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 id="2147483681" r:id="rId2"/>
  </p:sldMasterIdLst>
  <p:notesMasterIdLst>
    <p:notesMasterId r:id="rId243"/>
  </p:notesMasterIdLst>
  <p:sldIdLst>
    <p:sldId id="256" r:id="rId3"/>
    <p:sldId id="609" r:id="rId4"/>
    <p:sldId id="258" r:id="rId5"/>
    <p:sldId id="362" r:id="rId6"/>
    <p:sldId id="262" r:id="rId7"/>
    <p:sldId id="365" r:id="rId8"/>
    <p:sldId id="386" r:id="rId9"/>
    <p:sldId id="387" r:id="rId10"/>
    <p:sldId id="388" r:id="rId11"/>
    <p:sldId id="363" r:id="rId12"/>
    <p:sldId id="364" r:id="rId13"/>
    <p:sldId id="366" r:id="rId14"/>
    <p:sldId id="367" r:id="rId15"/>
    <p:sldId id="368" r:id="rId16"/>
    <p:sldId id="369" r:id="rId17"/>
    <p:sldId id="370" r:id="rId18"/>
    <p:sldId id="371" r:id="rId19"/>
    <p:sldId id="372" r:id="rId20"/>
    <p:sldId id="389" r:id="rId21"/>
    <p:sldId id="373" r:id="rId22"/>
    <p:sldId id="374" r:id="rId23"/>
    <p:sldId id="375" r:id="rId24"/>
    <p:sldId id="376" r:id="rId25"/>
    <p:sldId id="377" r:id="rId26"/>
    <p:sldId id="378" r:id="rId27"/>
    <p:sldId id="379" r:id="rId28"/>
    <p:sldId id="380" r:id="rId29"/>
    <p:sldId id="390" r:id="rId30"/>
    <p:sldId id="381" r:id="rId31"/>
    <p:sldId id="382" r:id="rId32"/>
    <p:sldId id="391" r:id="rId33"/>
    <p:sldId id="383" r:id="rId34"/>
    <p:sldId id="384" r:id="rId35"/>
    <p:sldId id="385" r:id="rId36"/>
    <p:sldId id="392" r:id="rId37"/>
    <p:sldId id="393" r:id="rId38"/>
    <p:sldId id="394" r:id="rId39"/>
    <p:sldId id="436" r:id="rId40"/>
    <p:sldId id="437" r:id="rId41"/>
    <p:sldId id="401" r:id="rId42"/>
    <p:sldId id="395" r:id="rId43"/>
    <p:sldId id="396" r:id="rId44"/>
    <p:sldId id="397" r:id="rId45"/>
    <p:sldId id="398" r:id="rId46"/>
    <p:sldId id="399" r:id="rId47"/>
    <p:sldId id="400" r:id="rId48"/>
    <p:sldId id="403" r:id="rId49"/>
    <p:sldId id="404" r:id="rId50"/>
    <p:sldId id="405" r:id="rId51"/>
    <p:sldId id="406" r:id="rId52"/>
    <p:sldId id="407" r:id="rId53"/>
    <p:sldId id="408" r:id="rId54"/>
    <p:sldId id="409" r:id="rId55"/>
    <p:sldId id="410" r:id="rId56"/>
    <p:sldId id="429" r:id="rId57"/>
    <p:sldId id="430" r:id="rId58"/>
    <p:sldId id="431" r:id="rId59"/>
    <p:sldId id="411" r:id="rId60"/>
    <p:sldId id="424" r:id="rId61"/>
    <p:sldId id="425" r:id="rId62"/>
    <p:sldId id="412" r:id="rId63"/>
    <p:sldId id="416" r:id="rId64"/>
    <p:sldId id="413" r:id="rId65"/>
    <p:sldId id="433" r:id="rId66"/>
    <p:sldId id="434" r:id="rId67"/>
    <p:sldId id="415" r:id="rId68"/>
    <p:sldId id="426" r:id="rId69"/>
    <p:sldId id="435" r:id="rId70"/>
    <p:sldId id="432" r:id="rId71"/>
    <p:sldId id="438" r:id="rId72"/>
    <p:sldId id="439" r:id="rId73"/>
    <p:sldId id="440" r:id="rId74"/>
    <p:sldId id="441" r:id="rId75"/>
    <p:sldId id="442" r:id="rId76"/>
    <p:sldId id="443" r:id="rId77"/>
    <p:sldId id="444" r:id="rId78"/>
    <p:sldId id="445" r:id="rId79"/>
    <p:sldId id="446" r:id="rId80"/>
    <p:sldId id="447" r:id="rId81"/>
    <p:sldId id="448" r:id="rId82"/>
    <p:sldId id="449" r:id="rId83"/>
    <p:sldId id="450" r:id="rId84"/>
    <p:sldId id="451" r:id="rId85"/>
    <p:sldId id="452" r:id="rId86"/>
    <p:sldId id="453" r:id="rId87"/>
    <p:sldId id="454" r:id="rId88"/>
    <p:sldId id="455" r:id="rId89"/>
    <p:sldId id="456" r:id="rId90"/>
    <p:sldId id="457" r:id="rId91"/>
    <p:sldId id="458" r:id="rId92"/>
    <p:sldId id="459" r:id="rId93"/>
    <p:sldId id="460" r:id="rId94"/>
    <p:sldId id="461" r:id="rId95"/>
    <p:sldId id="462" r:id="rId96"/>
    <p:sldId id="463" r:id="rId97"/>
    <p:sldId id="464" r:id="rId98"/>
    <p:sldId id="465" r:id="rId99"/>
    <p:sldId id="466" r:id="rId100"/>
    <p:sldId id="467" r:id="rId101"/>
    <p:sldId id="468" r:id="rId102"/>
    <p:sldId id="469" r:id="rId103"/>
    <p:sldId id="470" r:id="rId104"/>
    <p:sldId id="471" r:id="rId105"/>
    <p:sldId id="472" r:id="rId106"/>
    <p:sldId id="473" r:id="rId107"/>
    <p:sldId id="474" r:id="rId108"/>
    <p:sldId id="475" r:id="rId109"/>
    <p:sldId id="476" r:id="rId110"/>
    <p:sldId id="477" r:id="rId111"/>
    <p:sldId id="478" r:id="rId112"/>
    <p:sldId id="479" r:id="rId113"/>
    <p:sldId id="480" r:id="rId114"/>
    <p:sldId id="481" r:id="rId115"/>
    <p:sldId id="482" r:id="rId116"/>
    <p:sldId id="483" r:id="rId117"/>
    <p:sldId id="484" r:id="rId118"/>
    <p:sldId id="485" r:id="rId119"/>
    <p:sldId id="486" r:id="rId120"/>
    <p:sldId id="487" r:id="rId121"/>
    <p:sldId id="488" r:id="rId122"/>
    <p:sldId id="489" r:id="rId123"/>
    <p:sldId id="490" r:id="rId124"/>
    <p:sldId id="491" r:id="rId125"/>
    <p:sldId id="492" r:id="rId126"/>
    <p:sldId id="493" r:id="rId127"/>
    <p:sldId id="494" r:id="rId128"/>
    <p:sldId id="495" r:id="rId129"/>
    <p:sldId id="496" r:id="rId130"/>
    <p:sldId id="497" r:id="rId131"/>
    <p:sldId id="498" r:id="rId132"/>
    <p:sldId id="499" r:id="rId133"/>
    <p:sldId id="500" r:id="rId134"/>
    <p:sldId id="501" r:id="rId135"/>
    <p:sldId id="502" r:id="rId136"/>
    <p:sldId id="503" r:id="rId137"/>
    <p:sldId id="504" r:id="rId138"/>
    <p:sldId id="505" r:id="rId139"/>
    <p:sldId id="506" r:id="rId140"/>
    <p:sldId id="507" r:id="rId141"/>
    <p:sldId id="508" r:id="rId142"/>
    <p:sldId id="509" r:id="rId143"/>
    <p:sldId id="510" r:id="rId144"/>
    <p:sldId id="511" r:id="rId145"/>
    <p:sldId id="512" r:id="rId146"/>
    <p:sldId id="513" r:id="rId147"/>
    <p:sldId id="514" r:id="rId148"/>
    <p:sldId id="515" r:id="rId149"/>
    <p:sldId id="516" r:id="rId150"/>
    <p:sldId id="517" r:id="rId151"/>
    <p:sldId id="518" r:id="rId152"/>
    <p:sldId id="519" r:id="rId153"/>
    <p:sldId id="520" r:id="rId154"/>
    <p:sldId id="521" r:id="rId155"/>
    <p:sldId id="522" r:id="rId156"/>
    <p:sldId id="523" r:id="rId157"/>
    <p:sldId id="524" r:id="rId158"/>
    <p:sldId id="525" r:id="rId159"/>
    <p:sldId id="526" r:id="rId160"/>
    <p:sldId id="527" r:id="rId161"/>
    <p:sldId id="528" r:id="rId162"/>
    <p:sldId id="529" r:id="rId163"/>
    <p:sldId id="530" r:id="rId164"/>
    <p:sldId id="531" r:id="rId165"/>
    <p:sldId id="532" r:id="rId166"/>
    <p:sldId id="533" r:id="rId167"/>
    <p:sldId id="534" r:id="rId168"/>
    <p:sldId id="535" r:id="rId169"/>
    <p:sldId id="536" r:id="rId170"/>
    <p:sldId id="537" r:id="rId171"/>
    <p:sldId id="538" r:id="rId172"/>
    <p:sldId id="539" r:id="rId173"/>
    <p:sldId id="540" r:id="rId174"/>
    <p:sldId id="541" r:id="rId175"/>
    <p:sldId id="542" r:id="rId176"/>
    <p:sldId id="543" r:id="rId177"/>
    <p:sldId id="544" r:id="rId178"/>
    <p:sldId id="545" r:id="rId179"/>
    <p:sldId id="546" r:id="rId180"/>
    <p:sldId id="547" r:id="rId181"/>
    <p:sldId id="548" r:id="rId182"/>
    <p:sldId id="549" r:id="rId183"/>
    <p:sldId id="550" r:id="rId184"/>
    <p:sldId id="551" r:id="rId185"/>
    <p:sldId id="552" r:id="rId186"/>
    <p:sldId id="553" r:id="rId187"/>
    <p:sldId id="554" r:id="rId188"/>
    <p:sldId id="555" r:id="rId189"/>
    <p:sldId id="556" r:id="rId190"/>
    <p:sldId id="557" r:id="rId191"/>
    <p:sldId id="558" r:id="rId192"/>
    <p:sldId id="559" r:id="rId193"/>
    <p:sldId id="560" r:id="rId194"/>
    <p:sldId id="561" r:id="rId195"/>
    <p:sldId id="562" r:id="rId196"/>
    <p:sldId id="563" r:id="rId197"/>
    <p:sldId id="564" r:id="rId198"/>
    <p:sldId id="565" r:id="rId199"/>
    <p:sldId id="566" r:id="rId200"/>
    <p:sldId id="567" r:id="rId201"/>
    <p:sldId id="568" r:id="rId202"/>
    <p:sldId id="569" r:id="rId203"/>
    <p:sldId id="570" r:id="rId204"/>
    <p:sldId id="571" r:id="rId205"/>
    <p:sldId id="572" r:id="rId206"/>
    <p:sldId id="573" r:id="rId207"/>
    <p:sldId id="574" r:id="rId208"/>
    <p:sldId id="575" r:id="rId209"/>
    <p:sldId id="576" r:id="rId210"/>
    <p:sldId id="577" r:id="rId211"/>
    <p:sldId id="578" r:id="rId212"/>
    <p:sldId id="579" r:id="rId213"/>
    <p:sldId id="580" r:id="rId214"/>
    <p:sldId id="581" r:id="rId215"/>
    <p:sldId id="582" r:id="rId216"/>
    <p:sldId id="583" r:id="rId217"/>
    <p:sldId id="584" r:id="rId218"/>
    <p:sldId id="585" r:id="rId219"/>
    <p:sldId id="586" r:id="rId220"/>
    <p:sldId id="587" r:id="rId221"/>
    <p:sldId id="588" r:id="rId222"/>
    <p:sldId id="589" r:id="rId223"/>
    <p:sldId id="590" r:id="rId224"/>
    <p:sldId id="591" r:id="rId225"/>
    <p:sldId id="592" r:id="rId226"/>
    <p:sldId id="593" r:id="rId227"/>
    <p:sldId id="594" r:id="rId228"/>
    <p:sldId id="595" r:id="rId229"/>
    <p:sldId id="596" r:id="rId230"/>
    <p:sldId id="597" r:id="rId231"/>
    <p:sldId id="598" r:id="rId232"/>
    <p:sldId id="599" r:id="rId233"/>
    <p:sldId id="600" r:id="rId234"/>
    <p:sldId id="601" r:id="rId235"/>
    <p:sldId id="602" r:id="rId236"/>
    <p:sldId id="603" r:id="rId237"/>
    <p:sldId id="604" r:id="rId238"/>
    <p:sldId id="605" r:id="rId239"/>
    <p:sldId id="606" r:id="rId240"/>
    <p:sldId id="607" r:id="rId241"/>
    <p:sldId id="608" r:id="rId2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756" y="6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247" Type="http://schemas.openxmlformats.org/officeDocument/2006/relationships/tableStyles" Target="tableStyle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microsoft.com/office/2016/11/relationships/changesInfo" Target="changesInfos/changesInfo1.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36" Type="http://schemas.openxmlformats.org/officeDocument/2006/relationships/slide" Target="slides/slide234.xml"/><Relationship Id="rId26" Type="http://schemas.openxmlformats.org/officeDocument/2006/relationships/slide" Target="slides/slide24.xml"/><Relationship Id="rId231" Type="http://schemas.openxmlformats.org/officeDocument/2006/relationships/slide" Target="slides/slide229.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notesMaster" Target="notesMasters/notesMaster1.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presProps" Target="presProps.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viewProps" Target="viewProps.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theme" Target="theme/theme1.xml"/><Relationship Id="rId106" Type="http://schemas.openxmlformats.org/officeDocument/2006/relationships/slide" Target="slides/slide104.xml"/><Relationship Id="rId127" Type="http://schemas.openxmlformats.org/officeDocument/2006/relationships/slide" Target="slides/slide1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DDAM SRUJAN" userId="b3e7c37df85c4620" providerId="LiveId" clId="{1D7C41E3-2B05-4A74-A10F-B179485C0CEE}"/>
    <pc:docChg chg="addSld delSld">
      <pc:chgData name="GADDAM SRUJAN" userId="b3e7c37df85c4620" providerId="LiveId" clId="{1D7C41E3-2B05-4A74-A10F-B179485C0CEE}" dt="2025-07-14T05:10:32.262" v="1" actId="47"/>
      <pc:docMkLst>
        <pc:docMk/>
      </pc:docMkLst>
      <pc:sldChg chg="new del">
        <pc:chgData name="GADDAM SRUJAN" userId="b3e7c37df85c4620" providerId="LiveId" clId="{1D7C41E3-2B05-4A74-A10F-B179485C0CEE}" dt="2025-07-14T05:10:32.262" v="1" actId="47"/>
        <pc:sldMkLst>
          <pc:docMk/>
          <pc:sldMk cId="3345843456" sldId="43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8AEBC6-394A-4ABA-BF1F-3DE34F499951}" type="datetimeFigureOut">
              <a:rPr lang="en-US" smtClean="0"/>
              <a:t>05/08/2025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196C0D-1C19-4891-AF9D-09DBC5C64358}" type="slidenum">
              <a:rPr lang="en-US" smtClean="0"/>
              <a:t>‹#›</a:t>
            </a:fld>
            <a:endParaRPr lang="en-US"/>
          </a:p>
        </p:txBody>
      </p:sp>
    </p:spTree>
    <p:extLst>
      <p:ext uri="{BB962C8B-B14F-4D97-AF65-F5344CB8AC3E}">
        <p14:creationId xmlns:p14="http://schemas.microsoft.com/office/powerpoint/2010/main" val="586664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196C0D-1C19-4891-AF9D-09DBC5C64358}" type="slidenum">
              <a:rPr lang="en-US" smtClean="0"/>
              <a:t>1</a:t>
            </a:fld>
            <a:endParaRPr lang="en-US"/>
          </a:p>
        </p:txBody>
      </p:sp>
    </p:spTree>
    <p:extLst>
      <p:ext uri="{BB962C8B-B14F-4D97-AF65-F5344CB8AC3E}">
        <p14:creationId xmlns:p14="http://schemas.microsoft.com/office/powerpoint/2010/main" val="1112607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D05DC9D-F637-4A90-A5A4-5D11551A857E}" type="slidenum">
              <a:rPr lang="en-US" smtClean="0"/>
              <a:t>94</a:t>
            </a:fld>
            <a:endParaRPr lang="en-US"/>
          </a:p>
        </p:txBody>
      </p:sp>
    </p:spTree>
    <p:extLst>
      <p:ext uri="{BB962C8B-B14F-4D97-AF65-F5344CB8AC3E}">
        <p14:creationId xmlns:p14="http://schemas.microsoft.com/office/powerpoint/2010/main" val="602862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D05DC9D-F637-4A90-A5A4-5D11551A857E}" type="slidenum">
              <a:rPr lang="en-US" smtClean="0"/>
              <a:t>98</a:t>
            </a:fld>
            <a:endParaRPr lang="en-US"/>
          </a:p>
        </p:txBody>
      </p:sp>
    </p:spTree>
    <p:extLst>
      <p:ext uri="{BB962C8B-B14F-4D97-AF65-F5344CB8AC3E}">
        <p14:creationId xmlns:p14="http://schemas.microsoft.com/office/powerpoint/2010/main" val="4088353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D05DC9D-F637-4A90-A5A4-5D11551A857E}" type="slidenum">
              <a:rPr lang="en-US" smtClean="0"/>
              <a:t>157</a:t>
            </a:fld>
            <a:endParaRPr lang="en-US"/>
          </a:p>
        </p:txBody>
      </p:sp>
    </p:spTree>
    <p:extLst>
      <p:ext uri="{BB962C8B-B14F-4D97-AF65-F5344CB8AC3E}">
        <p14:creationId xmlns:p14="http://schemas.microsoft.com/office/powerpoint/2010/main" val="3718568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u="none" strike="noStrike" kern="1200" baseline="0" dirty="0">
                <a:solidFill>
                  <a:schemeClr val="tx1"/>
                </a:solidFill>
                <a:latin typeface="+mn-lt"/>
                <a:ea typeface="+mn-ea"/>
                <a:cs typeface="+mn-cs"/>
              </a:rPr>
              <a:t>basic service set (BSS)</a:t>
            </a:r>
            <a:endParaRPr lang="en-IN" dirty="0"/>
          </a:p>
        </p:txBody>
      </p:sp>
      <p:sp>
        <p:nvSpPr>
          <p:cNvPr id="4" name="Slide Number Placeholder 3"/>
          <p:cNvSpPr>
            <a:spLocks noGrp="1"/>
          </p:cNvSpPr>
          <p:nvPr>
            <p:ph type="sldNum" sz="quarter" idx="5"/>
          </p:nvPr>
        </p:nvSpPr>
        <p:spPr/>
        <p:txBody>
          <a:bodyPr/>
          <a:lstStyle/>
          <a:p>
            <a:fld id="{4D05DC9D-F637-4A90-A5A4-5D11551A857E}" type="slidenum">
              <a:rPr lang="en-US" smtClean="0"/>
              <a:t>234</a:t>
            </a:fld>
            <a:endParaRPr lang="en-US"/>
          </a:p>
        </p:txBody>
      </p:sp>
    </p:spTree>
    <p:extLst>
      <p:ext uri="{BB962C8B-B14F-4D97-AF65-F5344CB8AC3E}">
        <p14:creationId xmlns:p14="http://schemas.microsoft.com/office/powerpoint/2010/main" val="1434219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u="none" strike="noStrike" kern="1200" baseline="0" dirty="0">
                <a:solidFill>
                  <a:schemeClr val="tx1"/>
                </a:solidFill>
                <a:latin typeface="+mn-lt"/>
                <a:ea typeface="+mn-ea"/>
                <a:cs typeface="+mn-cs"/>
              </a:rPr>
              <a:t>basic service set (BSS)</a:t>
            </a:r>
            <a:endParaRPr lang="en-IN" dirty="0"/>
          </a:p>
        </p:txBody>
      </p:sp>
      <p:sp>
        <p:nvSpPr>
          <p:cNvPr id="4" name="Slide Number Placeholder 3"/>
          <p:cNvSpPr>
            <a:spLocks noGrp="1"/>
          </p:cNvSpPr>
          <p:nvPr>
            <p:ph type="sldNum" sz="quarter" idx="5"/>
          </p:nvPr>
        </p:nvSpPr>
        <p:spPr/>
        <p:txBody>
          <a:bodyPr/>
          <a:lstStyle/>
          <a:p>
            <a:fld id="{4D05DC9D-F637-4A90-A5A4-5D11551A857E}" type="slidenum">
              <a:rPr lang="en-US" smtClean="0"/>
              <a:t>235</a:t>
            </a:fld>
            <a:endParaRPr lang="en-US"/>
          </a:p>
        </p:txBody>
      </p:sp>
    </p:spTree>
    <p:extLst>
      <p:ext uri="{BB962C8B-B14F-4D97-AF65-F5344CB8AC3E}">
        <p14:creationId xmlns:p14="http://schemas.microsoft.com/office/powerpoint/2010/main" val="1572404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3A7EE-34D6-48BA-B5D7-D49B91416440}"/>
              </a:ext>
            </a:extLst>
          </p:cNvPr>
          <p:cNvSpPr>
            <a:spLocks noGrp="1"/>
          </p:cNvSpPr>
          <p:nvPr>
            <p:ph type="title"/>
          </p:nvPr>
        </p:nvSpPr>
        <p:spPr>
          <a:xfrm>
            <a:off x="949036" y="928544"/>
            <a:ext cx="10515600" cy="1325563"/>
          </a:xfrm>
          <a:prstGeom prst="rect">
            <a:avLst/>
          </a:prstGeom>
        </p:spPr>
        <p:txBody>
          <a:bodyPr/>
          <a:lstStyle/>
          <a:p>
            <a:r>
              <a:rPr lang="en-US"/>
              <a:t>Click to edit Master title style</a:t>
            </a:r>
            <a:endParaRPr lang="en-US" dirty="0"/>
          </a:p>
        </p:txBody>
      </p:sp>
      <p:sp>
        <p:nvSpPr>
          <p:cNvPr id="4" name="Rectangle 3">
            <a:extLst>
              <a:ext uri="{FF2B5EF4-FFF2-40B4-BE49-F238E27FC236}">
                <a16:creationId xmlns:a16="http://schemas.microsoft.com/office/drawing/2014/main" id="{22C527DB-6BCB-4DB3-9427-881E430934AD}"/>
              </a:ext>
            </a:extLst>
          </p:cNvPr>
          <p:cNvSpPr/>
          <p:nvPr/>
        </p:nvSpPr>
        <p:spPr>
          <a:xfrm>
            <a:off x="-9833" y="6683196"/>
            <a:ext cx="3559278" cy="18288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Raveendranadh B, Research Scholar (NDF)</a:t>
            </a:r>
          </a:p>
        </p:txBody>
      </p:sp>
      <p:sp>
        <p:nvSpPr>
          <p:cNvPr id="5" name="Rectangle 4">
            <a:extLst>
              <a:ext uri="{FF2B5EF4-FFF2-40B4-BE49-F238E27FC236}">
                <a16:creationId xmlns:a16="http://schemas.microsoft.com/office/drawing/2014/main" id="{2BBCF611-D964-4310-8782-7A0554862902}"/>
              </a:ext>
            </a:extLst>
          </p:cNvPr>
          <p:cNvSpPr/>
          <p:nvPr/>
        </p:nvSpPr>
        <p:spPr>
          <a:xfrm>
            <a:off x="3549445" y="6683196"/>
            <a:ext cx="5211097" cy="182880"/>
          </a:xfrm>
          <a:prstGeom prst="rect">
            <a:avLst/>
          </a:prstGeom>
          <a:solidFill>
            <a:srgbClr val="8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Pondicherry Engineering College</a:t>
            </a:r>
          </a:p>
        </p:txBody>
      </p:sp>
      <p:sp>
        <p:nvSpPr>
          <p:cNvPr id="6" name="Rectangle 5">
            <a:extLst>
              <a:ext uri="{FF2B5EF4-FFF2-40B4-BE49-F238E27FC236}">
                <a16:creationId xmlns:a16="http://schemas.microsoft.com/office/drawing/2014/main" id="{A6384B7F-C4A3-4B22-BE2D-DAE213621E6F}"/>
              </a:ext>
            </a:extLst>
          </p:cNvPr>
          <p:cNvSpPr/>
          <p:nvPr/>
        </p:nvSpPr>
        <p:spPr>
          <a:xfrm>
            <a:off x="8760542" y="6683196"/>
            <a:ext cx="3438859" cy="17480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                                                                        Slide </a:t>
            </a:r>
            <a:fld id="{7C6EFB20-9739-474B-A693-D6C7EEF4DD4E}" type="slidenum">
              <a:rPr lang="en-US" sz="1100" smtClean="0"/>
              <a:t>‹#›</a:t>
            </a:fld>
            <a:endParaRPr lang="en-US" sz="1050" dirty="0"/>
          </a:p>
        </p:txBody>
      </p:sp>
      <p:sp>
        <p:nvSpPr>
          <p:cNvPr id="7" name="TextBox 6">
            <a:extLst>
              <a:ext uri="{FF2B5EF4-FFF2-40B4-BE49-F238E27FC236}">
                <a16:creationId xmlns:a16="http://schemas.microsoft.com/office/drawing/2014/main" id="{4D85A348-E155-4E34-B349-1CDF1F3F8005}"/>
              </a:ext>
            </a:extLst>
          </p:cNvPr>
          <p:cNvSpPr txBox="1"/>
          <p:nvPr/>
        </p:nvSpPr>
        <p:spPr>
          <a:xfrm>
            <a:off x="8890000" y="6643022"/>
            <a:ext cx="2021840" cy="261610"/>
          </a:xfrm>
          <a:prstGeom prst="rect">
            <a:avLst/>
          </a:prstGeom>
          <a:noFill/>
        </p:spPr>
        <p:txBody>
          <a:bodyPr wrap="square" rtlCol="0">
            <a:spAutoFit/>
          </a:bodyPr>
          <a:lstStyle/>
          <a:p>
            <a:fld id="{AD664C88-DECE-4FE5-9696-AF134A9663D4}" type="datetime2">
              <a:rPr lang="en-US" sz="1100" smtClean="0">
                <a:solidFill>
                  <a:schemeClr val="bg1"/>
                </a:solidFill>
              </a:rPr>
              <a:t>Tuesday, August 5, 2025</a:t>
            </a:fld>
            <a:endParaRPr lang="en-US" sz="1100" dirty="0">
              <a:solidFill>
                <a:schemeClr val="bg1"/>
              </a:solidFill>
            </a:endParaRPr>
          </a:p>
        </p:txBody>
      </p:sp>
    </p:spTree>
    <p:extLst>
      <p:ext uri="{BB962C8B-B14F-4D97-AF65-F5344CB8AC3E}">
        <p14:creationId xmlns:p14="http://schemas.microsoft.com/office/powerpoint/2010/main" val="3587855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9C1596-EB9D-4651-9A40-8288CC430A19}" type="datetimeFigureOut">
              <a:rPr lang="en-US" smtClean="0"/>
              <a:t>05/08/2025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A1ACD2A-8BED-428A-8E18-B097BFA7B923}" type="slidenum">
              <a:rPr lang="en-US" smtClean="0"/>
              <a:t>‹#›</a:t>
            </a:fld>
            <a:endParaRPr lang="en-US"/>
          </a:p>
        </p:txBody>
      </p:sp>
    </p:spTree>
    <p:extLst>
      <p:ext uri="{BB962C8B-B14F-4D97-AF65-F5344CB8AC3E}">
        <p14:creationId xmlns:p14="http://schemas.microsoft.com/office/powerpoint/2010/main" val="1608992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69C1596-EB9D-4651-9A40-8288CC430A19}" type="datetimeFigureOut">
              <a:rPr lang="en-US" smtClean="0"/>
              <a:t>05/08/2025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1ACD2A-8BED-428A-8E18-B097BFA7B923}"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00272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569C1596-EB9D-4651-9A40-8288CC430A19}" type="datetimeFigureOut">
              <a:rPr lang="en-US" smtClean="0"/>
              <a:t>05/08/2025</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5A1ACD2A-8BED-428A-8E18-B097BFA7B923}"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814140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9C1596-EB9D-4651-9A40-8288CC430A19}" type="datetimeFigureOut">
              <a:rPr lang="en-US" smtClean="0"/>
              <a:t>05/08/2025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1ACD2A-8BED-428A-8E18-B097BFA7B923}"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27768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9C1596-EB9D-4651-9A40-8288CC430A19}" type="datetimeFigureOut">
              <a:rPr lang="en-US" smtClean="0"/>
              <a:t>05/08/2025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1ACD2A-8BED-428A-8E18-B097BFA7B923}"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648732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3A7EE-34D6-48BA-B5D7-D49B91416440}"/>
              </a:ext>
            </a:extLst>
          </p:cNvPr>
          <p:cNvSpPr>
            <a:spLocks noGrp="1"/>
          </p:cNvSpPr>
          <p:nvPr>
            <p:ph type="title"/>
          </p:nvPr>
        </p:nvSpPr>
        <p:spPr>
          <a:xfrm>
            <a:off x="949036" y="928544"/>
            <a:ext cx="10515600" cy="1325563"/>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3545855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8CE70E-8A82-4F36-92B4-1CF280B44FEB}"/>
              </a:ext>
            </a:extLst>
          </p:cNvPr>
          <p:cNvSpPr/>
          <p:nvPr/>
        </p:nvSpPr>
        <p:spPr>
          <a:xfrm>
            <a:off x="-1" y="-1"/>
            <a:ext cx="11700388" cy="461148"/>
          </a:xfrm>
          <a:prstGeom prst="rect">
            <a:avLst/>
          </a:prstGeom>
          <a:solidFill>
            <a:srgbClr val="8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800" dirty="0">
              <a:latin typeface="Bahnschrift" panose="020B0502040204020203" pitchFamily="34" charset="0"/>
            </a:endParaRPr>
          </a:p>
        </p:txBody>
      </p:sp>
      <p:sp>
        <p:nvSpPr>
          <p:cNvPr id="20" name="Rectangle 19">
            <a:extLst>
              <a:ext uri="{FF2B5EF4-FFF2-40B4-BE49-F238E27FC236}">
                <a16:creationId xmlns:a16="http://schemas.microsoft.com/office/drawing/2014/main" id="{D6FE62F3-8AAB-4EAE-9B55-4315D11F630C}"/>
              </a:ext>
            </a:extLst>
          </p:cNvPr>
          <p:cNvSpPr/>
          <p:nvPr/>
        </p:nvSpPr>
        <p:spPr>
          <a:xfrm>
            <a:off x="-9833" y="6683196"/>
            <a:ext cx="3559278" cy="18288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B. Raveendranadh, Assistant Professor, Dept. of CSE</a:t>
            </a:r>
          </a:p>
        </p:txBody>
      </p:sp>
      <p:sp>
        <p:nvSpPr>
          <p:cNvPr id="21" name="Rectangle 20">
            <a:extLst>
              <a:ext uri="{FF2B5EF4-FFF2-40B4-BE49-F238E27FC236}">
                <a16:creationId xmlns:a16="http://schemas.microsoft.com/office/drawing/2014/main" id="{BD60D4B4-E17A-4797-81FD-796DE4AFACE5}"/>
              </a:ext>
            </a:extLst>
          </p:cNvPr>
          <p:cNvSpPr/>
          <p:nvPr/>
        </p:nvSpPr>
        <p:spPr>
          <a:xfrm>
            <a:off x="3549445" y="6683196"/>
            <a:ext cx="5211097" cy="182880"/>
          </a:xfrm>
          <a:prstGeom prst="rect">
            <a:avLst/>
          </a:prstGeom>
          <a:solidFill>
            <a:srgbClr val="8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 Peters Engineering College </a:t>
            </a:r>
          </a:p>
        </p:txBody>
      </p:sp>
      <p:sp>
        <p:nvSpPr>
          <p:cNvPr id="22" name="Rectangle 21">
            <a:extLst>
              <a:ext uri="{FF2B5EF4-FFF2-40B4-BE49-F238E27FC236}">
                <a16:creationId xmlns:a16="http://schemas.microsoft.com/office/drawing/2014/main" id="{48A450A5-5F23-460D-9E1F-393B8EA3CDC7}"/>
              </a:ext>
            </a:extLst>
          </p:cNvPr>
          <p:cNvSpPr/>
          <p:nvPr/>
        </p:nvSpPr>
        <p:spPr>
          <a:xfrm>
            <a:off x="8760542" y="6683196"/>
            <a:ext cx="3438859" cy="17480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5AF0037D-BB85-4A5F-977E-247F67A37BA0}" type="datetime2">
              <a:rPr lang="en-US" sz="1200" smtClean="0"/>
              <a:t>Tuesday, August 5, 2025</a:t>
            </a:fld>
            <a:r>
              <a:rPr lang="en-US" sz="1050" dirty="0"/>
              <a:t>                   Slide </a:t>
            </a:r>
            <a:fld id="{87E704A2-5C23-4F30-812B-1BB4EFCD5D9F}" type="slidenum">
              <a:rPr lang="en-US" sz="1100" smtClean="0"/>
              <a:t>‹#›</a:t>
            </a:fld>
            <a:r>
              <a:rPr lang="en-US" sz="1050" dirty="0"/>
              <a:t>                                                                      </a:t>
            </a:r>
          </a:p>
        </p:txBody>
      </p:sp>
      <p:sp>
        <p:nvSpPr>
          <p:cNvPr id="7" name="Text Placeholder 6">
            <a:extLst>
              <a:ext uri="{FF2B5EF4-FFF2-40B4-BE49-F238E27FC236}">
                <a16:creationId xmlns:a16="http://schemas.microsoft.com/office/drawing/2014/main" id="{D7662EB2-A621-4814-8A12-B6C530A4E5D3}"/>
              </a:ext>
            </a:extLst>
          </p:cNvPr>
          <p:cNvSpPr>
            <a:spLocks noGrp="1"/>
          </p:cNvSpPr>
          <p:nvPr>
            <p:ph type="body" sz="quarter" idx="10"/>
          </p:nvPr>
        </p:nvSpPr>
        <p:spPr>
          <a:xfrm>
            <a:off x="63084" y="-19895"/>
            <a:ext cx="5603875" cy="460589"/>
          </a:xfrm>
          <a:prstGeom prst="rect">
            <a:avLst/>
          </a:prstGeom>
        </p:spPr>
        <p:txBody>
          <a:bodyPr/>
          <a:lstStyle>
            <a:lvl1pPr>
              <a:defRPr>
                <a:solidFill>
                  <a:schemeClr val="bg1"/>
                </a:solidFill>
              </a:defRPr>
            </a:lvl1pPr>
            <a:lvl2pPr marL="201168" indent="0">
              <a:buNone/>
              <a:defRPr>
                <a:solidFill>
                  <a:schemeClr val="bg1"/>
                </a:solidFill>
              </a:defRPr>
            </a:lvl2pPr>
          </a:lstStyle>
          <a:p>
            <a:pPr lvl="0"/>
            <a:r>
              <a:rPr lang="en-US"/>
              <a:t>Click to edit Master text styles</a:t>
            </a:r>
          </a:p>
          <a:p>
            <a:pPr lvl="1"/>
            <a:r>
              <a:rPr lang="en-US"/>
              <a:t>Second level</a:t>
            </a:r>
          </a:p>
        </p:txBody>
      </p:sp>
      <p:sp>
        <p:nvSpPr>
          <p:cNvPr id="9" name="Text Placeholder 8">
            <a:extLst>
              <a:ext uri="{FF2B5EF4-FFF2-40B4-BE49-F238E27FC236}">
                <a16:creationId xmlns:a16="http://schemas.microsoft.com/office/drawing/2014/main" id="{B2568CE5-7CEB-4F75-ACD1-70FCDC28D6B2}"/>
              </a:ext>
            </a:extLst>
          </p:cNvPr>
          <p:cNvSpPr>
            <a:spLocks noGrp="1"/>
          </p:cNvSpPr>
          <p:nvPr>
            <p:ph type="body" sz="quarter" idx="11"/>
          </p:nvPr>
        </p:nvSpPr>
        <p:spPr>
          <a:xfrm>
            <a:off x="63085" y="498689"/>
            <a:ext cx="12065832" cy="5943054"/>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Picture 2">
            <a:extLst>
              <a:ext uri="{FF2B5EF4-FFF2-40B4-BE49-F238E27FC236}">
                <a16:creationId xmlns:a16="http://schemas.microsoft.com/office/drawing/2014/main" id="{6A9358BD-49AD-48DE-B9FC-D91230A0C419}"/>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1737711" y="-1"/>
            <a:ext cx="428528" cy="440695"/>
          </a:xfrm>
          <a:prstGeom prst="rect">
            <a:avLst/>
          </a:prstGeom>
        </p:spPr>
      </p:pic>
    </p:spTree>
    <p:extLst>
      <p:ext uri="{BB962C8B-B14F-4D97-AF65-F5344CB8AC3E}">
        <p14:creationId xmlns:p14="http://schemas.microsoft.com/office/powerpoint/2010/main" val="2312376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A9640-C6D4-437A-9CD5-FA649070BC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0124B9-0405-4831-A39B-97BA54B0A0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659306E-1A8B-4FA5-909E-5773C62190EF}"/>
              </a:ext>
            </a:extLst>
          </p:cNvPr>
          <p:cNvSpPr>
            <a:spLocks noGrp="1"/>
          </p:cNvSpPr>
          <p:nvPr>
            <p:ph type="dt" sz="half" idx="10"/>
          </p:nvPr>
        </p:nvSpPr>
        <p:spPr/>
        <p:txBody>
          <a:bodyPr/>
          <a:lstStyle/>
          <a:p>
            <a:fld id="{791286D6-6518-4DEB-A490-005B483C9DDE}" type="datetimeFigureOut">
              <a:rPr lang="en-US" smtClean="0"/>
              <a:t>05/08/2025</a:t>
            </a:fld>
            <a:endParaRPr lang="en-US"/>
          </a:p>
        </p:txBody>
      </p:sp>
      <p:sp>
        <p:nvSpPr>
          <p:cNvPr id="5" name="Footer Placeholder 4">
            <a:extLst>
              <a:ext uri="{FF2B5EF4-FFF2-40B4-BE49-F238E27FC236}">
                <a16:creationId xmlns:a16="http://schemas.microsoft.com/office/drawing/2014/main" id="{3B1A35A3-8D44-4BC4-8BA6-AA1400A930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B89FA5-941E-4229-8940-3E75D1AEA14A}"/>
              </a:ext>
            </a:extLst>
          </p:cNvPr>
          <p:cNvSpPr>
            <a:spLocks noGrp="1"/>
          </p:cNvSpPr>
          <p:nvPr>
            <p:ph type="sldNum" sz="quarter" idx="12"/>
          </p:nvPr>
        </p:nvSpPr>
        <p:spPr/>
        <p:txBody>
          <a:bodyPr/>
          <a:lstStyle/>
          <a:p>
            <a:fld id="{21301AD2-04E4-4D3E-8889-3D97FD56FA50}" type="slidenum">
              <a:rPr lang="en-US" smtClean="0"/>
              <a:t>‹#›</a:t>
            </a:fld>
            <a:endParaRPr lang="en-US"/>
          </a:p>
        </p:txBody>
      </p:sp>
    </p:spTree>
    <p:extLst>
      <p:ext uri="{BB962C8B-B14F-4D97-AF65-F5344CB8AC3E}">
        <p14:creationId xmlns:p14="http://schemas.microsoft.com/office/powerpoint/2010/main" val="4260477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69C1596-EB9D-4651-9A40-8288CC430A19}" type="datetimeFigureOut">
              <a:rPr lang="en-US" smtClean="0"/>
              <a:t>05/08/2025</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5A1ACD2A-8BED-428A-8E18-B097BFA7B923}"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46553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92239" y="242814"/>
            <a:ext cx="9603275" cy="758885"/>
          </a:xfrm>
        </p:spPr>
        <p:txBody>
          <a:bodyPr>
            <a:normAutofit/>
          </a:bodyPr>
          <a:lstStyle>
            <a:lvl1pPr>
              <a:defRPr sz="3200" b="1"/>
            </a:lvl1pPr>
          </a:lstStyle>
          <a:p>
            <a:r>
              <a:rPr lang="en-US" dirty="0"/>
              <a:t>Click to edit Master title style</a:t>
            </a:r>
          </a:p>
        </p:txBody>
      </p:sp>
      <p:sp>
        <p:nvSpPr>
          <p:cNvPr id="3" name="Content Placeholder 2"/>
          <p:cNvSpPr>
            <a:spLocks noGrp="1"/>
          </p:cNvSpPr>
          <p:nvPr>
            <p:ph idx="1"/>
          </p:nvPr>
        </p:nvSpPr>
        <p:spPr>
          <a:xfrm>
            <a:off x="459542" y="1178968"/>
            <a:ext cx="11358647" cy="4929119"/>
          </a:xfrm>
        </p:spPr>
        <p:txBody>
          <a:bodyPr anchor="t"/>
          <a:lstStyle>
            <a:lvl1pPr marL="228600" indent="-228600">
              <a:buFont typeface="Wingdings" panose="05000000000000000000" pitchFamily="2" charset="2"/>
              <a:buChar char="q"/>
              <a:defRPr/>
            </a:lvl1pPr>
            <a:lvl2pPr marL="685800" indent="-228600">
              <a:buFont typeface="Wingdings" panose="05000000000000000000" pitchFamily="2" charset="2"/>
              <a:buChar char="q"/>
              <a:defRPr/>
            </a:lvl2pPr>
            <a:lvl3pPr marL="1143000" indent="-228600">
              <a:buFont typeface="Wingdings" panose="05000000000000000000" pitchFamily="2" charset="2"/>
              <a:buChar char="q"/>
              <a:defRPr/>
            </a:lvl3pPr>
            <a:lvl4pPr marL="1600200" indent="-228600">
              <a:buFont typeface="Wingdings" panose="05000000000000000000" pitchFamily="2" charset="2"/>
              <a:buChar char="q"/>
              <a:defRPr/>
            </a:lvl4pPr>
            <a:lvl5pPr marL="2057400" indent="-228600">
              <a:buFont typeface="Wingdings" panose="05000000000000000000" pitchFamily="2" charset="2"/>
              <a:buChar char="q"/>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7674907" y="5781275"/>
            <a:ext cx="3500715" cy="309201"/>
          </a:xfrm>
        </p:spPr>
        <p:txBody>
          <a:bodyPr/>
          <a:lstStyle/>
          <a:p>
            <a:fld id="{569C1596-EB9D-4651-9A40-8288CC430A19}" type="datetimeFigureOut">
              <a:rPr lang="en-US" smtClean="0"/>
              <a:t>05/08/2025</a:t>
            </a:fld>
            <a:endParaRPr lang="en-US"/>
          </a:p>
        </p:txBody>
      </p:sp>
      <p:sp>
        <p:nvSpPr>
          <p:cNvPr id="5" name="Footer Placeholder 4"/>
          <p:cNvSpPr>
            <a:spLocks noGrp="1"/>
          </p:cNvSpPr>
          <p:nvPr>
            <p:ph type="ftr" sz="quarter" idx="11"/>
          </p:nvPr>
        </p:nvSpPr>
        <p:spPr>
          <a:xfrm>
            <a:off x="0" y="5701700"/>
            <a:ext cx="5938836" cy="309201"/>
          </a:xfrm>
        </p:spPr>
        <p:txBody>
          <a:bodyPr/>
          <a:lstStyle/>
          <a:p>
            <a:endParaRPr lang="en-US"/>
          </a:p>
        </p:txBody>
      </p:sp>
      <p:sp>
        <p:nvSpPr>
          <p:cNvPr id="6" name="Slide Number Placeholder 5"/>
          <p:cNvSpPr>
            <a:spLocks noGrp="1"/>
          </p:cNvSpPr>
          <p:nvPr>
            <p:ph type="sldNum" sz="quarter" idx="12"/>
          </p:nvPr>
        </p:nvSpPr>
        <p:spPr>
          <a:xfrm>
            <a:off x="11304950" y="5604511"/>
            <a:ext cx="811019" cy="503578"/>
          </a:xfrm>
        </p:spPr>
        <p:txBody>
          <a:bodyPr/>
          <a:lstStyle/>
          <a:p>
            <a:fld id="{5A1ACD2A-8BED-428A-8E18-B097BFA7B923}" type="slidenum">
              <a:rPr lang="en-US" smtClean="0"/>
              <a:t>‹#›</a:t>
            </a:fld>
            <a:endParaRPr lang="en-US"/>
          </a:p>
        </p:txBody>
      </p:sp>
      <p:cxnSp>
        <p:nvCxnSpPr>
          <p:cNvPr id="33" name="Straight Connector 32"/>
          <p:cNvCxnSpPr/>
          <p:nvPr/>
        </p:nvCxnSpPr>
        <p:spPr>
          <a:xfrm>
            <a:off x="1292239" y="1001699"/>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3772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9C1596-EB9D-4651-9A40-8288CC430A19}" type="datetimeFigureOut">
              <a:rPr lang="en-US" smtClean="0"/>
              <a:t>05/08/2025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1ACD2A-8BED-428A-8E18-B097BFA7B923}"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17873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69C1596-EB9D-4651-9A40-8288CC430A19}" type="datetimeFigureOut">
              <a:rPr lang="en-US" smtClean="0"/>
              <a:t>05/08/2025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1ACD2A-8BED-428A-8E18-B097BFA7B923}"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00442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69C1596-EB9D-4651-9A40-8288CC430A19}" type="datetimeFigureOut">
              <a:rPr lang="en-US" smtClean="0"/>
              <a:t>05/08/2025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1ACD2A-8BED-428A-8E18-B097BFA7B923}"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42532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69C1596-EB9D-4651-9A40-8288CC430A19}" type="datetimeFigureOut">
              <a:rPr lang="en-US" smtClean="0"/>
              <a:t>05/08/2025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1ACD2A-8BED-428A-8E18-B097BFA7B923}"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144811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theme" Target="../theme/theme2.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D5E8309-AAA9-479A-98E4-125CAAE09732}"/>
              </a:ext>
            </a:extLst>
          </p:cNvPr>
          <p:cNvSpPr txBox="1">
            <a:spLocks/>
          </p:cNvSpPr>
          <p:nvPr/>
        </p:nvSpPr>
        <p:spPr>
          <a:xfrm>
            <a:off x="609600" y="697937"/>
            <a:ext cx="10972800" cy="1463040"/>
          </a:xfrm>
          <a:prstGeom prst="rect">
            <a:avLst/>
          </a:prstGeom>
          <a:solidFill>
            <a:srgbClr val="820000"/>
          </a:solidFill>
          <a:ln>
            <a:noFill/>
          </a:ln>
        </p:spPr>
        <p:txBody>
          <a:bodyPr/>
          <a:lstStyle>
            <a:lvl1pPr algn="ctr" defTabSz="914400" rtl="0" eaLnBrk="1" latinLnBrk="0" hangingPunct="1">
              <a:lnSpc>
                <a:spcPct val="80000"/>
              </a:lnSpc>
              <a:spcBef>
                <a:spcPct val="0"/>
              </a:spcBef>
              <a:buNone/>
              <a:defRPr sz="5400" i="0" kern="1200" spc="-50" baseline="0">
                <a:solidFill>
                  <a:schemeClr val="bg1"/>
                </a:solidFill>
                <a:latin typeface="+mj-lt"/>
                <a:ea typeface="+mj-ea"/>
                <a:cs typeface="+mj-cs"/>
              </a:defRPr>
            </a:lvl1pPr>
          </a:lstStyle>
          <a:p>
            <a:endParaRPr lang="en-US" dirty="0"/>
          </a:p>
        </p:txBody>
      </p:sp>
    </p:spTree>
    <p:extLst>
      <p:ext uri="{BB962C8B-B14F-4D97-AF65-F5344CB8AC3E}">
        <p14:creationId xmlns:p14="http://schemas.microsoft.com/office/powerpoint/2010/main" val="3800490816"/>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txStyles>
    <p:titleStyle>
      <a:lvl1pPr algn="l" defTabSz="914400" rtl="0" eaLnBrk="1" latinLnBrk="0" hangingPunct="1">
        <a:lnSpc>
          <a:spcPct val="80000"/>
        </a:lnSpc>
        <a:spcBef>
          <a:spcPct val="0"/>
        </a:spcBef>
        <a:buNone/>
        <a:defRPr sz="54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3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21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05/08/2025</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819782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5.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2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23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23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3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23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23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4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6BB69-A170-4A0C-97F7-EECE31AE1B47}"/>
              </a:ext>
            </a:extLst>
          </p:cNvPr>
          <p:cNvSpPr>
            <a:spLocks noGrp="1"/>
          </p:cNvSpPr>
          <p:nvPr>
            <p:ph type="title"/>
          </p:nvPr>
        </p:nvSpPr>
        <p:spPr>
          <a:xfrm>
            <a:off x="230909" y="365126"/>
            <a:ext cx="11776364" cy="1988365"/>
          </a:xfrm>
        </p:spPr>
        <p:txBody>
          <a:bodyPr>
            <a:normAutofit fontScale="90000"/>
          </a:bodyPr>
          <a:lstStyle/>
          <a:p>
            <a:pPr algn="ctr">
              <a:lnSpc>
                <a:spcPct val="200000"/>
              </a:lnSpc>
            </a:pPr>
            <a:r>
              <a:rPr lang="en-US" b="1" dirty="0">
                <a:solidFill>
                  <a:schemeClr val="accent1">
                    <a:lumMod val="75000"/>
                  </a:schemeClr>
                </a:solidFill>
                <a:latin typeface="Times New Roman" panose="02020603050405020304" pitchFamily="18" charset="0"/>
                <a:cs typeface="Times New Roman" panose="02020603050405020304" pitchFamily="18" charset="0"/>
              </a:rPr>
              <a:t>PRINCIPLES OF COMMUNICATION AND </a:t>
            </a:r>
            <a:br>
              <a:rPr lang="en-US" b="1" dirty="0">
                <a:solidFill>
                  <a:schemeClr val="accent1">
                    <a:lumMod val="75000"/>
                  </a:schemeClr>
                </a:solidFill>
                <a:latin typeface="Times New Roman" panose="02020603050405020304" pitchFamily="18" charset="0"/>
                <a:cs typeface="Times New Roman" panose="02020603050405020304" pitchFamily="18" charset="0"/>
              </a:rPr>
            </a:br>
            <a:r>
              <a:rPr lang="en-US" b="1" dirty="0">
                <a:solidFill>
                  <a:schemeClr val="accent1">
                    <a:lumMod val="75000"/>
                  </a:schemeClr>
                </a:solidFill>
                <a:latin typeface="Times New Roman" panose="02020603050405020304" pitchFamily="18" charset="0"/>
                <a:cs typeface="Times New Roman" panose="02020603050405020304" pitchFamily="18" charset="0"/>
              </a:rPr>
              <a:t>COMPUTER NETWORKS</a:t>
            </a:r>
          </a:p>
        </p:txBody>
      </p:sp>
    </p:spTree>
    <p:extLst>
      <p:ext uri="{BB962C8B-B14F-4D97-AF65-F5344CB8AC3E}">
        <p14:creationId xmlns:p14="http://schemas.microsoft.com/office/powerpoint/2010/main" val="29958981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088F8-23B7-4540-B46C-7FF5918D93CA}"/>
              </a:ext>
            </a:extLst>
          </p:cNvPr>
          <p:cNvSpPr>
            <a:spLocks noGrp="1"/>
          </p:cNvSpPr>
          <p:nvPr>
            <p:ph type="title"/>
          </p:nvPr>
        </p:nvSpPr>
        <p:spPr>
          <a:xfrm>
            <a:off x="1294362" y="174530"/>
            <a:ext cx="9603275" cy="758885"/>
          </a:xfrm>
        </p:spPr>
        <p:txBody>
          <a:bodyPr/>
          <a:lstStyle/>
          <a:p>
            <a:r>
              <a:rPr lang="en-US" dirty="0"/>
              <a:t>Data link sublayers</a:t>
            </a:r>
          </a:p>
        </p:txBody>
      </p:sp>
      <p:sp>
        <p:nvSpPr>
          <p:cNvPr id="3" name="Content Placeholder 2">
            <a:extLst>
              <a:ext uri="{FF2B5EF4-FFF2-40B4-BE49-F238E27FC236}">
                <a16:creationId xmlns:a16="http://schemas.microsoft.com/office/drawing/2014/main" id="{3B4589A0-BD58-4003-927E-77B7B506EA8F}"/>
              </a:ext>
            </a:extLst>
          </p:cNvPr>
          <p:cNvSpPr>
            <a:spLocks noGrp="1"/>
          </p:cNvSpPr>
          <p:nvPr>
            <p:ph idx="1"/>
          </p:nvPr>
        </p:nvSpPr>
        <p:spPr>
          <a:xfrm>
            <a:off x="546414" y="1200727"/>
            <a:ext cx="6694895" cy="4380449"/>
          </a:xfrm>
        </p:spPr>
        <p:txBody>
          <a:bodyPr/>
          <a:lstStyle/>
          <a:p>
            <a:pPr>
              <a:lnSpc>
                <a:spcPct val="150000"/>
              </a:lnSpc>
            </a:pPr>
            <a:r>
              <a:rPr lang="en-US" dirty="0"/>
              <a:t> The Data Link Layer consists of two sublayers </a:t>
            </a:r>
          </a:p>
          <a:p>
            <a:pPr lvl="1">
              <a:lnSpc>
                <a:spcPct val="150000"/>
              </a:lnSpc>
            </a:pPr>
            <a:r>
              <a:rPr lang="en-US" dirty="0"/>
              <a:t> Logical Link Control  (LLC)</a:t>
            </a:r>
          </a:p>
          <a:p>
            <a:pPr lvl="1">
              <a:lnSpc>
                <a:spcPct val="150000"/>
              </a:lnSpc>
            </a:pPr>
            <a:r>
              <a:rPr lang="en-US" dirty="0"/>
              <a:t> Media Access Control (MAC)</a:t>
            </a:r>
          </a:p>
          <a:p>
            <a:pPr>
              <a:lnSpc>
                <a:spcPct val="150000"/>
              </a:lnSpc>
            </a:pPr>
            <a:r>
              <a:rPr lang="en-US" dirty="0"/>
              <a:t> </a:t>
            </a:r>
            <a:r>
              <a:rPr lang="en-US" b="1" dirty="0"/>
              <a:t>LOGICAL LINK CONTROL SUB LAYER</a:t>
            </a:r>
          </a:p>
          <a:p>
            <a:pPr lvl="1" algn="just">
              <a:lnSpc>
                <a:spcPct val="200000"/>
              </a:lnSpc>
            </a:pPr>
            <a:r>
              <a:rPr lang="en-US" b="1" dirty="0"/>
              <a:t> </a:t>
            </a:r>
            <a:r>
              <a:rPr lang="en-US" dirty="0"/>
              <a:t>Handles communication between upper and lower layers</a:t>
            </a:r>
          </a:p>
          <a:p>
            <a:pPr lvl="1" algn="just">
              <a:lnSpc>
                <a:spcPct val="200000"/>
              </a:lnSpc>
            </a:pPr>
            <a:r>
              <a:rPr lang="en-US" dirty="0"/>
              <a:t> Takes the network protocol data and adds control information to help deliver the packet to the destination (Flow Control)</a:t>
            </a:r>
          </a:p>
        </p:txBody>
      </p:sp>
      <p:pic>
        <p:nvPicPr>
          <p:cNvPr id="4" name="Picture 3">
            <a:extLst>
              <a:ext uri="{FF2B5EF4-FFF2-40B4-BE49-F238E27FC236}">
                <a16:creationId xmlns:a16="http://schemas.microsoft.com/office/drawing/2014/main" id="{45112F18-C2CA-4B49-BC96-423FAB94CDFB}"/>
              </a:ext>
            </a:extLst>
          </p:cNvPr>
          <p:cNvPicPr>
            <a:picLocks noChangeAspect="1"/>
          </p:cNvPicPr>
          <p:nvPr/>
        </p:nvPicPr>
        <p:blipFill>
          <a:blip r:embed="rId2"/>
          <a:stretch>
            <a:fillRect/>
          </a:stretch>
        </p:blipFill>
        <p:spPr>
          <a:xfrm>
            <a:off x="7241309" y="1276823"/>
            <a:ext cx="4950691" cy="3581503"/>
          </a:xfrm>
          <a:prstGeom prst="rect">
            <a:avLst/>
          </a:prstGeom>
        </p:spPr>
      </p:pic>
    </p:spTree>
    <p:extLst>
      <p:ext uri="{BB962C8B-B14F-4D97-AF65-F5344CB8AC3E}">
        <p14:creationId xmlns:p14="http://schemas.microsoft.com/office/powerpoint/2010/main" val="37685642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39172012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457C1-06F9-4E9C-9107-E525405C9143}"/>
              </a:ext>
            </a:extLst>
          </p:cNvPr>
          <p:cNvSpPr>
            <a:spLocks noGrp="1"/>
          </p:cNvSpPr>
          <p:nvPr>
            <p:ph type="ctrTitle"/>
          </p:nvPr>
        </p:nvSpPr>
        <p:spPr>
          <a:xfrm>
            <a:off x="1524000" y="277671"/>
            <a:ext cx="9144000" cy="2757266"/>
          </a:xfrm>
        </p:spPr>
        <p:txBody>
          <a:bodyPr>
            <a:normAutofit fontScale="90000"/>
          </a:bodyPr>
          <a:lstStyle/>
          <a:p>
            <a:pPr algn="ctr">
              <a:lnSpc>
                <a:spcPct val="150000"/>
              </a:lnSpc>
            </a:pPr>
            <a:r>
              <a:rPr lang="en-US" sz="4400" b="1" dirty="0">
                <a:solidFill>
                  <a:schemeClr val="accent2">
                    <a:lumMod val="75000"/>
                  </a:schemeClr>
                </a:solidFill>
              </a:rPr>
              <a:t>UNIT III</a:t>
            </a:r>
            <a:br>
              <a:rPr lang="en-US" sz="4400" b="1" dirty="0">
                <a:solidFill>
                  <a:schemeClr val="accent2">
                    <a:lumMod val="75000"/>
                  </a:schemeClr>
                </a:solidFill>
              </a:rPr>
            </a:br>
            <a:r>
              <a:rPr lang="en-US" sz="4400" b="1" dirty="0">
                <a:solidFill>
                  <a:schemeClr val="accent2">
                    <a:lumMod val="75000"/>
                  </a:schemeClr>
                </a:solidFill>
              </a:rPr>
              <a:t>PART </a:t>
            </a:r>
            <a:r>
              <a:rPr lang="en-US" sz="4400" b="1" dirty="0" smtClean="0">
                <a:solidFill>
                  <a:schemeClr val="accent2">
                    <a:lumMod val="75000"/>
                  </a:schemeClr>
                </a:solidFill>
              </a:rPr>
              <a:t>C</a:t>
            </a:r>
            <a:r>
              <a:rPr lang="en-US" b="1" dirty="0">
                <a:solidFill>
                  <a:schemeClr val="accent2">
                    <a:lumMod val="75000"/>
                  </a:schemeClr>
                </a:solidFill>
              </a:rPr>
              <a:t/>
            </a:r>
            <a:br>
              <a:rPr lang="en-US" b="1" dirty="0">
                <a:solidFill>
                  <a:schemeClr val="accent2">
                    <a:lumMod val="75000"/>
                  </a:schemeClr>
                </a:solidFill>
              </a:rPr>
            </a:br>
            <a:r>
              <a:rPr lang="en-US" sz="4000" b="1" dirty="0">
                <a:solidFill>
                  <a:schemeClr val="accent2">
                    <a:lumMod val="75000"/>
                  </a:schemeClr>
                </a:solidFill>
              </a:rPr>
              <a:t>MEDIUM ACCESS SUB LAYER</a:t>
            </a:r>
            <a:endParaRPr lang="en-US" b="1" dirty="0">
              <a:solidFill>
                <a:schemeClr val="accent2">
                  <a:lumMod val="75000"/>
                </a:schemeClr>
              </a:solidFill>
            </a:endParaRPr>
          </a:p>
        </p:txBody>
      </p:sp>
    </p:spTree>
    <p:extLst>
      <p:ext uri="{BB962C8B-B14F-4D97-AF65-F5344CB8AC3E}">
        <p14:creationId xmlns:p14="http://schemas.microsoft.com/office/powerpoint/2010/main" val="40432829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82DF1-43CD-48EB-B630-FEBE6E76ADF9}"/>
              </a:ext>
            </a:extLst>
          </p:cNvPr>
          <p:cNvSpPr>
            <a:spLocks noGrp="1"/>
          </p:cNvSpPr>
          <p:nvPr>
            <p:ph type="title"/>
          </p:nvPr>
        </p:nvSpPr>
        <p:spPr>
          <a:xfrm>
            <a:off x="838200" y="136524"/>
            <a:ext cx="10515600" cy="792623"/>
          </a:xfrm>
        </p:spPr>
        <p:txBody>
          <a:bodyPr>
            <a:normAutofit/>
          </a:bodyPr>
          <a:lstStyle/>
          <a:p>
            <a:r>
              <a:rPr lang="en-US" dirty="0"/>
              <a:t>OUTLINE</a:t>
            </a:r>
          </a:p>
        </p:txBody>
      </p:sp>
      <p:sp>
        <p:nvSpPr>
          <p:cNvPr id="3" name="Content Placeholder 2">
            <a:extLst>
              <a:ext uri="{FF2B5EF4-FFF2-40B4-BE49-F238E27FC236}">
                <a16:creationId xmlns:a16="http://schemas.microsoft.com/office/drawing/2014/main" id="{D051F8BF-B8B7-4287-87B0-36496575A855}"/>
              </a:ext>
            </a:extLst>
          </p:cNvPr>
          <p:cNvSpPr>
            <a:spLocks noGrp="1"/>
          </p:cNvSpPr>
          <p:nvPr>
            <p:ph idx="1"/>
          </p:nvPr>
        </p:nvSpPr>
        <p:spPr>
          <a:xfrm>
            <a:off x="309715" y="796413"/>
            <a:ext cx="11695471" cy="5925062"/>
          </a:xfrm>
        </p:spPr>
        <p:txBody>
          <a:bodyPr>
            <a:normAutofit/>
          </a:bodyPr>
          <a:lstStyle/>
          <a:p>
            <a:r>
              <a:rPr lang="en-IN" dirty="0"/>
              <a:t>The channel allocation problem</a:t>
            </a:r>
          </a:p>
          <a:p>
            <a:pPr lvl="1"/>
            <a:r>
              <a:rPr lang="en-IN" dirty="0"/>
              <a:t> Static Channel Allocation</a:t>
            </a:r>
          </a:p>
          <a:p>
            <a:pPr lvl="1"/>
            <a:r>
              <a:rPr lang="en-IN" dirty="0"/>
              <a:t> Dynamic Channel Allocation</a:t>
            </a:r>
          </a:p>
          <a:p>
            <a:r>
              <a:rPr lang="en-IN" dirty="0"/>
              <a:t>Multiple access protocols</a:t>
            </a:r>
          </a:p>
          <a:p>
            <a:pPr lvl="1"/>
            <a:r>
              <a:rPr lang="en-US" dirty="0"/>
              <a:t> ALOHA</a:t>
            </a:r>
          </a:p>
          <a:p>
            <a:pPr lvl="1"/>
            <a:r>
              <a:rPr lang="en-US" dirty="0"/>
              <a:t> Carrier sense multiple access protocols</a:t>
            </a:r>
          </a:p>
          <a:p>
            <a:pPr lvl="1"/>
            <a:r>
              <a:rPr lang="en-US" dirty="0"/>
              <a:t> Collision free protocols</a:t>
            </a:r>
          </a:p>
          <a:p>
            <a:r>
              <a:rPr lang="en-IN" dirty="0"/>
              <a:t> Wireless LANs</a:t>
            </a:r>
          </a:p>
          <a:p>
            <a:r>
              <a:rPr lang="en-IN" dirty="0"/>
              <a:t> Data link layer switching</a:t>
            </a:r>
            <a:endParaRPr lang="en-US" dirty="0"/>
          </a:p>
        </p:txBody>
      </p:sp>
    </p:spTree>
    <p:extLst>
      <p:ext uri="{BB962C8B-B14F-4D97-AF65-F5344CB8AC3E}">
        <p14:creationId xmlns:p14="http://schemas.microsoft.com/office/powerpoint/2010/main" val="3033376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0E888-224A-4ACD-9367-C8F10CCA4EE4}"/>
              </a:ext>
            </a:extLst>
          </p:cNvPr>
          <p:cNvSpPr>
            <a:spLocks noGrp="1"/>
          </p:cNvSpPr>
          <p:nvPr>
            <p:ph type="title"/>
          </p:nvPr>
        </p:nvSpPr>
        <p:spPr>
          <a:xfrm>
            <a:off x="838200" y="136525"/>
            <a:ext cx="10515600" cy="615643"/>
          </a:xfrm>
        </p:spPr>
        <p:txBody>
          <a:bodyPr>
            <a:normAutofit/>
          </a:bodyPr>
          <a:lstStyle/>
          <a:p>
            <a:r>
              <a:rPr lang="en-US" dirty="0"/>
              <a:t>INTRODUCTION</a:t>
            </a:r>
            <a:endParaRPr lang="en-IN" dirty="0"/>
          </a:p>
        </p:txBody>
      </p:sp>
      <p:sp>
        <p:nvSpPr>
          <p:cNvPr id="3" name="Content Placeholder 2">
            <a:extLst>
              <a:ext uri="{FF2B5EF4-FFF2-40B4-BE49-F238E27FC236}">
                <a16:creationId xmlns:a16="http://schemas.microsoft.com/office/drawing/2014/main" id="{987495C5-BDE7-4071-9B9A-4A496D368237}"/>
              </a:ext>
            </a:extLst>
          </p:cNvPr>
          <p:cNvSpPr>
            <a:spLocks noGrp="1"/>
          </p:cNvSpPr>
          <p:nvPr>
            <p:ph idx="1"/>
          </p:nvPr>
        </p:nvSpPr>
        <p:spPr>
          <a:xfrm>
            <a:off x="259307" y="752168"/>
            <a:ext cx="11509906" cy="5969307"/>
          </a:xfrm>
        </p:spPr>
        <p:txBody>
          <a:bodyPr>
            <a:normAutofit/>
          </a:bodyPr>
          <a:lstStyle/>
          <a:p>
            <a:r>
              <a:rPr lang="en-US" dirty="0"/>
              <a:t>The networks can be divided into three categories based on the transmission of the data as </a:t>
            </a:r>
            <a:r>
              <a:rPr lang="en-US" b="1" dirty="0"/>
              <a:t>point-to-point, Multicast </a:t>
            </a:r>
            <a:r>
              <a:rPr lang="en-US" dirty="0"/>
              <a:t>and </a:t>
            </a:r>
            <a:r>
              <a:rPr lang="en-US" b="1" dirty="0"/>
              <a:t>Broadcast Network</a:t>
            </a:r>
            <a:r>
              <a:rPr lang="en-US" dirty="0"/>
              <a:t>.</a:t>
            </a:r>
          </a:p>
          <a:p>
            <a:r>
              <a:rPr lang="en-US" dirty="0"/>
              <a:t>In this topic we discuss about the broadcast networks and their protocols.</a:t>
            </a:r>
          </a:p>
          <a:p>
            <a:r>
              <a:rPr lang="en-US" dirty="0"/>
              <a:t>The </a:t>
            </a:r>
            <a:r>
              <a:rPr lang="en-US" b="1" dirty="0"/>
              <a:t>broadcast channels </a:t>
            </a:r>
            <a:r>
              <a:rPr lang="en-US" dirty="0"/>
              <a:t>are also called as </a:t>
            </a:r>
            <a:r>
              <a:rPr lang="en-US" b="1" dirty="0"/>
              <a:t>multi-access channels </a:t>
            </a:r>
            <a:r>
              <a:rPr lang="en-US" dirty="0"/>
              <a:t>or </a:t>
            </a:r>
            <a:r>
              <a:rPr lang="en-US" b="1" dirty="0"/>
              <a:t>random access channels</a:t>
            </a:r>
            <a:r>
              <a:rPr lang="en-US" dirty="0"/>
              <a:t>.</a:t>
            </a:r>
          </a:p>
          <a:p>
            <a:r>
              <a:rPr lang="en-US" dirty="0"/>
              <a:t>In the broadcast networks, the most important points is the criteria to determine who is allowed to use the channel when more than one users want to use it.</a:t>
            </a:r>
          </a:p>
          <a:p>
            <a:r>
              <a:rPr lang="en-US" dirty="0"/>
              <a:t>A </a:t>
            </a:r>
            <a:r>
              <a:rPr lang="en-US" b="1" dirty="0"/>
              <a:t>Protocol </a:t>
            </a:r>
            <a:r>
              <a:rPr lang="en-US" dirty="0"/>
              <a:t>is used to make this decision</a:t>
            </a:r>
          </a:p>
          <a:p>
            <a:r>
              <a:rPr lang="en-US" dirty="0"/>
              <a:t>Such protocol, belongs to sublayer of data link layer called </a:t>
            </a:r>
            <a:r>
              <a:rPr lang="en-US" b="1" dirty="0"/>
              <a:t>MAC (Medium Access Control) </a:t>
            </a:r>
            <a:r>
              <a:rPr lang="en-US" dirty="0"/>
              <a:t>sublayer</a:t>
            </a:r>
            <a:endParaRPr lang="en-IN" dirty="0"/>
          </a:p>
          <a:p>
            <a:endParaRPr lang="en-IN" dirty="0"/>
          </a:p>
        </p:txBody>
      </p:sp>
    </p:spTree>
    <p:extLst>
      <p:ext uri="{BB962C8B-B14F-4D97-AF65-F5344CB8AC3E}">
        <p14:creationId xmlns:p14="http://schemas.microsoft.com/office/powerpoint/2010/main" val="625148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2D916-A2BF-44AF-B0A1-2342C51016A2}"/>
              </a:ext>
            </a:extLst>
          </p:cNvPr>
          <p:cNvSpPr>
            <a:spLocks noGrp="1"/>
          </p:cNvSpPr>
          <p:nvPr>
            <p:ph type="title"/>
          </p:nvPr>
        </p:nvSpPr>
        <p:spPr/>
        <p:txBody>
          <a:bodyPr/>
          <a:lstStyle/>
          <a:p>
            <a:r>
              <a:rPr lang="en-US" dirty="0"/>
              <a:t>MAC SUB LAYER</a:t>
            </a:r>
            <a:endParaRPr lang="en-IN" dirty="0"/>
          </a:p>
        </p:txBody>
      </p:sp>
      <p:sp>
        <p:nvSpPr>
          <p:cNvPr id="3" name="Content Placeholder 2">
            <a:extLst>
              <a:ext uri="{FF2B5EF4-FFF2-40B4-BE49-F238E27FC236}">
                <a16:creationId xmlns:a16="http://schemas.microsoft.com/office/drawing/2014/main" id="{33196B6F-F39F-4042-B1BC-926E2941BE8F}"/>
              </a:ext>
            </a:extLst>
          </p:cNvPr>
          <p:cNvSpPr>
            <a:spLocks noGrp="1"/>
          </p:cNvSpPr>
          <p:nvPr>
            <p:ph idx="1"/>
          </p:nvPr>
        </p:nvSpPr>
        <p:spPr/>
        <p:txBody>
          <a:bodyPr/>
          <a:lstStyle/>
          <a:p>
            <a:r>
              <a:rPr lang="en-US" b="1" dirty="0"/>
              <a:t>FUNCTIONS</a:t>
            </a:r>
          </a:p>
          <a:p>
            <a:pPr lvl="1"/>
            <a:r>
              <a:rPr lang="en-US" b="1" dirty="0"/>
              <a:t> </a:t>
            </a:r>
            <a:r>
              <a:rPr lang="en-US" dirty="0"/>
              <a:t>To perform the control of access to media (Access Control)</a:t>
            </a:r>
          </a:p>
          <a:p>
            <a:pPr lvl="1"/>
            <a:r>
              <a:rPr lang="en-US" b="1" dirty="0"/>
              <a:t> </a:t>
            </a:r>
            <a:r>
              <a:rPr lang="en-US" dirty="0"/>
              <a:t>It performs the unique addressing to stations directly connected to LAN (Physical Addressing)</a:t>
            </a:r>
          </a:p>
          <a:p>
            <a:pPr lvl="1"/>
            <a:r>
              <a:rPr lang="en-US" dirty="0"/>
              <a:t> Detection of Errors (Error Control)</a:t>
            </a:r>
          </a:p>
          <a:p>
            <a:r>
              <a:rPr lang="en-US" dirty="0"/>
              <a:t>The MAC sublayer coordinates the data link tasks within a specific LAN</a:t>
            </a:r>
            <a:endParaRPr lang="en-IN" dirty="0"/>
          </a:p>
        </p:txBody>
      </p:sp>
    </p:spTree>
    <p:extLst>
      <p:ext uri="{BB962C8B-B14F-4D97-AF65-F5344CB8AC3E}">
        <p14:creationId xmlns:p14="http://schemas.microsoft.com/office/powerpoint/2010/main" val="7103365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548C9-EFBE-41C1-9952-9E0A55EAF931}"/>
              </a:ext>
            </a:extLst>
          </p:cNvPr>
          <p:cNvSpPr>
            <a:spLocks noGrp="1"/>
          </p:cNvSpPr>
          <p:nvPr>
            <p:ph type="title"/>
          </p:nvPr>
        </p:nvSpPr>
        <p:spPr/>
        <p:txBody>
          <a:bodyPr/>
          <a:lstStyle/>
          <a:p>
            <a:r>
              <a:rPr lang="en-US" dirty="0"/>
              <a:t>What is Channel?</a:t>
            </a:r>
            <a:endParaRPr lang="en-IN" dirty="0"/>
          </a:p>
        </p:txBody>
      </p:sp>
      <p:sp>
        <p:nvSpPr>
          <p:cNvPr id="3" name="Content Placeholder 2">
            <a:extLst>
              <a:ext uri="{FF2B5EF4-FFF2-40B4-BE49-F238E27FC236}">
                <a16:creationId xmlns:a16="http://schemas.microsoft.com/office/drawing/2014/main" id="{D8F917A3-3891-474B-8269-A81FC5865752}"/>
              </a:ext>
            </a:extLst>
          </p:cNvPr>
          <p:cNvSpPr>
            <a:spLocks noGrp="1"/>
          </p:cNvSpPr>
          <p:nvPr>
            <p:ph idx="1"/>
          </p:nvPr>
        </p:nvSpPr>
        <p:spPr/>
        <p:txBody>
          <a:bodyPr/>
          <a:lstStyle/>
          <a:p>
            <a:r>
              <a:rPr lang="en-US" dirty="0"/>
              <a:t>The </a:t>
            </a:r>
            <a:r>
              <a:rPr lang="en-US" b="1" dirty="0"/>
              <a:t>channel</a:t>
            </a:r>
            <a:r>
              <a:rPr lang="en-US" dirty="0"/>
              <a:t> might be a portion of the </a:t>
            </a:r>
            <a:r>
              <a:rPr lang="en-US" b="1" dirty="0"/>
              <a:t>wireless spectrum </a:t>
            </a:r>
            <a:r>
              <a:rPr lang="en-US" dirty="0"/>
              <a:t>in a geographic region, or a </a:t>
            </a:r>
            <a:r>
              <a:rPr lang="en-US" b="1" dirty="0"/>
              <a:t>single wire </a:t>
            </a:r>
            <a:r>
              <a:rPr lang="en-US" dirty="0"/>
              <a:t>or </a:t>
            </a:r>
            <a:r>
              <a:rPr lang="en-US" b="1" dirty="0"/>
              <a:t>optical fiber </a:t>
            </a:r>
            <a:r>
              <a:rPr lang="en-US" dirty="0"/>
              <a:t>to which multiple </a:t>
            </a:r>
            <a:r>
              <a:rPr lang="en-US" b="1" dirty="0"/>
              <a:t>nodes</a:t>
            </a:r>
            <a:r>
              <a:rPr lang="en-US" dirty="0"/>
              <a:t> are </a:t>
            </a:r>
            <a:r>
              <a:rPr lang="en-US" b="1" dirty="0"/>
              <a:t>connected</a:t>
            </a:r>
            <a:r>
              <a:rPr lang="en-US" dirty="0"/>
              <a:t>. </a:t>
            </a:r>
          </a:p>
          <a:p>
            <a:r>
              <a:rPr lang="en-US" dirty="0"/>
              <a:t>It does not matter what is the type of channel.</a:t>
            </a:r>
          </a:p>
          <a:p>
            <a:r>
              <a:rPr lang="en-US" dirty="0"/>
              <a:t>In both cases, the channel connects each user to all other users and any user who makes full use of the channel interferes with other users who also wish to use the channel.</a:t>
            </a:r>
            <a:endParaRPr lang="en-IN" dirty="0"/>
          </a:p>
        </p:txBody>
      </p:sp>
    </p:spTree>
    <p:extLst>
      <p:ext uri="{BB962C8B-B14F-4D97-AF65-F5344CB8AC3E}">
        <p14:creationId xmlns:p14="http://schemas.microsoft.com/office/powerpoint/2010/main" val="15608650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C45E4-4D52-4BD9-9BC0-199E306E0B4D}"/>
              </a:ext>
            </a:extLst>
          </p:cNvPr>
          <p:cNvSpPr>
            <a:spLocks noGrp="1"/>
          </p:cNvSpPr>
          <p:nvPr>
            <p:ph type="title"/>
          </p:nvPr>
        </p:nvSpPr>
        <p:spPr/>
        <p:txBody>
          <a:bodyPr/>
          <a:lstStyle/>
          <a:p>
            <a:r>
              <a:rPr lang="en-US" dirty="0"/>
              <a:t>What is Channel Allocation?</a:t>
            </a:r>
            <a:endParaRPr lang="en-IN" dirty="0"/>
          </a:p>
        </p:txBody>
      </p:sp>
      <p:sp>
        <p:nvSpPr>
          <p:cNvPr id="3" name="Content Placeholder 2">
            <a:extLst>
              <a:ext uri="{FF2B5EF4-FFF2-40B4-BE49-F238E27FC236}">
                <a16:creationId xmlns:a16="http://schemas.microsoft.com/office/drawing/2014/main" id="{C8E7966E-C91E-49BD-BA1D-1AEDA5273FCF}"/>
              </a:ext>
            </a:extLst>
          </p:cNvPr>
          <p:cNvSpPr>
            <a:spLocks noGrp="1"/>
          </p:cNvSpPr>
          <p:nvPr>
            <p:ph idx="1"/>
          </p:nvPr>
        </p:nvSpPr>
        <p:spPr>
          <a:xfrm>
            <a:off x="259307" y="983411"/>
            <a:ext cx="11709780" cy="2792176"/>
          </a:xfrm>
        </p:spPr>
        <p:txBody>
          <a:bodyPr/>
          <a:lstStyle/>
          <a:p>
            <a:r>
              <a:rPr lang="en-US" dirty="0"/>
              <a:t>In a broadcast network, the single broadcast channel is to be allocated to one transmitting user at a time. This is called as </a:t>
            </a:r>
            <a:r>
              <a:rPr lang="en-US" b="1" dirty="0"/>
              <a:t>Channel Allocation</a:t>
            </a:r>
          </a:p>
          <a:p>
            <a:r>
              <a:rPr lang="en-US" dirty="0"/>
              <a:t>Channel allocation problem can be solved by two schemes: Static Channel Allocation , and Dynamic Channel Allocation. </a:t>
            </a:r>
            <a:endParaRPr lang="en-IN" dirty="0"/>
          </a:p>
        </p:txBody>
      </p:sp>
      <p:pic>
        <p:nvPicPr>
          <p:cNvPr id="1026" name="Picture 2" descr="Lightbox">
            <a:extLst>
              <a:ext uri="{FF2B5EF4-FFF2-40B4-BE49-F238E27FC236}">
                <a16:creationId xmlns:a16="http://schemas.microsoft.com/office/drawing/2014/main" id="{DC1ACD33-DCAF-452F-8649-18081CC36D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8339" y="3994476"/>
            <a:ext cx="7264810" cy="2258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90857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9E853-D762-444E-9E55-63C7BA1533A7}"/>
              </a:ext>
            </a:extLst>
          </p:cNvPr>
          <p:cNvSpPr>
            <a:spLocks noGrp="1"/>
          </p:cNvSpPr>
          <p:nvPr>
            <p:ph type="title"/>
          </p:nvPr>
        </p:nvSpPr>
        <p:spPr/>
        <p:txBody>
          <a:bodyPr/>
          <a:lstStyle/>
          <a:p>
            <a:r>
              <a:rPr lang="en-US" dirty="0"/>
              <a:t>STATIC CHANNEL ALLOCATION</a:t>
            </a:r>
            <a:endParaRPr lang="en-IN" dirty="0"/>
          </a:p>
        </p:txBody>
      </p:sp>
      <p:sp>
        <p:nvSpPr>
          <p:cNvPr id="3" name="Content Placeholder 2">
            <a:extLst>
              <a:ext uri="{FF2B5EF4-FFF2-40B4-BE49-F238E27FC236}">
                <a16:creationId xmlns:a16="http://schemas.microsoft.com/office/drawing/2014/main" id="{75192E4A-62EC-4298-8D15-CD3B6B83B46A}"/>
              </a:ext>
            </a:extLst>
          </p:cNvPr>
          <p:cNvSpPr>
            <a:spLocks noGrp="1"/>
          </p:cNvSpPr>
          <p:nvPr>
            <p:ph idx="1"/>
          </p:nvPr>
        </p:nvSpPr>
        <p:spPr>
          <a:xfrm>
            <a:off x="250723" y="983411"/>
            <a:ext cx="11718364" cy="5738064"/>
          </a:xfrm>
        </p:spPr>
        <p:txBody>
          <a:bodyPr>
            <a:normAutofit/>
          </a:bodyPr>
          <a:lstStyle/>
          <a:p>
            <a:r>
              <a:rPr lang="en-US" dirty="0"/>
              <a:t>It is the classical or traditional approach of allocating a single channel among multiple competing users using one of the multiplexing scheme such as </a:t>
            </a:r>
            <a:r>
              <a:rPr lang="en-US" b="1" dirty="0"/>
              <a:t>Frequency Division Multiplexing (FDM). </a:t>
            </a:r>
          </a:p>
          <a:p>
            <a:r>
              <a:rPr lang="en-US" dirty="0"/>
              <a:t>If there are N users, the frequency channel is divided into N equal sized portions (bandwidth), each user being assigned one portion. </a:t>
            </a:r>
          </a:p>
          <a:p>
            <a:r>
              <a:rPr lang="en-US" dirty="0"/>
              <a:t>Since each user has a private frequency band, there is no interference between users.</a:t>
            </a:r>
          </a:p>
          <a:p>
            <a:r>
              <a:rPr lang="en-US" dirty="0"/>
              <a:t>When there is only a small and constant number of users, each of which has a steady stream or a heavy load of traffic, this division is a simple and efficient allocation mechanism.</a:t>
            </a:r>
            <a:endParaRPr lang="en-IN" dirty="0"/>
          </a:p>
        </p:txBody>
      </p:sp>
    </p:spTree>
    <p:extLst>
      <p:ext uri="{BB962C8B-B14F-4D97-AF65-F5344CB8AC3E}">
        <p14:creationId xmlns:p14="http://schemas.microsoft.com/office/powerpoint/2010/main" val="344788289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39109-2487-4D44-AE9C-D5779DA35D6C}"/>
              </a:ext>
            </a:extLst>
          </p:cNvPr>
          <p:cNvSpPr>
            <a:spLocks noGrp="1"/>
          </p:cNvSpPr>
          <p:nvPr>
            <p:ph type="title"/>
          </p:nvPr>
        </p:nvSpPr>
        <p:spPr/>
        <p:txBody>
          <a:bodyPr/>
          <a:lstStyle/>
          <a:p>
            <a:r>
              <a:rPr lang="en-US" dirty="0"/>
              <a:t>STATIC CHANNEL ALLOCATION</a:t>
            </a:r>
            <a:endParaRPr lang="en-IN" dirty="0"/>
          </a:p>
        </p:txBody>
      </p:sp>
      <p:sp>
        <p:nvSpPr>
          <p:cNvPr id="3" name="Content Placeholder 2">
            <a:extLst>
              <a:ext uri="{FF2B5EF4-FFF2-40B4-BE49-F238E27FC236}">
                <a16:creationId xmlns:a16="http://schemas.microsoft.com/office/drawing/2014/main" id="{1692CF2C-9C20-4ECE-ADFB-CC794F9C8EDB}"/>
              </a:ext>
            </a:extLst>
          </p:cNvPr>
          <p:cNvSpPr>
            <a:spLocks noGrp="1"/>
          </p:cNvSpPr>
          <p:nvPr>
            <p:ph idx="1"/>
          </p:nvPr>
        </p:nvSpPr>
        <p:spPr/>
        <p:txBody>
          <a:bodyPr/>
          <a:lstStyle/>
          <a:p>
            <a:pPr marL="0" indent="0">
              <a:buNone/>
            </a:pPr>
            <a:r>
              <a:rPr lang="en-US" b="1" dirty="0"/>
              <a:t>DISADVANTAGE</a:t>
            </a:r>
          </a:p>
          <a:p>
            <a:r>
              <a:rPr lang="en-IN" dirty="0"/>
              <a:t>The problem in these methods is that if all the N number of users are not using the channel the channel bandwidth is wasted and if there are more than N users who want to use the channel they cannot do so for the lack of bandwidth.</a:t>
            </a:r>
          </a:p>
          <a:p>
            <a:r>
              <a:rPr lang="en-IN" dirty="0"/>
              <a:t>The static channel allocation has a poor performance with </a:t>
            </a:r>
            <a:r>
              <a:rPr lang="en-IN" dirty="0" err="1"/>
              <a:t>bursty</a:t>
            </a:r>
            <a:r>
              <a:rPr lang="en-IN" dirty="0"/>
              <a:t> traffic and hence generally dynamic channel allocation is used.</a:t>
            </a:r>
          </a:p>
        </p:txBody>
      </p:sp>
    </p:spTree>
    <p:extLst>
      <p:ext uri="{BB962C8B-B14F-4D97-AF65-F5344CB8AC3E}">
        <p14:creationId xmlns:p14="http://schemas.microsoft.com/office/powerpoint/2010/main" val="178691247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6C25E-13A7-42EA-909A-039849312C24}"/>
              </a:ext>
            </a:extLst>
          </p:cNvPr>
          <p:cNvSpPr>
            <a:spLocks noGrp="1"/>
          </p:cNvSpPr>
          <p:nvPr>
            <p:ph type="title"/>
          </p:nvPr>
        </p:nvSpPr>
        <p:spPr/>
        <p:txBody>
          <a:bodyPr/>
          <a:lstStyle/>
          <a:p>
            <a:r>
              <a:rPr lang="en-US" dirty="0"/>
              <a:t>DYNAMIC CHANNEL ALLOCATION</a:t>
            </a:r>
            <a:endParaRPr lang="en-IN" dirty="0"/>
          </a:p>
        </p:txBody>
      </p:sp>
      <p:sp>
        <p:nvSpPr>
          <p:cNvPr id="3" name="Content Placeholder 2">
            <a:extLst>
              <a:ext uri="{FF2B5EF4-FFF2-40B4-BE49-F238E27FC236}">
                <a16:creationId xmlns:a16="http://schemas.microsoft.com/office/drawing/2014/main" id="{E09CB38C-ADC6-4A09-BDA4-117E44278F7C}"/>
              </a:ext>
            </a:extLst>
          </p:cNvPr>
          <p:cNvSpPr>
            <a:spLocks noGrp="1"/>
          </p:cNvSpPr>
          <p:nvPr>
            <p:ph idx="1"/>
          </p:nvPr>
        </p:nvSpPr>
        <p:spPr/>
        <p:txBody>
          <a:bodyPr>
            <a:normAutofit/>
          </a:bodyPr>
          <a:lstStyle/>
          <a:p>
            <a:r>
              <a:rPr lang="en-US" sz="4000" dirty="0"/>
              <a:t>In dynamic channel allocation no fixed frequency or fixed time slot is allotted to the user.</a:t>
            </a:r>
          </a:p>
          <a:p>
            <a:r>
              <a:rPr lang="en-US" sz="4000" dirty="0"/>
              <a:t>The user can use the single channel as per his requirement</a:t>
            </a:r>
          </a:p>
        </p:txBody>
      </p:sp>
    </p:spTree>
    <p:extLst>
      <p:ext uri="{BB962C8B-B14F-4D97-AF65-F5344CB8AC3E}">
        <p14:creationId xmlns:p14="http://schemas.microsoft.com/office/powerpoint/2010/main" val="3743361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4E686-7A56-406D-B789-978158552399}"/>
              </a:ext>
            </a:extLst>
          </p:cNvPr>
          <p:cNvSpPr>
            <a:spLocks noGrp="1"/>
          </p:cNvSpPr>
          <p:nvPr>
            <p:ph type="title"/>
          </p:nvPr>
        </p:nvSpPr>
        <p:spPr/>
        <p:txBody>
          <a:bodyPr/>
          <a:lstStyle/>
          <a:p>
            <a:r>
              <a:rPr lang="en-US" dirty="0"/>
              <a:t>Media access control (MAC) sub layer</a:t>
            </a:r>
          </a:p>
        </p:txBody>
      </p:sp>
      <p:sp>
        <p:nvSpPr>
          <p:cNvPr id="3" name="Content Placeholder 2">
            <a:extLst>
              <a:ext uri="{FF2B5EF4-FFF2-40B4-BE49-F238E27FC236}">
                <a16:creationId xmlns:a16="http://schemas.microsoft.com/office/drawing/2014/main" id="{1CFC43EF-0450-4999-9B7A-E44CE6EEEBBE}"/>
              </a:ext>
            </a:extLst>
          </p:cNvPr>
          <p:cNvSpPr>
            <a:spLocks noGrp="1"/>
          </p:cNvSpPr>
          <p:nvPr>
            <p:ph idx="1"/>
          </p:nvPr>
        </p:nvSpPr>
        <p:spPr/>
        <p:txBody>
          <a:bodyPr/>
          <a:lstStyle/>
          <a:p>
            <a:r>
              <a:rPr lang="en-US" dirty="0"/>
              <a:t> Constitutes the lower sublayer of the data link layer</a:t>
            </a:r>
          </a:p>
          <a:p>
            <a:r>
              <a:rPr lang="en-US" dirty="0"/>
              <a:t> Implemented by hardware, typically in the computer NIC</a:t>
            </a:r>
          </a:p>
          <a:p>
            <a:r>
              <a:rPr lang="en-US" dirty="0"/>
              <a:t> Two primary responsibilities </a:t>
            </a:r>
          </a:p>
          <a:p>
            <a:pPr lvl="1"/>
            <a:r>
              <a:rPr lang="en-US" dirty="0"/>
              <a:t> Data encapsulation</a:t>
            </a:r>
          </a:p>
          <a:p>
            <a:pPr lvl="1"/>
            <a:r>
              <a:rPr lang="en-US" dirty="0"/>
              <a:t> Media access control</a:t>
            </a:r>
          </a:p>
          <a:p>
            <a:r>
              <a:rPr lang="en-US" dirty="0"/>
              <a:t> </a:t>
            </a:r>
            <a:r>
              <a:rPr lang="en-US" b="1" dirty="0"/>
              <a:t>DATA ENCAPSULATION</a:t>
            </a:r>
          </a:p>
          <a:p>
            <a:pPr lvl="1"/>
            <a:r>
              <a:rPr lang="en-US" b="1" dirty="0"/>
              <a:t> </a:t>
            </a:r>
            <a:r>
              <a:rPr lang="en-US" dirty="0"/>
              <a:t>Frame assembly before transmission and frame disassembly upon reception of a frame (Framing)</a:t>
            </a:r>
          </a:p>
          <a:p>
            <a:pPr lvl="1"/>
            <a:r>
              <a:rPr lang="en-US" b="1" dirty="0"/>
              <a:t> </a:t>
            </a:r>
            <a:r>
              <a:rPr lang="en-US" dirty="0"/>
              <a:t>Adds a header and trailer to the network layer packets (Physical Addressing and Error control)</a:t>
            </a:r>
          </a:p>
          <a:p>
            <a:r>
              <a:rPr lang="en-US" b="1" dirty="0"/>
              <a:t> MEDIA ACCESS CONTROL</a:t>
            </a:r>
          </a:p>
          <a:p>
            <a:pPr lvl="1"/>
            <a:r>
              <a:rPr lang="en-US" b="1" dirty="0"/>
              <a:t> </a:t>
            </a:r>
            <a:r>
              <a:rPr lang="en-US" dirty="0"/>
              <a:t>It is responsible for the placement of  frames on the media and the removal of frames from the media</a:t>
            </a:r>
          </a:p>
          <a:p>
            <a:pPr lvl="1"/>
            <a:r>
              <a:rPr lang="en-US" b="1" dirty="0"/>
              <a:t> </a:t>
            </a:r>
            <a:r>
              <a:rPr lang="en-US" dirty="0"/>
              <a:t>It communicates directly with the physical layer </a:t>
            </a:r>
            <a:endParaRPr lang="en-US" b="1" dirty="0"/>
          </a:p>
        </p:txBody>
      </p:sp>
    </p:spTree>
    <p:extLst>
      <p:ext uri="{BB962C8B-B14F-4D97-AF65-F5344CB8AC3E}">
        <p14:creationId xmlns:p14="http://schemas.microsoft.com/office/powerpoint/2010/main" val="196906303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6C25E-13A7-42EA-909A-039849312C24}"/>
              </a:ext>
            </a:extLst>
          </p:cNvPr>
          <p:cNvSpPr>
            <a:spLocks noGrp="1"/>
          </p:cNvSpPr>
          <p:nvPr>
            <p:ph type="title"/>
          </p:nvPr>
        </p:nvSpPr>
        <p:spPr/>
        <p:txBody>
          <a:bodyPr/>
          <a:lstStyle/>
          <a:p>
            <a:r>
              <a:rPr lang="en-US" dirty="0"/>
              <a:t>DYNAMIC CHANNEL ALLOCATION</a:t>
            </a:r>
            <a:endParaRPr lang="en-IN" dirty="0"/>
          </a:p>
        </p:txBody>
      </p:sp>
      <p:sp>
        <p:nvSpPr>
          <p:cNvPr id="3" name="Content Placeholder 2">
            <a:extLst>
              <a:ext uri="{FF2B5EF4-FFF2-40B4-BE49-F238E27FC236}">
                <a16:creationId xmlns:a16="http://schemas.microsoft.com/office/drawing/2014/main" id="{E09CB38C-ADC6-4A09-BDA4-117E44278F7C}"/>
              </a:ext>
            </a:extLst>
          </p:cNvPr>
          <p:cNvSpPr>
            <a:spLocks noGrp="1"/>
          </p:cNvSpPr>
          <p:nvPr>
            <p:ph idx="1"/>
          </p:nvPr>
        </p:nvSpPr>
        <p:spPr/>
        <p:txBody>
          <a:bodyPr>
            <a:normAutofit/>
          </a:bodyPr>
          <a:lstStyle/>
          <a:p>
            <a:pPr marL="0" indent="0">
              <a:buNone/>
            </a:pPr>
            <a:r>
              <a:rPr lang="en-US" sz="3200" dirty="0"/>
              <a:t>Following assumptions are made for the implementation of dynamic channel allocation</a:t>
            </a:r>
          </a:p>
          <a:p>
            <a:pPr marL="0" indent="0">
              <a:buNone/>
            </a:pPr>
            <a:r>
              <a:rPr lang="en-US" sz="3200" b="1" dirty="0"/>
              <a:t>1. Independent Traffic</a:t>
            </a:r>
          </a:p>
          <a:p>
            <a:pPr lvl="1"/>
            <a:r>
              <a:rPr lang="en-US" sz="2800" dirty="0"/>
              <a:t> The model consists of N independent stations (e.g., computers, telephones), each with a program or user that generates frames for transmission.</a:t>
            </a:r>
          </a:p>
          <a:p>
            <a:pPr lvl="1"/>
            <a:r>
              <a:rPr lang="en-US" sz="2800" dirty="0"/>
              <a:t> Once a frame has been generated, the station is blocked and does nothing until the frame has been successfully transmitted.</a:t>
            </a:r>
            <a:endParaRPr lang="en-IN" sz="2800" dirty="0"/>
          </a:p>
        </p:txBody>
      </p:sp>
    </p:spTree>
    <p:extLst>
      <p:ext uri="{BB962C8B-B14F-4D97-AF65-F5344CB8AC3E}">
        <p14:creationId xmlns:p14="http://schemas.microsoft.com/office/powerpoint/2010/main" val="40122898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6C25E-13A7-42EA-909A-039849312C24}"/>
              </a:ext>
            </a:extLst>
          </p:cNvPr>
          <p:cNvSpPr>
            <a:spLocks noGrp="1"/>
          </p:cNvSpPr>
          <p:nvPr>
            <p:ph type="title"/>
          </p:nvPr>
        </p:nvSpPr>
        <p:spPr>
          <a:xfrm>
            <a:off x="838200" y="136525"/>
            <a:ext cx="10515600" cy="630391"/>
          </a:xfrm>
        </p:spPr>
        <p:txBody>
          <a:bodyPr>
            <a:normAutofit/>
          </a:bodyPr>
          <a:lstStyle/>
          <a:p>
            <a:r>
              <a:rPr lang="en-US" dirty="0"/>
              <a:t>DYNAMIC CHANNEL ALLOCATION</a:t>
            </a:r>
            <a:endParaRPr lang="en-IN" dirty="0"/>
          </a:p>
        </p:txBody>
      </p:sp>
      <p:sp>
        <p:nvSpPr>
          <p:cNvPr id="3" name="Content Placeholder 2">
            <a:extLst>
              <a:ext uri="{FF2B5EF4-FFF2-40B4-BE49-F238E27FC236}">
                <a16:creationId xmlns:a16="http://schemas.microsoft.com/office/drawing/2014/main" id="{E09CB38C-ADC6-4A09-BDA4-117E44278F7C}"/>
              </a:ext>
            </a:extLst>
          </p:cNvPr>
          <p:cNvSpPr>
            <a:spLocks noGrp="1"/>
          </p:cNvSpPr>
          <p:nvPr>
            <p:ph idx="1"/>
          </p:nvPr>
        </p:nvSpPr>
        <p:spPr>
          <a:xfrm>
            <a:off x="103239" y="766916"/>
            <a:ext cx="11857704" cy="6091083"/>
          </a:xfrm>
        </p:spPr>
        <p:txBody>
          <a:bodyPr>
            <a:normAutofit/>
          </a:bodyPr>
          <a:lstStyle/>
          <a:p>
            <a:pPr marL="0" indent="0">
              <a:buNone/>
            </a:pPr>
            <a:r>
              <a:rPr lang="en-US" b="1" dirty="0"/>
              <a:t>2. Single Channel</a:t>
            </a:r>
          </a:p>
          <a:p>
            <a:pPr lvl="1"/>
            <a:r>
              <a:rPr lang="en-US" b="1" dirty="0"/>
              <a:t> </a:t>
            </a:r>
            <a:r>
              <a:rPr lang="en-US" dirty="0"/>
              <a:t>A single channel is available for all communication.</a:t>
            </a:r>
          </a:p>
          <a:p>
            <a:pPr lvl="1"/>
            <a:r>
              <a:rPr lang="en-US" dirty="0"/>
              <a:t> All stations can transmit on it and all can receive from it. </a:t>
            </a:r>
          </a:p>
          <a:p>
            <a:pPr lvl="1"/>
            <a:r>
              <a:rPr lang="en-US" dirty="0"/>
              <a:t> The stations are assumed to be equally capable, though protocols may assign them different roles (e.g., priorities).</a:t>
            </a:r>
          </a:p>
          <a:p>
            <a:pPr marL="0" indent="0">
              <a:buNone/>
            </a:pPr>
            <a:r>
              <a:rPr lang="en-US" b="1" dirty="0"/>
              <a:t>3. Observable Collisions</a:t>
            </a:r>
          </a:p>
          <a:p>
            <a:pPr lvl="1"/>
            <a:r>
              <a:rPr lang="en-US" dirty="0"/>
              <a:t> If two frames are transmitted simultaneously, they overlap in time and the resulting signal is garbled. This event is called a </a:t>
            </a:r>
            <a:r>
              <a:rPr lang="en-US" b="1" dirty="0"/>
              <a:t>collision</a:t>
            </a:r>
            <a:r>
              <a:rPr lang="en-US" dirty="0"/>
              <a:t>. </a:t>
            </a:r>
          </a:p>
          <a:p>
            <a:pPr lvl="1"/>
            <a:r>
              <a:rPr lang="en-US" dirty="0"/>
              <a:t> All stations can detect that a collision has occurred. </a:t>
            </a:r>
          </a:p>
          <a:p>
            <a:pPr lvl="1"/>
            <a:r>
              <a:rPr lang="en-US" dirty="0"/>
              <a:t> A collided frame must be transmitted again later. </a:t>
            </a:r>
          </a:p>
          <a:p>
            <a:pPr lvl="1"/>
            <a:r>
              <a:rPr lang="en-US" dirty="0"/>
              <a:t> No errors other than those generated by collisions occur.</a:t>
            </a:r>
            <a:endParaRPr lang="en-IN" dirty="0"/>
          </a:p>
        </p:txBody>
      </p:sp>
    </p:spTree>
    <p:extLst>
      <p:ext uri="{BB962C8B-B14F-4D97-AF65-F5344CB8AC3E}">
        <p14:creationId xmlns:p14="http://schemas.microsoft.com/office/powerpoint/2010/main" val="41717882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6C25E-13A7-42EA-909A-039849312C24}"/>
              </a:ext>
            </a:extLst>
          </p:cNvPr>
          <p:cNvSpPr>
            <a:spLocks noGrp="1"/>
          </p:cNvSpPr>
          <p:nvPr>
            <p:ph type="title"/>
          </p:nvPr>
        </p:nvSpPr>
        <p:spPr>
          <a:xfrm>
            <a:off x="838200" y="136525"/>
            <a:ext cx="10515600" cy="645140"/>
          </a:xfrm>
        </p:spPr>
        <p:txBody>
          <a:bodyPr>
            <a:normAutofit/>
          </a:bodyPr>
          <a:lstStyle/>
          <a:p>
            <a:r>
              <a:rPr lang="en-US" dirty="0"/>
              <a:t>DYNAMIC CHANNEL ALLOCATION</a:t>
            </a:r>
            <a:endParaRPr lang="en-IN" dirty="0"/>
          </a:p>
        </p:txBody>
      </p:sp>
      <p:sp>
        <p:nvSpPr>
          <p:cNvPr id="3" name="Content Placeholder 2">
            <a:extLst>
              <a:ext uri="{FF2B5EF4-FFF2-40B4-BE49-F238E27FC236}">
                <a16:creationId xmlns:a16="http://schemas.microsoft.com/office/drawing/2014/main" id="{E09CB38C-ADC6-4A09-BDA4-117E44278F7C}"/>
              </a:ext>
            </a:extLst>
          </p:cNvPr>
          <p:cNvSpPr>
            <a:spLocks noGrp="1"/>
          </p:cNvSpPr>
          <p:nvPr>
            <p:ph idx="1"/>
          </p:nvPr>
        </p:nvSpPr>
        <p:spPr>
          <a:xfrm>
            <a:off x="117986" y="648929"/>
            <a:ext cx="12074013" cy="6209071"/>
          </a:xfrm>
        </p:spPr>
        <p:txBody>
          <a:bodyPr>
            <a:noAutofit/>
          </a:bodyPr>
          <a:lstStyle/>
          <a:p>
            <a:pPr marL="0" indent="0">
              <a:buNone/>
            </a:pPr>
            <a:r>
              <a:rPr lang="en-US" sz="2300" b="1" dirty="0"/>
              <a:t>4. Continuous or Slotted Time</a:t>
            </a:r>
          </a:p>
          <a:p>
            <a:pPr lvl="1"/>
            <a:r>
              <a:rPr lang="en-US" sz="2300" dirty="0"/>
              <a:t> Time may be assumed </a:t>
            </a:r>
            <a:r>
              <a:rPr lang="en-US" sz="2300" b="1" dirty="0"/>
              <a:t>continuous</a:t>
            </a:r>
            <a:r>
              <a:rPr lang="en-US" sz="2300" dirty="0"/>
              <a:t>, in which case frame transmission can begin at any instant. </a:t>
            </a:r>
          </a:p>
          <a:p>
            <a:pPr lvl="1"/>
            <a:r>
              <a:rPr lang="en-US" sz="2300" dirty="0"/>
              <a:t>Alternatively, time may be slotted or divided into discrete intervals (called</a:t>
            </a:r>
            <a:r>
              <a:rPr lang="en-US" sz="2300" b="1" dirty="0"/>
              <a:t> slots</a:t>
            </a:r>
            <a:r>
              <a:rPr lang="en-US" sz="2300" dirty="0"/>
              <a:t>). </a:t>
            </a:r>
          </a:p>
          <a:p>
            <a:pPr lvl="1"/>
            <a:r>
              <a:rPr lang="en-US" sz="2300" dirty="0"/>
              <a:t> Frame transmissions must then begin at the start of a slot.</a:t>
            </a:r>
          </a:p>
          <a:p>
            <a:pPr marL="0" indent="0">
              <a:buNone/>
            </a:pPr>
            <a:r>
              <a:rPr lang="en-US" sz="2300" b="1" dirty="0"/>
              <a:t>5. Carrier Sense or No Carrier Sense</a:t>
            </a:r>
            <a:r>
              <a:rPr lang="en-US" sz="2300" dirty="0"/>
              <a:t>. </a:t>
            </a:r>
          </a:p>
          <a:p>
            <a:pPr lvl="1"/>
            <a:r>
              <a:rPr lang="en-US" sz="2300" dirty="0"/>
              <a:t>With the </a:t>
            </a:r>
            <a:r>
              <a:rPr lang="en-US" sz="2300" b="1" dirty="0"/>
              <a:t>carrier sense </a:t>
            </a:r>
            <a:r>
              <a:rPr lang="en-US" sz="2300" dirty="0"/>
              <a:t>assumption, stations can tell if the channel is in use before trying to use it.</a:t>
            </a:r>
          </a:p>
          <a:p>
            <a:pPr lvl="1"/>
            <a:r>
              <a:rPr lang="en-US" sz="2300" dirty="0"/>
              <a:t> No station will attempt to use the channel while it is sensed as busy. </a:t>
            </a:r>
          </a:p>
          <a:p>
            <a:pPr lvl="1"/>
            <a:r>
              <a:rPr lang="en-US" sz="2300" dirty="0"/>
              <a:t>If there is no carrier sense, stations cannot sense the channel before trying to use it. They just go ahead and transmit. </a:t>
            </a:r>
            <a:endParaRPr lang="en-IN" sz="2300" dirty="0"/>
          </a:p>
        </p:txBody>
      </p:sp>
    </p:spTree>
    <p:extLst>
      <p:ext uri="{BB962C8B-B14F-4D97-AF65-F5344CB8AC3E}">
        <p14:creationId xmlns:p14="http://schemas.microsoft.com/office/powerpoint/2010/main" val="279993383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9A0E4-585A-4BDE-B9CA-854E5970E696}"/>
              </a:ext>
            </a:extLst>
          </p:cNvPr>
          <p:cNvSpPr>
            <a:spLocks noGrp="1"/>
          </p:cNvSpPr>
          <p:nvPr>
            <p:ph type="title"/>
          </p:nvPr>
        </p:nvSpPr>
        <p:spPr/>
        <p:txBody>
          <a:bodyPr/>
          <a:lstStyle/>
          <a:p>
            <a:pPr algn="ctr"/>
            <a:r>
              <a:rPr lang="en-US" dirty="0"/>
              <a:t>Why Multiple Access Protocols?</a:t>
            </a:r>
            <a:endParaRPr lang="en-IN" dirty="0"/>
          </a:p>
        </p:txBody>
      </p:sp>
      <p:sp>
        <p:nvSpPr>
          <p:cNvPr id="3" name="Content Placeholder 2">
            <a:extLst>
              <a:ext uri="{FF2B5EF4-FFF2-40B4-BE49-F238E27FC236}">
                <a16:creationId xmlns:a16="http://schemas.microsoft.com/office/drawing/2014/main" id="{FA9AB5BD-41CE-46C9-A727-9669EE7C3723}"/>
              </a:ext>
            </a:extLst>
          </p:cNvPr>
          <p:cNvSpPr>
            <a:spLocks noGrp="1"/>
          </p:cNvSpPr>
          <p:nvPr>
            <p:ph idx="1"/>
          </p:nvPr>
        </p:nvSpPr>
        <p:spPr/>
        <p:txBody>
          <a:bodyPr>
            <a:normAutofit/>
          </a:bodyPr>
          <a:lstStyle/>
          <a:p>
            <a:r>
              <a:rPr lang="en-US" dirty="0"/>
              <a:t>When a S&amp;R have a dedicated link to transmit data packets, the data link control is enough to handle the channel. </a:t>
            </a:r>
          </a:p>
          <a:p>
            <a:r>
              <a:rPr lang="en-US" dirty="0"/>
              <a:t>Suppose there is no dedicated path to communicate or transfer the data between two devices. </a:t>
            </a:r>
          </a:p>
          <a:p>
            <a:r>
              <a:rPr lang="en-US" dirty="0"/>
              <a:t>In that case, multiple stations access the channel and simultaneously transmits the data over the channel.</a:t>
            </a:r>
          </a:p>
          <a:p>
            <a:r>
              <a:rPr lang="en-US" dirty="0"/>
              <a:t>It may create collision and cross talk.</a:t>
            </a:r>
          </a:p>
          <a:p>
            <a:r>
              <a:rPr lang="en-US" dirty="0"/>
              <a:t>Hence, the multiple access protocol is required to reduce the collision and avoid crosstalk between the channels.</a:t>
            </a:r>
          </a:p>
          <a:p>
            <a:endParaRPr lang="en-IN" dirty="0"/>
          </a:p>
        </p:txBody>
      </p:sp>
    </p:spTree>
    <p:extLst>
      <p:ext uri="{BB962C8B-B14F-4D97-AF65-F5344CB8AC3E}">
        <p14:creationId xmlns:p14="http://schemas.microsoft.com/office/powerpoint/2010/main" val="40990074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1CA56-ABAE-43C4-997C-3742B5294B4E}"/>
              </a:ext>
            </a:extLst>
          </p:cNvPr>
          <p:cNvSpPr>
            <a:spLocks noGrp="1"/>
          </p:cNvSpPr>
          <p:nvPr>
            <p:ph type="title"/>
          </p:nvPr>
        </p:nvSpPr>
        <p:spPr/>
        <p:txBody>
          <a:bodyPr/>
          <a:lstStyle/>
          <a:p>
            <a:pPr algn="ctr"/>
            <a:r>
              <a:rPr lang="en-US" dirty="0">
                <a:solidFill>
                  <a:schemeClr val="accent2"/>
                </a:solidFill>
                <a:latin typeface="Book Antiqua" pitchFamily="18" charset="0"/>
              </a:rPr>
              <a:t>EXAMPLE</a:t>
            </a:r>
            <a:endParaRPr lang="en-IN" dirty="0"/>
          </a:p>
        </p:txBody>
      </p:sp>
      <p:sp>
        <p:nvSpPr>
          <p:cNvPr id="3" name="Content Placeholder 2">
            <a:extLst>
              <a:ext uri="{FF2B5EF4-FFF2-40B4-BE49-F238E27FC236}">
                <a16:creationId xmlns:a16="http://schemas.microsoft.com/office/drawing/2014/main" id="{C249A0C0-7479-49E6-B35B-92F5B511BACD}"/>
              </a:ext>
            </a:extLst>
          </p:cNvPr>
          <p:cNvSpPr>
            <a:spLocks noGrp="1"/>
          </p:cNvSpPr>
          <p:nvPr>
            <p:ph idx="1"/>
          </p:nvPr>
        </p:nvSpPr>
        <p:spPr>
          <a:xfrm>
            <a:off x="241110" y="906854"/>
            <a:ext cx="11709780" cy="5738064"/>
          </a:xfrm>
        </p:spPr>
        <p:txBody>
          <a:bodyPr>
            <a:normAutofit/>
          </a:bodyPr>
          <a:lstStyle/>
          <a:p>
            <a:r>
              <a:rPr lang="en-US" sz="3200" dirty="0"/>
              <a:t>Suppose that there is a classroom full of students. </a:t>
            </a:r>
          </a:p>
          <a:p>
            <a:r>
              <a:rPr lang="en-US" sz="3200" dirty="0"/>
              <a:t>When a teacher asks a question, all the students (small channels) in the class start answering the question at the same time (transferring the data simultaneously). </a:t>
            </a:r>
          </a:p>
          <a:p>
            <a:r>
              <a:rPr lang="en-US" sz="3200" dirty="0"/>
              <a:t>All the students respond at the same time due to which data is overlap or data lost. Therefore it is the responsibility of a teacher (multiple access protocol) to manage the students and make them one answer.</a:t>
            </a:r>
          </a:p>
        </p:txBody>
      </p:sp>
    </p:spTree>
    <p:extLst>
      <p:ext uri="{BB962C8B-B14F-4D97-AF65-F5344CB8AC3E}">
        <p14:creationId xmlns:p14="http://schemas.microsoft.com/office/powerpoint/2010/main" val="15081122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F7246-F7F8-4389-9216-4BAF115C7D82}"/>
              </a:ext>
            </a:extLst>
          </p:cNvPr>
          <p:cNvSpPr>
            <a:spLocks noGrp="1"/>
          </p:cNvSpPr>
          <p:nvPr>
            <p:ph type="title"/>
          </p:nvPr>
        </p:nvSpPr>
        <p:spPr/>
        <p:txBody>
          <a:bodyPr/>
          <a:lstStyle/>
          <a:p>
            <a:pPr algn="ctr"/>
            <a:r>
              <a:rPr lang="en-US" dirty="0">
                <a:solidFill>
                  <a:schemeClr val="accent2"/>
                </a:solidFill>
                <a:latin typeface="Book Antiqua" pitchFamily="18" charset="0"/>
              </a:rPr>
              <a:t>TYPES</a:t>
            </a:r>
            <a:endParaRPr lang="en-IN" dirty="0"/>
          </a:p>
        </p:txBody>
      </p:sp>
      <p:pic>
        <p:nvPicPr>
          <p:cNvPr id="4" name="Picture 7">
            <a:extLst>
              <a:ext uri="{FF2B5EF4-FFF2-40B4-BE49-F238E27FC236}">
                <a16:creationId xmlns:a16="http://schemas.microsoft.com/office/drawing/2014/main" id="{B21BE421-728D-43D1-BADC-2787529607D6}"/>
              </a:ext>
            </a:extLst>
          </p:cNvPr>
          <p:cNvPicPr>
            <a:picLocks noGrp="1" noChangeAspect="1" noChangeArrowheads="1"/>
          </p:cNvPicPr>
          <p:nvPr>
            <p:ph idx="1"/>
          </p:nvPr>
        </p:nvPicPr>
        <p:blipFill>
          <a:blip r:embed="rId2"/>
          <a:srcRect/>
          <a:stretch>
            <a:fillRect/>
          </a:stretch>
        </p:blipFill>
        <p:spPr bwMode="auto">
          <a:xfrm>
            <a:off x="690715" y="911585"/>
            <a:ext cx="10990007" cy="5444970"/>
          </a:xfrm>
          <a:prstGeom prst="rect">
            <a:avLst/>
          </a:prstGeom>
          <a:noFill/>
          <a:ln w="9525">
            <a:noFill/>
            <a:miter lim="800000"/>
            <a:headEnd/>
            <a:tailEnd/>
          </a:ln>
          <a:effectLst/>
        </p:spPr>
      </p:pic>
    </p:spTree>
    <p:extLst>
      <p:ext uri="{BB962C8B-B14F-4D97-AF65-F5344CB8AC3E}">
        <p14:creationId xmlns:p14="http://schemas.microsoft.com/office/powerpoint/2010/main" val="80792041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27ECC-90E3-4FC7-B8EA-7B9598E8A476}"/>
              </a:ext>
            </a:extLst>
          </p:cNvPr>
          <p:cNvSpPr>
            <a:spLocks noGrp="1"/>
          </p:cNvSpPr>
          <p:nvPr>
            <p:ph type="title"/>
          </p:nvPr>
        </p:nvSpPr>
        <p:spPr/>
        <p:txBody>
          <a:bodyPr/>
          <a:lstStyle/>
          <a:p>
            <a:r>
              <a:rPr lang="en-IN" dirty="0"/>
              <a:t>RANDOM ACCESS PROTOCOL</a:t>
            </a:r>
          </a:p>
        </p:txBody>
      </p:sp>
      <p:sp>
        <p:nvSpPr>
          <p:cNvPr id="3" name="Content Placeholder 2">
            <a:extLst>
              <a:ext uri="{FF2B5EF4-FFF2-40B4-BE49-F238E27FC236}">
                <a16:creationId xmlns:a16="http://schemas.microsoft.com/office/drawing/2014/main" id="{9F0AEAA5-B68B-464F-A47D-B37D95D54AE9}"/>
              </a:ext>
            </a:extLst>
          </p:cNvPr>
          <p:cNvSpPr>
            <a:spLocks noGrp="1"/>
          </p:cNvSpPr>
          <p:nvPr>
            <p:ph idx="1"/>
          </p:nvPr>
        </p:nvSpPr>
        <p:spPr>
          <a:xfrm>
            <a:off x="259307" y="781665"/>
            <a:ext cx="11709780" cy="5939810"/>
          </a:xfrm>
        </p:spPr>
        <p:txBody>
          <a:bodyPr>
            <a:normAutofit/>
          </a:bodyPr>
          <a:lstStyle/>
          <a:p>
            <a:pPr marL="0" indent="0">
              <a:buNone/>
            </a:pPr>
            <a:r>
              <a:rPr lang="en-US" dirty="0"/>
              <a:t>In </a:t>
            </a:r>
            <a:r>
              <a:rPr lang="en-US" b="1" dirty="0"/>
              <a:t>random-access</a:t>
            </a:r>
            <a:r>
              <a:rPr lang="en-US" dirty="0"/>
              <a:t> or </a:t>
            </a:r>
            <a:r>
              <a:rPr lang="en-US" b="1" dirty="0"/>
              <a:t>contention</a:t>
            </a:r>
            <a:r>
              <a:rPr lang="en-US" dirty="0"/>
              <a:t> methods, </a:t>
            </a:r>
          </a:p>
          <a:p>
            <a:r>
              <a:rPr lang="en-US" dirty="0"/>
              <a:t>No station is superior to another station and none is assigned control over another. </a:t>
            </a:r>
          </a:p>
          <a:p>
            <a:r>
              <a:rPr lang="en-US" dirty="0"/>
              <a:t>At each instance, a station that has data to send uses a procedure defined by the protocol to make a decision on whether or not to send.</a:t>
            </a:r>
          </a:p>
          <a:p>
            <a:r>
              <a:rPr lang="en-US" dirty="0"/>
              <a:t>This decision depends on the state of the medium (idle or busy). </a:t>
            </a:r>
          </a:p>
          <a:p>
            <a:r>
              <a:rPr lang="en-US" dirty="0"/>
              <a:t>In other words, each station can transmit when it desires on the condition that it follows the predefined procedure, including testing the state of the medium.</a:t>
            </a:r>
            <a:endParaRPr lang="en-IN" dirty="0"/>
          </a:p>
        </p:txBody>
      </p:sp>
    </p:spTree>
    <p:extLst>
      <p:ext uri="{BB962C8B-B14F-4D97-AF65-F5344CB8AC3E}">
        <p14:creationId xmlns:p14="http://schemas.microsoft.com/office/powerpoint/2010/main" val="19514043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237D4-1AB3-4D58-994B-090492FECB96}"/>
              </a:ext>
            </a:extLst>
          </p:cNvPr>
          <p:cNvSpPr>
            <a:spLocks noGrp="1"/>
          </p:cNvSpPr>
          <p:nvPr>
            <p:ph type="title"/>
          </p:nvPr>
        </p:nvSpPr>
        <p:spPr/>
        <p:txBody>
          <a:bodyPr/>
          <a:lstStyle/>
          <a:p>
            <a:r>
              <a:rPr lang="en-IN" dirty="0"/>
              <a:t>RANDOM ACCESS PROTOCOL</a:t>
            </a:r>
          </a:p>
        </p:txBody>
      </p:sp>
      <p:sp>
        <p:nvSpPr>
          <p:cNvPr id="3" name="Content Placeholder 2">
            <a:extLst>
              <a:ext uri="{FF2B5EF4-FFF2-40B4-BE49-F238E27FC236}">
                <a16:creationId xmlns:a16="http://schemas.microsoft.com/office/drawing/2014/main" id="{43A9962C-DDBF-43E1-97C6-4E3F948CE8BB}"/>
              </a:ext>
            </a:extLst>
          </p:cNvPr>
          <p:cNvSpPr>
            <a:spLocks noGrp="1"/>
          </p:cNvSpPr>
          <p:nvPr>
            <p:ph idx="1"/>
          </p:nvPr>
        </p:nvSpPr>
        <p:spPr/>
        <p:txBody>
          <a:bodyPr>
            <a:normAutofit/>
          </a:bodyPr>
          <a:lstStyle/>
          <a:p>
            <a:pPr marL="0" indent="0">
              <a:buNone/>
            </a:pPr>
            <a:r>
              <a:rPr lang="en-US" dirty="0"/>
              <a:t>Two features give this method its name. </a:t>
            </a:r>
          </a:p>
          <a:p>
            <a:r>
              <a:rPr lang="en-US" b="1" dirty="0"/>
              <a:t>First</a:t>
            </a:r>
            <a:r>
              <a:rPr lang="en-US" dirty="0"/>
              <a:t>, there is no scheduled time for a station to transmit. Transmission is random among the stations. </a:t>
            </a:r>
          </a:p>
          <a:p>
            <a:r>
              <a:rPr lang="en-US" dirty="0"/>
              <a:t>That is why these methods are called </a:t>
            </a:r>
            <a:r>
              <a:rPr lang="en-US" b="1" i="1" dirty="0"/>
              <a:t>random access</a:t>
            </a:r>
            <a:r>
              <a:rPr lang="en-US" dirty="0"/>
              <a:t>. </a:t>
            </a:r>
          </a:p>
          <a:p>
            <a:r>
              <a:rPr lang="en-US" b="1" dirty="0"/>
              <a:t>Second</a:t>
            </a:r>
            <a:r>
              <a:rPr lang="en-US" dirty="0"/>
              <a:t>, no rules specify which station should send next. Stations compete with one another to access the medium. </a:t>
            </a:r>
          </a:p>
          <a:p>
            <a:r>
              <a:rPr lang="en-US" dirty="0"/>
              <a:t>That is why these methods are also called </a:t>
            </a:r>
            <a:r>
              <a:rPr lang="en-US" b="1" i="1" dirty="0"/>
              <a:t>contention</a:t>
            </a:r>
            <a:r>
              <a:rPr lang="en-US" dirty="0"/>
              <a:t> methods.</a:t>
            </a:r>
            <a:endParaRPr lang="en-IN" dirty="0"/>
          </a:p>
        </p:txBody>
      </p:sp>
    </p:spTree>
    <p:extLst>
      <p:ext uri="{BB962C8B-B14F-4D97-AF65-F5344CB8AC3E}">
        <p14:creationId xmlns:p14="http://schemas.microsoft.com/office/powerpoint/2010/main" val="191884378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237D4-1AB3-4D58-994B-090492FECB96}"/>
              </a:ext>
            </a:extLst>
          </p:cNvPr>
          <p:cNvSpPr>
            <a:spLocks noGrp="1"/>
          </p:cNvSpPr>
          <p:nvPr>
            <p:ph type="title"/>
          </p:nvPr>
        </p:nvSpPr>
        <p:spPr/>
        <p:txBody>
          <a:bodyPr/>
          <a:lstStyle/>
          <a:p>
            <a:r>
              <a:rPr lang="en-IN" dirty="0"/>
              <a:t>RANDOM ACCESS PROTOCOL</a:t>
            </a:r>
          </a:p>
        </p:txBody>
      </p:sp>
      <p:sp>
        <p:nvSpPr>
          <p:cNvPr id="3" name="Content Placeholder 2">
            <a:extLst>
              <a:ext uri="{FF2B5EF4-FFF2-40B4-BE49-F238E27FC236}">
                <a16:creationId xmlns:a16="http://schemas.microsoft.com/office/drawing/2014/main" id="{43A9962C-DDBF-43E1-97C6-4E3F948CE8BB}"/>
              </a:ext>
            </a:extLst>
          </p:cNvPr>
          <p:cNvSpPr>
            <a:spLocks noGrp="1"/>
          </p:cNvSpPr>
          <p:nvPr>
            <p:ph idx="1"/>
          </p:nvPr>
        </p:nvSpPr>
        <p:spPr>
          <a:xfrm>
            <a:off x="259307" y="911585"/>
            <a:ext cx="11709780" cy="5809890"/>
          </a:xfrm>
        </p:spPr>
        <p:txBody>
          <a:bodyPr>
            <a:normAutofit/>
          </a:bodyPr>
          <a:lstStyle/>
          <a:p>
            <a:r>
              <a:rPr lang="en-US" dirty="0"/>
              <a:t>The random-access methods have evolved from a very interesting protocol known as </a:t>
            </a:r>
            <a:r>
              <a:rPr lang="en-US" b="1" i="1" dirty="0"/>
              <a:t>ALOHA</a:t>
            </a:r>
            <a:r>
              <a:rPr lang="en-US" dirty="0"/>
              <a:t> </a:t>
            </a:r>
            <a:r>
              <a:rPr lang="en-US" b="1" i="1" dirty="0"/>
              <a:t>(Advocates of Linux Open-source Hawaii Association), </a:t>
            </a:r>
            <a:r>
              <a:rPr lang="en-US" dirty="0"/>
              <a:t>which used a very simple procedure called </a:t>
            </a:r>
            <a:r>
              <a:rPr lang="en-US" b="1" i="1" dirty="0"/>
              <a:t>multiple access (MA). </a:t>
            </a:r>
          </a:p>
          <a:p>
            <a:r>
              <a:rPr lang="en-US" dirty="0"/>
              <a:t>The method was improved with the addition of a procedure that forces the station to sense the medium before transmitting. This was called </a:t>
            </a:r>
            <a:r>
              <a:rPr lang="en-US" b="1" i="1" dirty="0"/>
              <a:t>carrier sense multiple access </a:t>
            </a:r>
            <a:r>
              <a:rPr lang="en-US" b="1" dirty="0"/>
              <a:t>(</a:t>
            </a:r>
            <a:r>
              <a:rPr lang="en-US" b="1" i="1" dirty="0"/>
              <a:t>CSMA</a:t>
            </a:r>
            <a:r>
              <a:rPr lang="en-US" b="1" dirty="0"/>
              <a:t>)</a:t>
            </a:r>
            <a:r>
              <a:rPr lang="en-US" dirty="0"/>
              <a:t>.</a:t>
            </a:r>
          </a:p>
          <a:p>
            <a:r>
              <a:rPr lang="en-US" dirty="0"/>
              <a:t>This method later evolved into two parallel methods:</a:t>
            </a:r>
          </a:p>
          <a:p>
            <a:pPr lvl="1"/>
            <a:r>
              <a:rPr lang="en-US" b="1" i="1" dirty="0"/>
              <a:t>Carrier Sense Multiple Access with Collision Detection (CSMA/CD)</a:t>
            </a:r>
            <a:r>
              <a:rPr lang="en-US" i="1" dirty="0"/>
              <a:t>, </a:t>
            </a:r>
            <a:r>
              <a:rPr lang="en-US" dirty="0"/>
              <a:t>which tells the station what to do when a collision is detected, and </a:t>
            </a:r>
          </a:p>
          <a:p>
            <a:pPr lvl="1"/>
            <a:r>
              <a:rPr lang="en-US" b="1" i="1" dirty="0"/>
              <a:t>Carrier Sense Multiple Access with Collision Avoidance (CSMA/CA), </a:t>
            </a:r>
            <a:r>
              <a:rPr lang="en-US" dirty="0"/>
              <a:t>which tries to avoid the collision.</a:t>
            </a:r>
            <a:endParaRPr lang="en-IN" dirty="0"/>
          </a:p>
        </p:txBody>
      </p:sp>
    </p:spTree>
    <p:extLst>
      <p:ext uri="{BB962C8B-B14F-4D97-AF65-F5344CB8AC3E}">
        <p14:creationId xmlns:p14="http://schemas.microsoft.com/office/powerpoint/2010/main" val="224020231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9D189-B73A-4114-9A8B-19447BEFCBE0}"/>
              </a:ext>
            </a:extLst>
          </p:cNvPr>
          <p:cNvSpPr>
            <a:spLocks noGrp="1"/>
          </p:cNvSpPr>
          <p:nvPr>
            <p:ph type="title"/>
          </p:nvPr>
        </p:nvSpPr>
        <p:spPr/>
        <p:txBody>
          <a:bodyPr/>
          <a:lstStyle/>
          <a:p>
            <a:r>
              <a:rPr lang="en-IN" b="1" dirty="0"/>
              <a:t>ALOHA</a:t>
            </a:r>
            <a:endParaRPr lang="en-IN" dirty="0"/>
          </a:p>
        </p:txBody>
      </p:sp>
      <p:sp>
        <p:nvSpPr>
          <p:cNvPr id="3" name="Content Placeholder 2">
            <a:extLst>
              <a:ext uri="{FF2B5EF4-FFF2-40B4-BE49-F238E27FC236}">
                <a16:creationId xmlns:a16="http://schemas.microsoft.com/office/drawing/2014/main" id="{814CED71-D3DE-400E-8026-218246044F4A}"/>
              </a:ext>
            </a:extLst>
          </p:cNvPr>
          <p:cNvSpPr>
            <a:spLocks noGrp="1"/>
          </p:cNvSpPr>
          <p:nvPr>
            <p:ph idx="1"/>
          </p:nvPr>
        </p:nvSpPr>
        <p:spPr>
          <a:xfrm>
            <a:off x="241110" y="835028"/>
            <a:ext cx="11709780" cy="2792176"/>
          </a:xfrm>
        </p:spPr>
        <p:txBody>
          <a:bodyPr/>
          <a:lstStyle/>
          <a:p>
            <a:r>
              <a:rPr lang="en-US" dirty="0"/>
              <a:t>It is designed for wireless LAN (Local Area Network) but can also be used in a shared medium to transmit data. </a:t>
            </a:r>
          </a:p>
          <a:p>
            <a:r>
              <a:rPr lang="en-US" dirty="0"/>
              <a:t>Using this method, any station can transmit data across a network simultaneously when a data frameset is available for transmission.</a:t>
            </a:r>
            <a:endParaRPr lang="en-IN" dirty="0"/>
          </a:p>
        </p:txBody>
      </p:sp>
      <p:pic>
        <p:nvPicPr>
          <p:cNvPr id="4" name="Picture 3">
            <a:extLst>
              <a:ext uri="{FF2B5EF4-FFF2-40B4-BE49-F238E27FC236}">
                <a16:creationId xmlns:a16="http://schemas.microsoft.com/office/drawing/2014/main" id="{CDB64004-738A-4908-8EFD-5B98375E1FEB}"/>
              </a:ext>
            </a:extLst>
          </p:cNvPr>
          <p:cNvPicPr>
            <a:picLocks noChangeAspect="1"/>
          </p:cNvPicPr>
          <p:nvPr/>
        </p:nvPicPr>
        <p:blipFill>
          <a:blip r:embed="rId2"/>
          <a:stretch>
            <a:fillRect/>
          </a:stretch>
        </p:blipFill>
        <p:spPr>
          <a:xfrm>
            <a:off x="1021653" y="3627204"/>
            <a:ext cx="9749307" cy="3318387"/>
          </a:xfrm>
          <a:prstGeom prst="rect">
            <a:avLst/>
          </a:prstGeom>
        </p:spPr>
      </p:pic>
    </p:spTree>
    <p:extLst>
      <p:ext uri="{BB962C8B-B14F-4D97-AF65-F5344CB8AC3E}">
        <p14:creationId xmlns:p14="http://schemas.microsoft.com/office/powerpoint/2010/main" val="2811920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7D0AE-E83B-42B7-A152-3CAC41CFCC55}"/>
              </a:ext>
            </a:extLst>
          </p:cNvPr>
          <p:cNvSpPr>
            <a:spLocks noGrp="1"/>
          </p:cNvSpPr>
          <p:nvPr>
            <p:ph type="title"/>
          </p:nvPr>
        </p:nvSpPr>
        <p:spPr/>
        <p:txBody>
          <a:bodyPr/>
          <a:lstStyle/>
          <a:p>
            <a:r>
              <a:rPr lang="en-US" dirty="0"/>
              <a:t>Framing </a:t>
            </a:r>
          </a:p>
        </p:txBody>
      </p:sp>
      <p:sp>
        <p:nvSpPr>
          <p:cNvPr id="3" name="Content Placeholder 2">
            <a:extLst>
              <a:ext uri="{FF2B5EF4-FFF2-40B4-BE49-F238E27FC236}">
                <a16:creationId xmlns:a16="http://schemas.microsoft.com/office/drawing/2014/main" id="{A668E0B9-01C8-4F80-89CF-415581A829F8}"/>
              </a:ext>
            </a:extLst>
          </p:cNvPr>
          <p:cNvSpPr>
            <a:spLocks noGrp="1"/>
          </p:cNvSpPr>
          <p:nvPr>
            <p:ph idx="1"/>
          </p:nvPr>
        </p:nvSpPr>
        <p:spPr>
          <a:xfrm>
            <a:off x="459542" y="1178968"/>
            <a:ext cx="11358647" cy="2126939"/>
          </a:xfrm>
        </p:spPr>
        <p:txBody>
          <a:bodyPr>
            <a:normAutofit lnSpcReduction="10000"/>
          </a:bodyPr>
          <a:lstStyle/>
          <a:p>
            <a:r>
              <a:rPr lang="en-US" dirty="0"/>
              <a:t> The data-link layer encapsulates packets from the network layer into frames by adding and header and trailer. </a:t>
            </a:r>
          </a:p>
          <a:p>
            <a:r>
              <a:rPr lang="en-US" dirty="0"/>
              <a:t> Then, on the hardware, it delivers each frame bit by bit. </a:t>
            </a:r>
          </a:p>
          <a:p>
            <a:r>
              <a:rPr lang="en-US" dirty="0"/>
              <a:t> The data connection layer at the receiver’s end collects signals from hardware and assembles them into frames.</a:t>
            </a:r>
          </a:p>
        </p:txBody>
      </p:sp>
      <p:pic>
        <p:nvPicPr>
          <p:cNvPr id="2050" name="Picture 2">
            <a:extLst>
              <a:ext uri="{FF2B5EF4-FFF2-40B4-BE49-F238E27FC236}">
                <a16:creationId xmlns:a16="http://schemas.microsoft.com/office/drawing/2014/main" id="{63B9BB9D-C689-4684-8B4B-96A9385EAF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9858" y="2988507"/>
            <a:ext cx="6281016" cy="3044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86233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D8B5C-5903-4985-BF7E-3A8C0C2BD0A5}"/>
              </a:ext>
            </a:extLst>
          </p:cNvPr>
          <p:cNvSpPr>
            <a:spLocks noGrp="1"/>
          </p:cNvSpPr>
          <p:nvPr>
            <p:ph type="title"/>
          </p:nvPr>
        </p:nvSpPr>
        <p:spPr>
          <a:xfrm>
            <a:off x="693174" y="136525"/>
            <a:ext cx="10660626" cy="775060"/>
          </a:xfrm>
        </p:spPr>
        <p:txBody>
          <a:bodyPr/>
          <a:lstStyle/>
          <a:p>
            <a:r>
              <a:rPr lang="en-US" b="1" dirty="0"/>
              <a:t>ALOHA</a:t>
            </a:r>
            <a:endParaRPr lang="en-IN" b="1" dirty="0"/>
          </a:p>
        </p:txBody>
      </p:sp>
      <p:sp>
        <p:nvSpPr>
          <p:cNvPr id="3" name="Content Placeholder 2">
            <a:extLst>
              <a:ext uri="{FF2B5EF4-FFF2-40B4-BE49-F238E27FC236}">
                <a16:creationId xmlns:a16="http://schemas.microsoft.com/office/drawing/2014/main" id="{FF0C659E-23ED-4FA7-9E87-E225F667BFD5}"/>
              </a:ext>
            </a:extLst>
          </p:cNvPr>
          <p:cNvSpPr>
            <a:spLocks noGrp="1"/>
          </p:cNvSpPr>
          <p:nvPr>
            <p:ph idx="1"/>
          </p:nvPr>
        </p:nvSpPr>
        <p:spPr>
          <a:xfrm>
            <a:off x="259307" y="911585"/>
            <a:ext cx="11709780" cy="5809890"/>
          </a:xfrm>
        </p:spPr>
        <p:txBody>
          <a:bodyPr>
            <a:normAutofit fontScale="55000" lnSpcReduction="20000"/>
          </a:bodyPr>
          <a:lstStyle/>
          <a:p>
            <a:pPr marL="0" indent="0">
              <a:buNone/>
            </a:pPr>
            <a:r>
              <a:rPr lang="en-US" sz="6500" dirty="0"/>
              <a:t>RULES</a:t>
            </a:r>
          </a:p>
          <a:p>
            <a:pPr marL="900113" lvl="1" indent="-442913">
              <a:lnSpc>
                <a:spcPct val="200000"/>
              </a:lnSpc>
            </a:pPr>
            <a:r>
              <a:rPr lang="en-US" sz="4500" dirty="0"/>
              <a:t>Any station can transmit data to a channel at any time.</a:t>
            </a:r>
          </a:p>
          <a:p>
            <a:pPr marL="900113" lvl="1" indent="-442913">
              <a:lnSpc>
                <a:spcPct val="200000"/>
              </a:lnSpc>
            </a:pPr>
            <a:r>
              <a:rPr lang="en-US" sz="4500" dirty="0"/>
              <a:t>It does not require any carrier sensing.</a:t>
            </a:r>
          </a:p>
          <a:p>
            <a:pPr marL="900113" lvl="1" indent="-442913">
              <a:lnSpc>
                <a:spcPct val="200000"/>
              </a:lnSpc>
            </a:pPr>
            <a:r>
              <a:rPr lang="en-US" sz="4500" dirty="0"/>
              <a:t>Data frames may be lost during the transmission of data through multiple stations.</a:t>
            </a:r>
          </a:p>
          <a:p>
            <a:pPr marL="900113" lvl="1" indent="-442913">
              <a:lnSpc>
                <a:spcPct val="200000"/>
              </a:lnSpc>
            </a:pPr>
            <a:r>
              <a:rPr lang="en-US" sz="4500" dirty="0"/>
              <a:t>Acknowledgment of the frames exists in Aloha. Hence, there is no collision detection.</a:t>
            </a:r>
          </a:p>
          <a:p>
            <a:pPr marL="900113" lvl="1" indent="-442913">
              <a:lnSpc>
                <a:spcPct val="200000"/>
              </a:lnSpc>
            </a:pPr>
            <a:r>
              <a:rPr lang="en-US" sz="4500" dirty="0"/>
              <a:t>It requires retransmission of data after some random amount of time.</a:t>
            </a:r>
          </a:p>
          <a:p>
            <a:pPr marL="457200" lvl="1" indent="0">
              <a:buNone/>
            </a:pPr>
            <a:endParaRPr lang="en-IN" dirty="0"/>
          </a:p>
        </p:txBody>
      </p:sp>
    </p:spTree>
    <p:extLst>
      <p:ext uri="{BB962C8B-B14F-4D97-AF65-F5344CB8AC3E}">
        <p14:creationId xmlns:p14="http://schemas.microsoft.com/office/powerpoint/2010/main" val="33486965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BC414-E3EF-4EDA-9D36-DAA1DE3B8BCF}"/>
              </a:ext>
            </a:extLst>
          </p:cNvPr>
          <p:cNvSpPr>
            <a:spLocks noGrp="1"/>
          </p:cNvSpPr>
          <p:nvPr>
            <p:ph type="title"/>
          </p:nvPr>
        </p:nvSpPr>
        <p:spPr/>
        <p:txBody>
          <a:bodyPr/>
          <a:lstStyle/>
          <a:p>
            <a:r>
              <a:rPr lang="en-US" b="1" dirty="0"/>
              <a:t>PURE ALOHA</a:t>
            </a:r>
            <a:endParaRPr lang="en-IN" b="1" dirty="0"/>
          </a:p>
        </p:txBody>
      </p:sp>
      <p:sp>
        <p:nvSpPr>
          <p:cNvPr id="3" name="Content Placeholder 2">
            <a:extLst>
              <a:ext uri="{FF2B5EF4-FFF2-40B4-BE49-F238E27FC236}">
                <a16:creationId xmlns:a16="http://schemas.microsoft.com/office/drawing/2014/main" id="{9C00D242-095A-4303-9D4A-F41BE27F0B09}"/>
              </a:ext>
            </a:extLst>
          </p:cNvPr>
          <p:cNvSpPr>
            <a:spLocks noGrp="1"/>
          </p:cNvSpPr>
          <p:nvPr>
            <p:ph idx="1"/>
          </p:nvPr>
        </p:nvSpPr>
        <p:spPr>
          <a:xfrm>
            <a:off x="241110" y="781665"/>
            <a:ext cx="11709780" cy="5939810"/>
          </a:xfrm>
        </p:spPr>
        <p:txBody>
          <a:bodyPr>
            <a:normAutofit/>
          </a:bodyPr>
          <a:lstStyle/>
          <a:p>
            <a:r>
              <a:rPr lang="en-US" dirty="0"/>
              <a:t>The original ALOHA protocol is called </a:t>
            </a:r>
            <a:r>
              <a:rPr lang="en-US" b="1" dirty="0"/>
              <a:t>pure ALOHA</a:t>
            </a:r>
          </a:p>
          <a:p>
            <a:r>
              <a:rPr lang="en-US" dirty="0"/>
              <a:t>Each station sends a frame whenever it has a frame to send (multiple access).</a:t>
            </a:r>
          </a:p>
          <a:p>
            <a:r>
              <a:rPr lang="en-US" dirty="0"/>
              <a:t>When each station transmits data to a channel without checking whether the channel is idle or not, there is a chance for collision may occur, and the data frame can be lost. </a:t>
            </a:r>
          </a:p>
          <a:p>
            <a:r>
              <a:rPr lang="en-US" dirty="0"/>
              <a:t>When any station transmits the data frame to a channel, the pure Aloha waits for the receiver's acknowledgment. </a:t>
            </a:r>
          </a:p>
          <a:p>
            <a:r>
              <a:rPr lang="en-US" dirty="0"/>
              <a:t>If it does not acknowledge the receiver end within the specified time, the station waits for a random amount of time, called </a:t>
            </a:r>
            <a:r>
              <a:rPr lang="en-US" b="1" dirty="0"/>
              <a:t>the back off time (Tb</a:t>
            </a:r>
            <a:r>
              <a:rPr lang="en-US" dirty="0"/>
              <a:t>). </a:t>
            </a:r>
          </a:p>
          <a:p>
            <a:r>
              <a:rPr lang="en-US" dirty="0"/>
              <a:t>And the station may assume the frame has been lost or destroyed. Therefore, it retransmits the frame until all the data are successfully transmitted to the receiver.</a:t>
            </a:r>
          </a:p>
        </p:txBody>
      </p:sp>
    </p:spTree>
    <p:extLst>
      <p:ext uri="{BB962C8B-B14F-4D97-AF65-F5344CB8AC3E}">
        <p14:creationId xmlns:p14="http://schemas.microsoft.com/office/powerpoint/2010/main" val="55347128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A9EF8-4FE6-41FD-A887-37A7B62A1BA6}"/>
              </a:ext>
            </a:extLst>
          </p:cNvPr>
          <p:cNvSpPr>
            <a:spLocks noGrp="1"/>
          </p:cNvSpPr>
          <p:nvPr>
            <p:ph type="title"/>
          </p:nvPr>
        </p:nvSpPr>
        <p:spPr/>
        <p:txBody>
          <a:bodyPr/>
          <a:lstStyle/>
          <a:p>
            <a:r>
              <a:rPr lang="en-IN" b="1" i="1" dirty="0"/>
              <a:t>FRAMES IN A PURE ALOHA NETWORK</a:t>
            </a:r>
            <a:endParaRPr lang="en-IN" b="1" dirty="0"/>
          </a:p>
        </p:txBody>
      </p:sp>
      <p:pic>
        <p:nvPicPr>
          <p:cNvPr id="4" name="Picture 7">
            <a:extLst>
              <a:ext uri="{FF2B5EF4-FFF2-40B4-BE49-F238E27FC236}">
                <a16:creationId xmlns:a16="http://schemas.microsoft.com/office/drawing/2014/main" id="{B64EF098-5A06-40F2-8F0B-2A11448ED51B}"/>
              </a:ext>
            </a:extLst>
          </p:cNvPr>
          <p:cNvPicPr>
            <a:picLocks noChangeAspect="1" noChangeArrowheads="1"/>
          </p:cNvPicPr>
          <p:nvPr/>
        </p:nvPicPr>
        <p:blipFill>
          <a:blip r:embed="rId2"/>
          <a:srcRect/>
          <a:stretch>
            <a:fillRect/>
          </a:stretch>
        </p:blipFill>
        <p:spPr bwMode="auto">
          <a:xfrm>
            <a:off x="555523" y="1032387"/>
            <a:ext cx="10798277" cy="5427407"/>
          </a:xfrm>
          <a:prstGeom prst="rect">
            <a:avLst/>
          </a:prstGeom>
          <a:noFill/>
          <a:ln w="9525">
            <a:noFill/>
            <a:miter lim="800000"/>
            <a:headEnd/>
            <a:tailEnd/>
          </a:ln>
          <a:effectLst/>
        </p:spPr>
      </p:pic>
    </p:spTree>
    <p:extLst>
      <p:ext uri="{BB962C8B-B14F-4D97-AF65-F5344CB8AC3E}">
        <p14:creationId xmlns:p14="http://schemas.microsoft.com/office/powerpoint/2010/main" val="80001196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D7174-6137-4C9D-BD6F-1DD5C49036C0}"/>
              </a:ext>
            </a:extLst>
          </p:cNvPr>
          <p:cNvSpPr>
            <a:spLocks noGrp="1"/>
          </p:cNvSpPr>
          <p:nvPr>
            <p:ph type="title"/>
          </p:nvPr>
        </p:nvSpPr>
        <p:spPr/>
        <p:txBody>
          <a:bodyPr/>
          <a:lstStyle/>
          <a:p>
            <a:r>
              <a:rPr lang="en-US" b="1" dirty="0"/>
              <a:t>PURE ALOHA</a:t>
            </a:r>
            <a:endParaRPr lang="en-IN" b="1" dirty="0"/>
          </a:p>
        </p:txBody>
      </p:sp>
      <p:sp>
        <p:nvSpPr>
          <p:cNvPr id="3" name="Content Placeholder 2">
            <a:extLst>
              <a:ext uri="{FF2B5EF4-FFF2-40B4-BE49-F238E27FC236}">
                <a16:creationId xmlns:a16="http://schemas.microsoft.com/office/drawing/2014/main" id="{0188BEDC-45CD-42C4-AEBC-3FB672212CAE}"/>
              </a:ext>
            </a:extLst>
          </p:cNvPr>
          <p:cNvSpPr>
            <a:spLocks noGrp="1"/>
          </p:cNvSpPr>
          <p:nvPr>
            <p:ph idx="1"/>
          </p:nvPr>
        </p:nvSpPr>
        <p:spPr>
          <a:xfrm>
            <a:off x="259307" y="766916"/>
            <a:ext cx="11709780" cy="5954559"/>
          </a:xfrm>
        </p:spPr>
        <p:txBody>
          <a:bodyPr>
            <a:normAutofit/>
          </a:bodyPr>
          <a:lstStyle/>
          <a:p>
            <a:r>
              <a:rPr lang="en-US" sz="2400" dirty="0"/>
              <a:t>As we can see in the figure above, there are four stations for accessing a shared channel and transmitting data frames. </a:t>
            </a:r>
          </a:p>
          <a:p>
            <a:r>
              <a:rPr lang="en-US" sz="2400" dirty="0"/>
              <a:t>Some frames collide because most stations send their frames at the same time. </a:t>
            </a:r>
          </a:p>
          <a:p>
            <a:r>
              <a:rPr lang="en-US" sz="2400" dirty="0"/>
              <a:t>Only two frames, </a:t>
            </a:r>
            <a:r>
              <a:rPr lang="en-US" sz="2400" b="1" dirty="0"/>
              <a:t>frame 1.1 </a:t>
            </a:r>
            <a:r>
              <a:rPr lang="en-US" sz="2400" dirty="0"/>
              <a:t>and </a:t>
            </a:r>
            <a:r>
              <a:rPr lang="en-US" sz="2400" b="1" dirty="0"/>
              <a:t>frame 3.2</a:t>
            </a:r>
            <a:r>
              <a:rPr lang="en-US" sz="2400" dirty="0"/>
              <a:t>, are successfully transmitted to the receiver end. </a:t>
            </a:r>
          </a:p>
          <a:p>
            <a:r>
              <a:rPr lang="en-US" sz="2400" dirty="0"/>
              <a:t>At the same time, other frames are lost or destroyed. </a:t>
            </a:r>
          </a:p>
          <a:p>
            <a:r>
              <a:rPr lang="en-US" sz="2400" dirty="0"/>
              <a:t>Whenever two frames fall on a shared channel simultaneously, collisions can occur, and both will suffer damage. </a:t>
            </a:r>
          </a:p>
          <a:p>
            <a:r>
              <a:rPr lang="en-US" sz="2400" dirty="0"/>
              <a:t>Even if one bit of a frame coexists on the channel with one bit from another frame, there is a collision and both will be destroyed. </a:t>
            </a:r>
          </a:p>
          <a:p>
            <a:r>
              <a:rPr lang="en-US" sz="2400" dirty="0"/>
              <a:t>It is obvious that we need to resend the frames that have been destroyed during transmission.</a:t>
            </a:r>
            <a:endParaRPr lang="en-IN" sz="2400" dirty="0"/>
          </a:p>
        </p:txBody>
      </p:sp>
    </p:spTree>
    <p:extLst>
      <p:ext uri="{BB962C8B-B14F-4D97-AF65-F5344CB8AC3E}">
        <p14:creationId xmlns:p14="http://schemas.microsoft.com/office/powerpoint/2010/main" val="288071391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67549-EBDA-471E-9CBD-EE3B4F3044E2}"/>
              </a:ext>
            </a:extLst>
          </p:cNvPr>
          <p:cNvSpPr>
            <a:spLocks noGrp="1"/>
          </p:cNvSpPr>
          <p:nvPr>
            <p:ph type="title"/>
          </p:nvPr>
        </p:nvSpPr>
        <p:spPr/>
        <p:txBody>
          <a:bodyPr>
            <a:normAutofit fontScale="90000"/>
          </a:bodyPr>
          <a:lstStyle/>
          <a:p>
            <a:r>
              <a:rPr lang="en-US" altLang="en-US" dirty="0"/>
              <a:t>Vulnerable time for pure ALOHA protocol</a:t>
            </a:r>
            <a:endParaRPr lang="en-IN" dirty="0"/>
          </a:p>
        </p:txBody>
      </p:sp>
      <p:sp>
        <p:nvSpPr>
          <p:cNvPr id="3" name="Content Placeholder 2">
            <a:extLst>
              <a:ext uri="{FF2B5EF4-FFF2-40B4-BE49-F238E27FC236}">
                <a16:creationId xmlns:a16="http://schemas.microsoft.com/office/drawing/2014/main" id="{3D541433-3605-438C-8D59-B0A9E9E8516E}"/>
              </a:ext>
            </a:extLst>
          </p:cNvPr>
          <p:cNvSpPr>
            <a:spLocks noGrp="1"/>
          </p:cNvSpPr>
          <p:nvPr>
            <p:ph idx="1"/>
          </p:nvPr>
        </p:nvSpPr>
        <p:spPr>
          <a:xfrm>
            <a:off x="259307" y="983411"/>
            <a:ext cx="11709780" cy="1582808"/>
          </a:xfrm>
        </p:spPr>
        <p:txBody>
          <a:bodyPr>
            <a:normAutofit/>
          </a:bodyPr>
          <a:lstStyle/>
          <a:p>
            <a:r>
              <a:rPr lang="en-US" dirty="0"/>
              <a:t>The </a:t>
            </a:r>
            <a:r>
              <a:rPr lang="en-US" b="1" i="1" dirty="0"/>
              <a:t>vulnerable time, </a:t>
            </a:r>
            <a:r>
              <a:rPr lang="en-US" dirty="0"/>
              <a:t>is</a:t>
            </a:r>
            <a:r>
              <a:rPr lang="en-US" b="1" i="1" dirty="0"/>
              <a:t> </a:t>
            </a:r>
            <a:r>
              <a:rPr lang="en-US" dirty="0"/>
              <a:t>the length of time in which there is a possibility of collision. We assume that the stations send fixed-length frames with each frame taking </a:t>
            </a:r>
            <a:r>
              <a:rPr lang="en-US" i="1" dirty="0" err="1"/>
              <a:t>T</a:t>
            </a:r>
            <a:r>
              <a:rPr lang="en-US" i="1" baseline="-25000" dirty="0" err="1"/>
              <a:t>fr</a:t>
            </a:r>
            <a:r>
              <a:rPr lang="en-US" i="1" dirty="0"/>
              <a:t> </a:t>
            </a:r>
            <a:r>
              <a:rPr lang="en-US" dirty="0"/>
              <a:t>seconds to send. Figure shows the vulnerable time for station B.</a:t>
            </a:r>
            <a:endParaRPr lang="en-IN" dirty="0"/>
          </a:p>
        </p:txBody>
      </p:sp>
      <p:pic>
        <p:nvPicPr>
          <p:cNvPr id="4" name="Picture 8">
            <a:extLst>
              <a:ext uri="{FF2B5EF4-FFF2-40B4-BE49-F238E27FC236}">
                <a16:creationId xmlns:a16="http://schemas.microsoft.com/office/drawing/2014/main" id="{4942DDBB-4EDE-483D-A22A-697B16856D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6205" y="2566219"/>
            <a:ext cx="7796724" cy="429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20650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3D79A-2C14-410B-AF0B-0DE0EB896B81}"/>
              </a:ext>
            </a:extLst>
          </p:cNvPr>
          <p:cNvSpPr>
            <a:spLocks noGrp="1"/>
          </p:cNvSpPr>
          <p:nvPr>
            <p:ph type="title"/>
          </p:nvPr>
        </p:nvSpPr>
        <p:spPr/>
        <p:txBody>
          <a:bodyPr/>
          <a:lstStyle/>
          <a:p>
            <a:r>
              <a:rPr lang="en-US" b="1" dirty="0"/>
              <a:t>SLOTTED ALOHA</a:t>
            </a:r>
            <a:endParaRPr lang="en-IN" b="1" dirty="0"/>
          </a:p>
        </p:txBody>
      </p:sp>
      <p:sp>
        <p:nvSpPr>
          <p:cNvPr id="3" name="Content Placeholder 2">
            <a:extLst>
              <a:ext uri="{FF2B5EF4-FFF2-40B4-BE49-F238E27FC236}">
                <a16:creationId xmlns:a16="http://schemas.microsoft.com/office/drawing/2014/main" id="{15DDA050-D804-4CF6-98BB-A030B96ECA83}"/>
              </a:ext>
            </a:extLst>
          </p:cNvPr>
          <p:cNvSpPr>
            <a:spLocks noGrp="1"/>
          </p:cNvSpPr>
          <p:nvPr>
            <p:ph idx="1"/>
          </p:nvPr>
        </p:nvSpPr>
        <p:spPr/>
        <p:txBody>
          <a:bodyPr/>
          <a:lstStyle/>
          <a:p>
            <a:r>
              <a:rPr lang="en-US" dirty="0"/>
              <a:t>The slotted Aloha is designed to overcome the pure Aloha's deficiency because pure Aloha has a very high possibility of frame hitting.</a:t>
            </a:r>
          </a:p>
          <a:p>
            <a:r>
              <a:rPr lang="en-US" dirty="0"/>
              <a:t>In slotted Aloha, the shared channel is divided into a fixed time interval called </a:t>
            </a:r>
            <a:r>
              <a:rPr lang="en-US" b="1" dirty="0"/>
              <a:t>slots</a:t>
            </a:r>
            <a:r>
              <a:rPr lang="en-US" dirty="0"/>
              <a:t>.</a:t>
            </a:r>
          </a:p>
          <a:p>
            <a:r>
              <a:rPr lang="en-US" dirty="0"/>
              <a:t>If a station wants to send a frame to a shared channel, the frame can only be sent at the beginning of the slot, and only one frame is allowed to be sent in each slot. </a:t>
            </a:r>
          </a:p>
          <a:p>
            <a:pPr marL="0" indent="0">
              <a:buNone/>
            </a:pPr>
            <a:endParaRPr lang="en-IN" dirty="0"/>
          </a:p>
        </p:txBody>
      </p:sp>
    </p:spTree>
    <p:extLst>
      <p:ext uri="{BB962C8B-B14F-4D97-AF65-F5344CB8AC3E}">
        <p14:creationId xmlns:p14="http://schemas.microsoft.com/office/powerpoint/2010/main" val="402370091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3D79A-2C14-410B-AF0B-0DE0EB896B81}"/>
              </a:ext>
            </a:extLst>
          </p:cNvPr>
          <p:cNvSpPr>
            <a:spLocks noGrp="1"/>
          </p:cNvSpPr>
          <p:nvPr>
            <p:ph type="title"/>
          </p:nvPr>
        </p:nvSpPr>
        <p:spPr/>
        <p:txBody>
          <a:bodyPr/>
          <a:lstStyle/>
          <a:p>
            <a:r>
              <a:rPr lang="en-US" b="1" dirty="0"/>
              <a:t>SLOTTED ALOHA</a:t>
            </a:r>
            <a:endParaRPr lang="en-IN" b="1" dirty="0"/>
          </a:p>
        </p:txBody>
      </p:sp>
      <p:sp>
        <p:nvSpPr>
          <p:cNvPr id="3" name="Content Placeholder 2">
            <a:extLst>
              <a:ext uri="{FF2B5EF4-FFF2-40B4-BE49-F238E27FC236}">
                <a16:creationId xmlns:a16="http://schemas.microsoft.com/office/drawing/2014/main" id="{15DDA050-D804-4CF6-98BB-A030B96ECA83}"/>
              </a:ext>
            </a:extLst>
          </p:cNvPr>
          <p:cNvSpPr>
            <a:spLocks noGrp="1"/>
          </p:cNvSpPr>
          <p:nvPr>
            <p:ph idx="1"/>
          </p:nvPr>
        </p:nvSpPr>
        <p:spPr/>
        <p:txBody>
          <a:bodyPr/>
          <a:lstStyle/>
          <a:p>
            <a:r>
              <a:rPr lang="en-US" dirty="0"/>
              <a:t>If the stations are unable to send data to the beginning of the slot, the station will have to wait until the beginning of the slot for the next time.</a:t>
            </a:r>
          </a:p>
          <a:p>
            <a:r>
              <a:rPr lang="en-US" dirty="0"/>
              <a:t> However, the possibility of a collision remains when trying to send a frame at the beginning of two or more station time slot.</a:t>
            </a:r>
          </a:p>
          <a:p>
            <a:pPr marL="0" indent="0">
              <a:buNone/>
            </a:pPr>
            <a:endParaRPr lang="en-IN" dirty="0"/>
          </a:p>
        </p:txBody>
      </p:sp>
    </p:spTree>
    <p:extLst>
      <p:ext uri="{BB962C8B-B14F-4D97-AF65-F5344CB8AC3E}">
        <p14:creationId xmlns:p14="http://schemas.microsoft.com/office/powerpoint/2010/main" val="13919362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3D79A-2C14-410B-AF0B-0DE0EB896B81}"/>
              </a:ext>
            </a:extLst>
          </p:cNvPr>
          <p:cNvSpPr>
            <a:spLocks noGrp="1"/>
          </p:cNvSpPr>
          <p:nvPr>
            <p:ph type="title"/>
          </p:nvPr>
        </p:nvSpPr>
        <p:spPr/>
        <p:txBody>
          <a:bodyPr>
            <a:normAutofit/>
          </a:bodyPr>
          <a:lstStyle/>
          <a:p>
            <a:r>
              <a:rPr lang="en-US" b="1" dirty="0"/>
              <a:t>FRAMES IN SLOTTED ALOHA NETWORK</a:t>
            </a:r>
            <a:endParaRPr lang="en-IN" b="1" dirty="0"/>
          </a:p>
        </p:txBody>
      </p:sp>
      <p:pic>
        <p:nvPicPr>
          <p:cNvPr id="4" name="Picture 3">
            <a:extLst>
              <a:ext uri="{FF2B5EF4-FFF2-40B4-BE49-F238E27FC236}">
                <a16:creationId xmlns:a16="http://schemas.microsoft.com/office/drawing/2014/main" id="{FDACB543-0D33-4F2B-A431-E11B64EC6466}"/>
              </a:ext>
            </a:extLst>
          </p:cNvPr>
          <p:cNvPicPr>
            <a:picLocks noChangeAspect="1" noChangeArrowheads="1"/>
          </p:cNvPicPr>
          <p:nvPr/>
        </p:nvPicPr>
        <p:blipFill>
          <a:blip r:embed="rId2"/>
          <a:srcRect/>
          <a:stretch>
            <a:fillRect/>
          </a:stretch>
        </p:blipFill>
        <p:spPr bwMode="auto">
          <a:xfrm>
            <a:off x="838200" y="1103314"/>
            <a:ext cx="10515600" cy="5208995"/>
          </a:xfrm>
          <a:prstGeom prst="rect">
            <a:avLst/>
          </a:prstGeom>
          <a:noFill/>
          <a:ln w="9525">
            <a:noFill/>
            <a:miter lim="800000"/>
            <a:headEnd/>
            <a:tailEnd/>
          </a:ln>
          <a:effectLst/>
        </p:spPr>
      </p:pic>
    </p:spTree>
    <p:extLst>
      <p:ext uri="{BB962C8B-B14F-4D97-AF65-F5344CB8AC3E}">
        <p14:creationId xmlns:p14="http://schemas.microsoft.com/office/powerpoint/2010/main" val="234126352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635FB-7E97-4E90-AE93-398D444611BC}"/>
              </a:ext>
            </a:extLst>
          </p:cNvPr>
          <p:cNvSpPr>
            <a:spLocks noGrp="1"/>
          </p:cNvSpPr>
          <p:nvPr>
            <p:ph type="title"/>
          </p:nvPr>
        </p:nvSpPr>
        <p:spPr>
          <a:xfrm>
            <a:off x="914400" y="225014"/>
            <a:ext cx="11415252" cy="1028598"/>
          </a:xfrm>
        </p:spPr>
        <p:txBody>
          <a:bodyPr>
            <a:noAutofit/>
          </a:bodyPr>
          <a:lstStyle/>
          <a:p>
            <a:r>
              <a:rPr lang="en-US" altLang="en-US" sz="3200" b="1" dirty="0"/>
              <a:t>VULNERABLE TIME FOR SLOTTED ALOHA PROTOCOL</a:t>
            </a:r>
            <a:endParaRPr lang="en-IN" sz="3200" b="1" dirty="0"/>
          </a:p>
        </p:txBody>
      </p:sp>
      <p:pic>
        <p:nvPicPr>
          <p:cNvPr id="4" name="Picture 7">
            <a:extLst>
              <a:ext uri="{FF2B5EF4-FFF2-40B4-BE49-F238E27FC236}">
                <a16:creationId xmlns:a16="http://schemas.microsoft.com/office/drawing/2014/main" id="{83E1630A-6B93-4B04-AAD8-C13AD8DF25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5290" y="1032387"/>
            <a:ext cx="10569678" cy="5600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044032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2E32D-C1C0-4AFC-A001-9D70C0256564}"/>
              </a:ext>
            </a:extLst>
          </p:cNvPr>
          <p:cNvSpPr>
            <a:spLocks noGrp="1"/>
          </p:cNvSpPr>
          <p:nvPr>
            <p:ph type="title"/>
          </p:nvPr>
        </p:nvSpPr>
        <p:spPr/>
        <p:txBody>
          <a:bodyPr>
            <a:normAutofit/>
          </a:bodyPr>
          <a:lstStyle/>
          <a:p>
            <a:r>
              <a:rPr lang="en-IN" dirty="0"/>
              <a:t>CSMA (Carrier Sense Multiple Access)</a:t>
            </a:r>
          </a:p>
        </p:txBody>
      </p:sp>
      <p:sp>
        <p:nvSpPr>
          <p:cNvPr id="3" name="Content Placeholder 2">
            <a:extLst>
              <a:ext uri="{FF2B5EF4-FFF2-40B4-BE49-F238E27FC236}">
                <a16:creationId xmlns:a16="http://schemas.microsoft.com/office/drawing/2014/main" id="{AA902641-5119-4C88-A92C-606BFB7EE43B}"/>
              </a:ext>
            </a:extLst>
          </p:cNvPr>
          <p:cNvSpPr>
            <a:spLocks noGrp="1"/>
          </p:cNvSpPr>
          <p:nvPr>
            <p:ph idx="1"/>
          </p:nvPr>
        </p:nvSpPr>
        <p:spPr/>
        <p:txBody>
          <a:bodyPr/>
          <a:lstStyle/>
          <a:p>
            <a:r>
              <a:rPr lang="en-US" dirty="0"/>
              <a:t>It is a </a:t>
            </a:r>
            <a:r>
              <a:rPr lang="en-US" b="1" dirty="0"/>
              <a:t>carrier sense multiple access </a:t>
            </a:r>
            <a:r>
              <a:rPr lang="en-US" dirty="0"/>
              <a:t>based on media access protocol to sense the traffic on a channel (idle or busy) before transmitting the data.</a:t>
            </a:r>
          </a:p>
          <a:p>
            <a:r>
              <a:rPr lang="en-US" dirty="0"/>
              <a:t>It means that if the channel is idle, the station can send data to the channel. </a:t>
            </a:r>
          </a:p>
          <a:p>
            <a:r>
              <a:rPr lang="en-US" dirty="0"/>
              <a:t>Otherwise, it must wait until the channel becomes idle. </a:t>
            </a:r>
          </a:p>
          <a:p>
            <a:r>
              <a:rPr lang="en-US" dirty="0"/>
              <a:t>Hence, it reduces the chances of a collision on a transmission medium.</a:t>
            </a:r>
          </a:p>
          <a:p>
            <a:r>
              <a:rPr lang="en-US" dirty="0"/>
              <a:t>CSMA can reduce the possibility of collision, but it cannot eliminate it.</a:t>
            </a:r>
            <a:endParaRPr lang="en-IN" dirty="0"/>
          </a:p>
        </p:txBody>
      </p:sp>
    </p:spTree>
    <p:extLst>
      <p:ext uri="{BB962C8B-B14F-4D97-AF65-F5344CB8AC3E}">
        <p14:creationId xmlns:p14="http://schemas.microsoft.com/office/powerpoint/2010/main" val="3980991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38DD5-A510-43EF-AC75-5F69886C3C17}"/>
              </a:ext>
            </a:extLst>
          </p:cNvPr>
          <p:cNvSpPr>
            <a:spLocks noGrp="1"/>
          </p:cNvSpPr>
          <p:nvPr>
            <p:ph type="title"/>
          </p:nvPr>
        </p:nvSpPr>
        <p:spPr/>
        <p:txBody>
          <a:bodyPr/>
          <a:lstStyle/>
          <a:p>
            <a:r>
              <a:rPr lang="en-US" dirty="0"/>
              <a:t>framing</a:t>
            </a:r>
          </a:p>
        </p:txBody>
      </p:sp>
      <p:sp>
        <p:nvSpPr>
          <p:cNvPr id="3" name="Content Placeholder 2">
            <a:extLst>
              <a:ext uri="{FF2B5EF4-FFF2-40B4-BE49-F238E27FC236}">
                <a16:creationId xmlns:a16="http://schemas.microsoft.com/office/drawing/2014/main" id="{2E75B5E3-30B1-4F95-ACBA-5763C217B745}"/>
              </a:ext>
            </a:extLst>
          </p:cNvPr>
          <p:cNvSpPr>
            <a:spLocks noGrp="1"/>
          </p:cNvSpPr>
          <p:nvPr>
            <p:ph idx="1"/>
          </p:nvPr>
        </p:nvSpPr>
        <p:spPr/>
        <p:txBody>
          <a:bodyPr/>
          <a:lstStyle/>
          <a:p>
            <a:r>
              <a:rPr lang="en-US" dirty="0"/>
              <a:t> How can frame be transmitted so the receiver can detect frame boundaries?</a:t>
            </a:r>
          </a:p>
          <a:p>
            <a:r>
              <a:rPr lang="en-US" dirty="0"/>
              <a:t> That is, how can receiver recognize the start and end of a frame?</a:t>
            </a:r>
          </a:p>
          <a:p>
            <a:r>
              <a:rPr lang="en-US" dirty="0"/>
              <a:t> A good design must make it easy for a receiver to find the start of new frames while using little of the channel bandwidth. </a:t>
            </a:r>
          </a:p>
          <a:p>
            <a:r>
              <a:rPr lang="en-US" dirty="0"/>
              <a:t> There four methods are used :</a:t>
            </a:r>
          </a:p>
          <a:p>
            <a:pPr lvl="1"/>
            <a:r>
              <a:rPr lang="en-US" dirty="0"/>
              <a:t> Byte count</a:t>
            </a:r>
          </a:p>
          <a:p>
            <a:pPr lvl="1"/>
            <a:r>
              <a:rPr lang="en-US" dirty="0"/>
              <a:t> Flag bytes with byte stuffing</a:t>
            </a:r>
          </a:p>
          <a:p>
            <a:pPr lvl="1"/>
            <a:r>
              <a:rPr lang="en-US" dirty="0"/>
              <a:t> Flag bits with bit stuffing</a:t>
            </a:r>
          </a:p>
          <a:p>
            <a:pPr lvl="1"/>
            <a:r>
              <a:rPr lang="en-US" dirty="0"/>
              <a:t> Physical layer coding violations</a:t>
            </a:r>
          </a:p>
        </p:txBody>
      </p:sp>
      <p:pic>
        <p:nvPicPr>
          <p:cNvPr id="4" name="Picture 3">
            <a:extLst>
              <a:ext uri="{FF2B5EF4-FFF2-40B4-BE49-F238E27FC236}">
                <a16:creationId xmlns:a16="http://schemas.microsoft.com/office/drawing/2014/main" id="{F2660D4E-C4A3-45AC-A36F-34048BBF8D88}"/>
              </a:ext>
            </a:extLst>
          </p:cNvPr>
          <p:cNvPicPr>
            <a:picLocks noChangeAspect="1"/>
          </p:cNvPicPr>
          <p:nvPr/>
        </p:nvPicPr>
        <p:blipFill>
          <a:blip r:embed="rId2"/>
          <a:stretch>
            <a:fillRect/>
          </a:stretch>
        </p:blipFill>
        <p:spPr>
          <a:xfrm>
            <a:off x="1292239" y="5092505"/>
            <a:ext cx="9342935" cy="1015582"/>
          </a:xfrm>
          <a:prstGeom prst="rect">
            <a:avLst/>
          </a:prstGeom>
        </p:spPr>
      </p:pic>
    </p:spTree>
    <p:extLst>
      <p:ext uri="{BB962C8B-B14F-4D97-AF65-F5344CB8AC3E}">
        <p14:creationId xmlns:p14="http://schemas.microsoft.com/office/powerpoint/2010/main" val="192909135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1CCCA-DCB0-4D73-BBA4-A2E8F5F276F5}"/>
              </a:ext>
            </a:extLst>
          </p:cNvPr>
          <p:cNvSpPr>
            <a:spLocks noGrp="1"/>
          </p:cNvSpPr>
          <p:nvPr>
            <p:ph type="title"/>
          </p:nvPr>
        </p:nvSpPr>
        <p:spPr/>
        <p:txBody>
          <a:bodyPr/>
          <a:lstStyle/>
          <a:p>
            <a:r>
              <a:rPr lang="en-US" dirty="0">
                <a:solidFill>
                  <a:schemeClr val="accent2"/>
                </a:solidFill>
                <a:latin typeface="Book Antiqua" pitchFamily="18" charset="0"/>
              </a:rPr>
              <a:t>CSMA Access Modes</a:t>
            </a:r>
            <a:endParaRPr lang="en-IN" dirty="0"/>
          </a:p>
        </p:txBody>
      </p:sp>
      <p:sp>
        <p:nvSpPr>
          <p:cNvPr id="3" name="Content Placeholder 2">
            <a:extLst>
              <a:ext uri="{FF2B5EF4-FFF2-40B4-BE49-F238E27FC236}">
                <a16:creationId xmlns:a16="http://schemas.microsoft.com/office/drawing/2014/main" id="{A1D7F444-7AF3-4C27-8A1B-05B3DE9A1538}"/>
              </a:ext>
            </a:extLst>
          </p:cNvPr>
          <p:cNvSpPr>
            <a:spLocks noGrp="1"/>
          </p:cNvSpPr>
          <p:nvPr>
            <p:ph idx="1"/>
          </p:nvPr>
        </p:nvSpPr>
        <p:spPr>
          <a:xfrm>
            <a:off x="259307" y="911585"/>
            <a:ext cx="11709780" cy="2318312"/>
          </a:xfrm>
        </p:spPr>
        <p:txBody>
          <a:bodyPr>
            <a:normAutofit/>
          </a:bodyPr>
          <a:lstStyle/>
          <a:p>
            <a:r>
              <a:rPr lang="en-US" dirty="0"/>
              <a:t>What should a station do if the channel is busy? </a:t>
            </a:r>
          </a:p>
          <a:p>
            <a:r>
              <a:rPr lang="en-US" dirty="0"/>
              <a:t>What should a station do if the channel is idle? </a:t>
            </a:r>
          </a:p>
          <a:p>
            <a:r>
              <a:rPr lang="en-US" dirty="0"/>
              <a:t>Three methods have been devised to answer these questions: the </a:t>
            </a:r>
            <a:r>
              <a:rPr lang="en-US" b="1" dirty="0"/>
              <a:t>1-persistent method, </a:t>
            </a:r>
            <a:r>
              <a:rPr lang="en-US" dirty="0"/>
              <a:t>the </a:t>
            </a:r>
            <a:r>
              <a:rPr lang="en-US" b="1" dirty="0"/>
              <a:t>nonpersistent method, </a:t>
            </a:r>
            <a:r>
              <a:rPr lang="en-US" dirty="0"/>
              <a:t>and the </a:t>
            </a:r>
            <a:r>
              <a:rPr lang="en-US" b="1" i="1" dirty="0"/>
              <a:t>p</a:t>
            </a:r>
            <a:r>
              <a:rPr lang="en-US" b="1" dirty="0"/>
              <a:t>-persistent method.</a:t>
            </a:r>
            <a:endParaRPr lang="en-IN" dirty="0"/>
          </a:p>
        </p:txBody>
      </p:sp>
      <p:pic>
        <p:nvPicPr>
          <p:cNvPr id="4" name="Picture 3">
            <a:extLst>
              <a:ext uri="{FF2B5EF4-FFF2-40B4-BE49-F238E27FC236}">
                <a16:creationId xmlns:a16="http://schemas.microsoft.com/office/drawing/2014/main" id="{1287F325-EC3D-45B7-8C7B-9F2A55D1F035}"/>
              </a:ext>
            </a:extLst>
          </p:cNvPr>
          <p:cNvPicPr>
            <a:picLocks noChangeAspect="1"/>
          </p:cNvPicPr>
          <p:nvPr/>
        </p:nvPicPr>
        <p:blipFill>
          <a:blip r:embed="rId2"/>
          <a:stretch>
            <a:fillRect/>
          </a:stretch>
        </p:blipFill>
        <p:spPr>
          <a:xfrm>
            <a:off x="1283110" y="3086202"/>
            <a:ext cx="9350477" cy="3771798"/>
          </a:xfrm>
          <a:prstGeom prst="rect">
            <a:avLst/>
          </a:prstGeom>
        </p:spPr>
      </p:pic>
    </p:spTree>
    <p:extLst>
      <p:ext uri="{BB962C8B-B14F-4D97-AF65-F5344CB8AC3E}">
        <p14:creationId xmlns:p14="http://schemas.microsoft.com/office/powerpoint/2010/main" val="232927955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3A1BC-0F08-4D6A-BF07-BF20D9C26430}"/>
              </a:ext>
            </a:extLst>
          </p:cNvPr>
          <p:cNvSpPr>
            <a:spLocks noGrp="1"/>
          </p:cNvSpPr>
          <p:nvPr>
            <p:ph type="title"/>
          </p:nvPr>
        </p:nvSpPr>
        <p:spPr/>
        <p:txBody>
          <a:bodyPr/>
          <a:lstStyle/>
          <a:p>
            <a:pPr algn="ctr"/>
            <a:r>
              <a:rPr lang="en-US" dirty="0">
                <a:solidFill>
                  <a:schemeClr val="accent2"/>
                </a:solidFill>
                <a:latin typeface="Book Antiqua" pitchFamily="18" charset="0"/>
              </a:rPr>
              <a:t>1- Persistent</a:t>
            </a:r>
            <a:endParaRPr lang="en-IN" dirty="0"/>
          </a:p>
        </p:txBody>
      </p:sp>
      <p:sp>
        <p:nvSpPr>
          <p:cNvPr id="3" name="Content Placeholder 2">
            <a:extLst>
              <a:ext uri="{FF2B5EF4-FFF2-40B4-BE49-F238E27FC236}">
                <a16:creationId xmlns:a16="http://schemas.microsoft.com/office/drawing/2014/main" id="{9A6D5194-A616-424C-BB6F-B6E129616FAA}"/>
              </a:ext>
            </a:extLst>
          </p:cNvPr>
          <p:cNvSpPr>
            <a:spLocks noGrp="1"/>
          </p:cNvSpPr>
          <p:nvPr>
            <p:ph idx="1"/>
          </p:nvPr>
        </p:nvSpPr>
        <p:spPr>
          <a:xfrm>
            <a:off x="259307" y="983411"/>
            <a:ext cx="11709780" cy="3485350"/>
          </a:xfrm>
        </p:spPr>
        <p:txBody>
          <a:bodyPr/>
          <a:lstStyle/>
          <a:p>
            <a:r>
              <a:rPr lang="en-US" dirty="0"/>
              <a:t>In the 1-Persistent mode of CSMA that defines each node, first sense the shared channel and if the channel is idle, it immediately sends the data. </a:t>
            </a:r>
          </a:p>
          <a:p>
            <a:r>
              <a:rPr lang="en-US" dirty="0"/>
              <a:t>Else it must wait and keep track of the status of the channel to be idle and broadcast the frame unconditionally as soon as the channel is idle.</a:t>
            </a:r>
          </a:p>
          <a:p>
            <a:endParaRPr lang="en-IN" dirty="0"/>
          </a:p>
        </p:txBody>
      </p:sp>
      <p:pic>
        <p:nvPicPr>
          <p:cNvPr id="4" name="Picture 3">
            <a:extLst>
              <a:ext uri="{FF2B5EF4-FFF2-40B4-BE49-F238E27FC236}">
                <a16:creationId xmlns:a16="http://schemas.microsoft.com/office/drawing/2014/main" id="{66B41D54-68A6-459B-9814-4FDE8641B8CC}"/>
              </a:ext>
            </a:extLst>
          </p:cNvPr>
          <p:cNvPicPr>
            <a:picLocks noChangeAspect="1"/>
          </p:cNvPicPr>
          <p:nvPr/>
        </p:nvPicPr>
        <p:blipFill>
          <a:blip r:embed="rId2"/>
          <a:stretch>
            <a:fillRect/>
          </a:stretch>
        </p:blipFill>
        <p:spPr>
          <a:xfrm>
            <a:off x="2802193" y="4468761"/>
            <a:ext cx="6002593" cy="2252714"/>
          </a:xfrm>
          <a:prstGeom prst="rect">
            <a:avLst/>
          </a:prstGeom>
        </p:spPr>
      </p:pic>
    </p:spTree>
    <p:extLst>
      <p:ext uri="{BB962C8B-B14F-4D97-AF65-F5344CB8AC3E}">
        <p14:creationId xmlns:p14="http://schemas.microsoft.com/office/powerpoint/2010/main" val="9987340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4FEC1-2C42-4FE7-9E6B-C52FB3DCD543}"/>
              </a:ext>
            </a:extLst>
          </p:cNvPr>
          <p:cNvSpPr>
            <a:spLocks noGrp="1"/>
          </p:cNvSpPr>
          <p:nvPr>
            <p:ph type="title"/>
          </p:nvPr>
        </p:nvSpPr>
        <p:spPr/>
        <p:txBody>
          <a:bodyPr/>
          <a:lstStyle/>
          <a:p>
            <a:pPr algn="ctr"/>
            <a:r>
              <a:rPr lang="en-US" dirty="0">
                <a:solidFill>
                  <a:schemeClr val="accent2"/>
                </a:solidFill>
                <a:latin typeface="Book Antiqua" pitchFamily="18" charset="0"/>
              </a:rPr>
              <a:t>Non Persistent</a:t>
            </a:r>
            <a:endParaRPr lang="en-IN" dirty="0"/>
          </a:p>
        </p:txBody>
      </p:sp>
      <p:sp>
        <p:nvSpPr>
          <p:cNvPr id="3" name="Content Placeholder 2">
            <a:extLst>
              <a:ext uri="{FF2B5EF4-FFF2-40B4-BE49-F238E27FC236}">
                <a16:creationId xmlns:a16="http://schemas.microsoft.com/office/drawing/2014/main" id="{204D62A5-982C-4F0C-81D7-9358304BBBF7}"/>
              </a:ext>
            </a:extLst>
          </p:cNvPr>
          <p:cNvSpPr>
            <a:spLocks noGrp="1"/>
          </p:cNvSpPr>
          <p:nvPr>
            <p:ph idx="1"/>
          </p:nvPr>
        </p:nvSpPr>
        <p:spPr>
          <a:xfrm>
            <a:off x="259307" y="983411"/>
            <a:ext cx="11709780" cy="3382112"/>
          </a:xfrm>
        </p:spPr>
        <p:txBody>
          <a:bodyPr>
            <a:normAutofit/>
          </a:bodyPr>
          <a:lstStyle/>
          <a:p>
            <a:r>
              <a:rPr lang="en-US" dirty="0"/>
              <a:t>It is the access mode of CSMA that defines before transmitting the data, each node must sense the channel,  if the channel is inactive (idle), it immediately sends the data.</a:t>
            </a:r>
          </a:p>
          <a:p>
            <a:r>
              <a:rPr lang="en-US" dirty="0"/>
              <a:t>Otherwise, the station must wait for a random time (not continuously), and when the channel is found to be idle, it transmits the frames.</a:t>
            </a:r>
          </a:p>
          <a:p>
            <a:endParaRPr lang="en-IN" dirty="0"/>
          </a:p>
        </p:txBody>
      </p:sp>
      <p:pic>
        <p:nvPicPr>
          <p:cNvPr id="4" name="Picture 3">
            <a:extLst>
              <a:ext uri="{FF2B5EF4-FFF2-40B4-BE49-F238E27FC236}">
                <a16:creationId xmlns:a16="http://schemas.microsoft.com/office/drawing/2014/main" id="{7A60D285-5036-4C2C-AC60-9483EFF5F350}"/>
              </a:ext>
            </a:extLst>
          </p:cNvPr>
          <p:cNvPicPr>
            <a:picLocks noChangeAspect="1"/>
          </p:cNvPicPr>
          <p:nvPr/>
        </p:nvPicPr>
        <p:blipFill>
          <a:blip r:embed="rId2"/>
          <a:stretch>
            <a:fillRect/>
          </a:stretch>
        </p:blipFill>
        <p:spPr>
          <a:xfrm>
            <a:off x="2389237" y="4173794"/>
            <a:ext cx="6902245" cy="2398227"/>
          </a:xfrm>
          <a:prstGeom prst="rect">
            <a:avLst/>
          </a:prstGeom>
        </p:spPr>
      </p:pic>
    </p:spTree>
    <p:extLst>
      <p:ext uri="{BB962C8B-B14F-4D97-AF65-F5344CB8AC3E}">
        <p14:creationId xmlns:p14="http://schemas.microsoft.com/office/powerpoint/2010/main" val="11321495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0BEDE-8D4E-4386-B786-88A58F82FD4F}"/>
              </a:ext>
            </a:extLst>
          </p:cNvPr>
          <p:cNvSpPr>
            <a:spLocks noGrp="1"/>
          </p:cNvSpPr>
          <p:nvPr>
            <p:ph type="title"/>
          </p:nvPr>
        </p:nvSpPr>
        <p:spPr/>
        <p:txBody>
          <a:bodyPr/>
          <a:lstStyle/>
          <a:p>
            <a:pPr algn="ctr"/>
            <a:r>
              <a:rPr lang="en-US" dirty="0">
                <a:solidFill>
                  <a:schemeClr val="accent2"/>
                </a:solidFill>
                <a:latin typeface="Book Antiqua" pitchFamily="18" charset="0"/>
              </a:rPr>
              <a:t>P- Persistent</a:t>
            </a:r>
            <a:endParaRPr lang="en-IN" dirty="0"/>
          </a:p>
        </p:txBody>
      </p:sp>
      <p:sp>
        <p:nvSpPr>
          <p:cNvPr id="3" name="Content Placeholder 2">
            <a:extLst>
              <a:ext uri="{FF2B5EF4-FFF2-40B4-BE49-F238E27FC236}">
                <a16:creationId xmlns:a16="http://schemas.microsoft.com/office/drawing/2014/main" id="{A8215333-E4FD-47D1-B111-B4ED4A6BAA63}"/>
              </a:ext>
            </a:extLst>
          </p:cNvPr>
          <p:cNvSpPr>
            <a:spLocks noGrp="1"/>
          </p:cNvSpPr>
          <p:nvPr>
            <p:ph idx="1"/>
          </p:nvPr>
        </p:nvSpPr>
        <p:spPr>
          <a:xfrm>
            <a:off x="259307" y="983411"/>
            <a:ext cx="11709780" cy="3455854"/>
          </a:xfrm>
        </p:spPr>
        <p:txBody>
          <a:bodyPr>
            <a:normAutofit/>
          </a:bodyPr>
          <a:lstStyle/>
          <a:p>
            <a:r>
              <a:rPr lang="en-US" dirty="0"/>
              <a:t>It is the combination of 1-Persistent and Non-persistent modes. </a:t>
            </a:r>
          </a:p>
          <a:p>
            <a:r>
              <a:rPr lang="en-US" dirty="0"/>
              <a:t>The P-Persistent mode defines that each node senses the channel, and if the channel is inactive, it sends a frame with a P probability.</a:t>
            </a:r>
          </a:p>
          <a:p>
            <a:r>
              <a:rPr lang="en-US" dirty="0"/>
              <a:t>If the data is not transmitted, it waits for a random time and resumes the frame with the next time slot.</a:t>
            </a:r>
          </a:p>
          <a:p>
            <a:endParaRPr lang="en-IN" dirty="0"/>
          </a:p>
        </p:txBody>
      </p:sp>
      <p:pic>
        <p:nvPicPr>
          <p:cNvPr id="5" name="Picture 2">
            <a:extLst>
              <a:ext uri="{FF2B5EF4-FFF2-40B4-BE49-F238E27FC236}">
                <a16:creationId xmlns:a16="http://schemas.microsoft.com/office/drawing/2014/main" id="{FACF5BA3-3F1B-4528-95B9-925BD4A34D97}"/>
              </a:ext>
            </a:extLst>
          </p:cNvPr>
          <p:cNvPicPr>
            <a:picLocks noChangeAspect="1" noChangeArrowheads="1"/>
          </p:cNvPicPr>
          <p:nvPr/>
        </p:nvPicPr>
        <p:blipFill>
          <a:blip r:embed="rId2"/>
          <a:srcRect/>
          <a:stretch>
            <a:fillRect/>
          </a:stretch>
        </p:blipFill>
        <p:spPr bwMode="auto">
          <a:xfrm>
            <a:off x="1814052" y="4439265"/>
            <a:ext cx="7846142" cy="2282210"/>
          </a:xfrm>
          <a:prstGeom prst="rect">
            <a:avLst/>
          </a:prstGeom>
          <a:noFill/>
          <a:ln w="9525">
            <a:noFill/>
            <a:miter lim="800000"/>
            <a:headEnd/>
            <a:tailEnd/>
          </a:ln>
          <a:effectLst/>
        </p:spPr>
      </p:pic>
    </p:spTree>
    <p:extLst>
      <p:ext uri="{BB962C8B-B14F-4D97-AF65-F5344CB8AC3E}">
        <p14:creationId xmlns:p14="http://schemas.microsoft.com/office/powerpoint/2010/main" val="3699796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9CAF2-F8BE-404E-A24E-3FC7B94CCEE0}"/>
              </a:ext>
            </a:extLst>
          </p:cNvPr>
          <p:cNvSpPr>
            <a:spLocks noGrp="1"/>
          </p:cNvSpPr>
          <p:nvPr>
            <p:ph type="title"/>
          </p:nvPr>
        </p:nvSpPr>
        <p:spPr>
          <a:xfrm>
            <a:off x="868180" y="61573"/>
            <a:ext cx="10869118" cy="775061"/>
          </a:xfrm>
        </p:spPr>
        <p:txBody>
          <a:bodyPr>
            <a:normAutofit fontScale="90000"/>
          </a:bodyPr>
          <a:lstStyle/>
          <a:p>
            <a:r>
              <a:rPr lang="en-US" altLang="en-US" dirty="0"/>
              <a:t>Flow diagram for three persistence methods</a:t>
            </a:r>
            <a:endParaRPr lang="en-IN" dirty="0"/>
          </a:p>
        </p:txBody>
      </p:sp>
      <p:pic>
        <p:nvPicPr>
          <p:cNvPr id="4" name="Picture 7">
            <a:extLst>
              <a:ext uri="{FF2B5EF4-FFF2-40B4-BE49-F238E27FC236}">
                <a16:creationId xmlns:a16="http://schemas.microsoft.com/office/drawing/2014/main" id="{FA095175-61EC-447F-82D5-89EEFCCB5C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9232" y="911586"/>
            <a:ext cx="9293901" cy="5809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359035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06898-E1AF-417E-87AD-86600F3FFFA0}"/>
              </a:ext>
            </a:extLst>
          </p:cNvPr>
          <p:cNvSpPr>
            <a:spLocks noGrp="1"/>
          </p:cNvSpPr>
          <p:nvPr>
            <p:ph type="title"/>
          </p:nvPr>
        </p:nvSpPr>
        <p:spPr>
          <a:xfrm>
            <a:off x="259307" y="136525"/>
            <a:ext cx="11709780" cy="775060"/>
          </a:xfrm>
        </p:spPr>
        <p:txBody>
          <a:bodyPr>
            <a:normAutofit fontScale="90000"/>
          </a:bodyPr>
          <a:lstStyle/>
          <a:p>
            <a:pPr algn="ctr"/>
            <a:r>
              <a:rPr lang="en-US" b="1" dirty="0"/>
              <a:t>CSMA/CD </a:t>
            </a:r>
            <a:br>
              <a:rPr lang="en-US" b="1" dirty="0"/>
            </a:br>
            <a:r>
              <a:rPr lang="en-US" dirty="0"/>
              <a:t>(</a:t>
            </a:r>
            <a:r>
              <a:rPr lang="en-IN" b="1" dirty="0"/>
              <a:t>Carrier Sense Multiple Access/ Collision Detection)</a:t>
            </a:r>
            <a:endParaRPr lang="en-IN" dirty="0"/>
          </a:p>
        </p:txBody>
      </p:sp>
      <p:sp>
        <p:nvSpPr>
          <p:cNvPr id="3" name="Content Placeholder 2">
            <a:extLst>
              <a:ext uri="{FF2B5EF4-FFF2-40B4-BE49-F238E27FC236}">
                <a16:creationId xmlns:a16="http://schemas.microsoft.com/office/drawing/2014/main" id="{C0E84372-24CC-47A7-8D55-D655A3501A7D}"/>
              </a:ext>
            </a:extLst>
          </p:cNvPr>
          <p:cNvSpPr>
            <a:spLocks noGrp="1"/>
          </p:cNvSpPr>
          <p:nvPr>
            <p:ph idx="1"/>
          </p:nvPr>
        </p:nvSpPr>
        <p:spPr>
          <a:xfrm>
            <a:off x="259307" y="1120877"/>
            <a:ext cx="11709780" cy="5600598"/>
          </a:xfrm>
        </p:spPr>
        <p:txBody>
          <a:bodyPr/>
          <a:lstStyle/>
          <a:p>
            <a:r>
              <a:rPr lang="en-US" dirty="0"/>
              <a:t>It is a carrier sense multiple access/ collision detection network protocol to transmit data frames. </a:t>
            </a:r>
          </a:p>
          <a:p>
            <a:r>
              <a:rPr lang="en-US" dirty="0"/>
              <a:t>The CSMA/CD protocol works with a medium access control layer. </a:t>
            </a:r>
          </a:p>
          <a:p>
            <a:r>
              <a:rPr lang="en-US" dirty="0"/>
              <a:t>It first senses the shared channel before broadcasting the frames, and if the channel is idle, it transmits a frame to check whether the transmission was successful. </a:t>
            </a:r>
          </a:p>
          <a:p>
            <a:r>
              <a:rPr lang="en-US" dirty="0"/>
              <a:t>If the frame is successfully received, the station sends another frame. </a:t>
            </a:r>
          </a:p>
          <a:p>
            <a:pPr marL="0" indent="0">
              <a:buNone/>
            </a:pPr>
            <a:endParaRPr lang="en-IN" dirty="0"/>
          </a:p>
        </p:txBody>
      </p:sp>
    </p:spTree>
    <p:extLst>
      <p:ext uri="{BB962C8B-B14F-4D97-AF65-F5344CB8AC3E}">
        <p14:creationId xmlns:p14="http://schemas.microsoft.com/office/powerpoint/2010/main" val="15104218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27389-D686-42B2-9F74-210D2C62B1C4}"/>
              </a:ext>
            </a:extLst>
          </p:cNvPr>
          <p:cNvSpPr>
            <a:spLocks noGrp="1"/>
          </p:cNvSpPr>
          <p:nvPr>
            <p:ph type="title"/>
          </p:nvPr>
        </p:nvSpPr>
        <p:spPr/>
        <p:txBody>
          <a:bodyPr/>
          <a:lstStyle/>
          <a:p>
            <a:r>
              <a:rPr lang="en-US" b="1" dirty="0"/>
              <a:t>CSMA/CD</a:t>
            </a:r>
            <a:endParaRPr lang="en-IN" dirty="0"/>
          </a:p>
        </p:txBody>
      </p:sp>
      <p:sp>
        <p:nvSpPr>
          <p:cNvPr id="3" name="Content Placeholder 2">
            <a:extLst>
              <a:ext uri="{FF2B5EF4-FFF2-40B4-BE49-F238E27FC236}">
                <a16:creationId xmlns:a16="http://schemas.microsoft.com/office/drawing/2014/main" id="{70B21983-DB40-496E-B72D-E20B4B366AA2}"/>
              </a:ext>
            </a:extLst>
          </p:cNvPr>
          <p:cNvSpPr>
            <a:spLocks noGrp="1"/>
          </p:cNvSpPr>
          <p:nvPr>
            <p:ph idx="1"/>
          </p:nvPr>
        </p:nvSpPr>
        <p:spPr/>
        <p:txBody>
          <a:bodyPr/>
          <a:lstStyle/>
          <a:p>
            <a:r>
              <a:rPr lang="en-US" dirty="0"/>
              <a:t>If any collision is detected in the CSMA/CD, the station sends a jam/ stop signal to the shared channel to terminate data transmission.</a:t>
            </a:r>
          </a:p>
          <a:p>
            <a:r>
              <a:rPr lang="en-US" dirty="0"/>
              <a:t> After that, it waits for a random time before sending a frame to a channel.</a:t>
            </a:r>
          </a:p>
          <a:p>
            <a:pPr marL="0" indent="0">
              <a:buNone/>
            </a:pPr>
            <a:endParaRPr lang="en-IN" dirty="0"/>
          </a:p>
        </p:txBody>
      </p:sp>
    </p:spTree>
    <p:extLst>
      <p:ext uri="{BB962C8B-B14F-4D97-AF65-F5344CB8AC3E}">
        <p14:creationId xmlns:p14="http://schemas.microsoft.com/office/powerpoint/2010/main" val="123322095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E797F-D4B7-4DFE-8B6E-39E0D315F657}"/>
              </a:ext>
            </a:extLst>
          </p:cNvPr>
          <p:cNvSpPr>
            <a:spLocks noGrp="1"/>
          </p:cNvSpPr>
          <p:nvPr>
            <p:ph type="title"/>
          </p:nvPr>
        </p:nvSpPr>
        <p:spPr/>
        <p:txBody>
          <a:bodyPr/>
          <a:lstStyle/>
          <a:p>
            <a:r>
              <a:rPr lang="en-US" i="1" dirty="0"/>
              <a:t>Collision of the first bits in CSMA/CD</a:t>
            </a:r>
            <a:endParaRPr lang="en-IN" dirty="0"/>
          </a:p>
        </p:txBody>
      </p:sp>
      <p:sp>
        <p:nvSpPr>
          <p:cNvPr id="3" name="Content Placeholder 2">
            <a:extLst>
              <a:ext uri="{FF2B5EF4-FFF2-40B4-BE49-F238E27FC236}">
                <a16:creationId xmlns:a16="http://schemas.microsoft.com/office/drawing/2014/main" id="{7C300F19-9B67-44DA-A6AF-DFFB8532D10F}"/>
              </a:ext>
            </a:extLst>
          </p:cNvPr>
          <p:cNvSpPr>
            <a:spLocks noGrp="1"/>
          </p:cNvSpPr>
          <p:nvPr>
            <p:ph idx="1"/>
          </p:nvPr>
        </p:nvSpPr>
        <p:spPr/>
        <p:txBody>
          <a:bodyPr>
            <a:normAutofit/>
          </a:bodyPr>
          <a:lstStyle/>
          <a:p>
            <a:r>
              <a:rPr lang="en-US" dirty="0"/>
              <a:t>At time t1, station A has executed its persistence procedure and starts sending the bits of its frame.</a:t>
            </a:r>
          </a:p>
          <a:p>
            <a:r>
              <a:rPr lang="en-US" dirty="0"/>
              <a:t>At time t2, station C has not yet sensed the first bit sent by A. </a:t>
            </a:r>
          </a:p>
          <a:p>
            <a:r>
              <a:rPr lang="en-US" dirty="0"/>
              <a:t>Station C executes its persistence procedure and starts sending the bits in its frame, which propagate both to the left and to the right. </a:t>
            </a:r>
          </a:p>
          <a:p>
            <a:r>
              <a:rPr lang="en-US" dirty="0"/>
              <a:t>The collision occurs sometime after time t2. </a:t>
            </a:r>
          </a:p>
          <a:p>
            <a:r>
              <a:rPr lang="en-US" dirty="0"/>
              <a:t>Station C detects a collision at time t3 when it receives the first bit of A’s frame. </a:t>
            </a:r>
          </a:p>
          <a:p>
            <a:r>
              <a:rPr lang="en-US" dirty="0"/>
              <a:t>Station C immediately (or after a short time, but we assume immediately) aborts transmission. </a:t>
            </a:r>
          </a:p>
          <a:p>
            <a:r>
              <a:rPr lang="en-US" dirty="0"/>
              <a:t>Station A detects collision at time t4 when it receives the first bit of C’s frame; it also immediately aborts transmission. </a:t>
            </a:r>
          </a:p>
          <a:p>
            <a:r>
              <a:rPr lang="en-US" dirty="0"/>
              <a:t>Looking at the figure, we see that A transmits for the duration t4 − t1; C transmits for the duration t3 − t2.</a:t>
            </a:r>
            <a:endParaRPr lang="en-IN" dirty="0"/>
          </a:p>
        </p:txBody>
      </p:sp>
    </p:spTree>
    <p:extLst>
      <p:ext uri="{BB962C8B-B14F-4D97-AF65-F5344CB8AC3E}">
        <p14:creationId xmlns:p14="http://schemas.microsoft.com/office/powerpoint/2010/main" val="391015683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D5167-6249-4DD2-BD51-B7A344AEA229}"/>
              </a:ext>
            </a:extLst>
          </p:cNvPr>
          <p:cNvSpPr>
            <a:spLocks noGrp="1"/>
          </p:cNvSpPr>
          <p:nvPr>
            <p:ph type="title"/>
          </p:nvPr>
        </p:nvSpPr>
        <p:spPr>
          <a:xfrm>
            <a:off x="838200" y="136525"/>
            <a:ext cx="10515600" cy="320675"/>
          </a:xfrm>
        </p:spPr>
        <p:txBody>
          <a:bodyPr>
            <a:normAutofit fontScale="90000"/>
          </a:bodyPr>
          <a:lstStyle/>
          <a:p>
            <a:r>
              <a:rPr lang="en-US" i="1" dirty="0"/>
              <a:t>Collision of the first bits in CSMA/CD</a:t>
            </a:r>
            <a:endParaRPr lang="en-IN" dirty="0"/>
          </a:p>
        </p:txBody>
      </p:sp>
      <p:pic>
        <p:nvPicPr>
          <p:cNvPr id="5" name="Picture 7">
            <a:extLst>
              <a:ext uri="{FF2B5EF4-FFF2-40B4-BE49-F238E27FC236}">
                <a16:creationId xmlns:a16="http://schemas.microsoft.com/office/drawing/2014/main" id="{30CB6EE4-C307-4A47-B8A2-60DA26BD19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36" y="457200"/>
            <a:ext cx="9355701" cy="3303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7">
            <a:extLst>
              <a:ext uri="{FF2B5EF4-FFF2-40B4-BE49-F238E27FC236}">
                <a16:creationId xmlns:a16="http://schemas.microsoft.com/office/drawing/2014/main" id="{DCCF28CE-BBE8-4B95-9B64-D688A17C96DE}"/>
              </a:ext>
            </a:extLst>
          </p:cNvPr>
          <p:cNvPicPr>
            <a:picLocks noChangeAspect="1" noChangeArrowheads="1"/>
          </p:cNvPicPr>
          <p:nvPr/>
        </p:nvPicPr>
        <p:blipFill>
          <a:blip r:embed="rId3"/>
          <a:srcRect/>
          <a:stretch>
            <a:fillRect/>
          </a:stretch>
        </p:blipFill>
        <p:spPr bwMode="auto">
          <a:xfrm>
            <a:off x="1072278" y="3910013"/>
            <a:ext cx="9737415" cy="2947987"/>
          </a:xfrm>
          <a:prstGeom prst="rect">
            <a:avLst/>
          </a:prstGeom>
          <a:noFill/>
          <a:ln w="9525">
            <a:noFill/>
            <a:miter lim="800000"/>
            <a:headEnd/>
            <a:tailEnd/>
          </a:ln>
          <a:effectLst/>
        </p:spPr>
      </p:pic>
    </p:spTree>
    <p:extLst>
      <p:ext uri="{BB962C8B-B14F-4D97-AF65-F5344CB8AC3E}">
        <p14:creationId xmlns:p14="http://schemas.microsoft.com/office/powerpoint/2010/main" val="342229261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0AC5F-B56B-483A-88C5-20946A12206E}"/>
              </a:ext>
            </a:extLst>
          </p:cNvPr>
          <p:cNvSpPr>
            <a:spLocks noGrp="1"/>
          </p:cNvSpPr>
          <p:nvPr>
            <p:ph type="title"/>
          </p:nvPr>
        </p:nvSpPr>
        <p:spPr/>
        <p:txBody>
          <a:bodyPr/>
          <a:lstStyle/>
          <a:p>
            <a:r>
              <a:rPr lang="en-US" altLang="en-US" dirty="0"/>
              <a:t>Flow diagram for the CSMA/CD</a:t>
            </a:r>
            <a:endParaRPr lang="en-IN" dirty="0"/>
          </a:p>
        </p:txBody>
      </p:sp>
      <p:pic>
        <p:nvPicPr>
          <p:cNvPr id="4" name="Picture 7">
            <a:extLst>
              <a:ext uri="{FF2B5EF4-FFF2-40B4-BE49-F238E27FC236}">
                <a16:creationId xmlns:a16="http://schemas.microsoft.com/office/drawing/2014/main" id="{D0731446-1B12-441E-A629-CB819ACA12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3338" y="779489"/>
            <a:ext cx="7555042" cy="6078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0787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86E3C-C21F-41D5-B0BB-3D1B4526D84A}"/>
              </a:ext>
            </a:extLst>
          </p:cNvPr>
          <p:cNvSpPr>
            <a:spLocks noGrp="1"/>
          </p:cNvSpPr>
          <p:nvPr>
            <p:ph type="title"/>
          </p:nvPr>
        </p:nvSpPr>
        <p:spPr/>
        <p:txBody>
          <a:bodyPr/>
          <a:lstStyle/>
          <a:p>
            <a:r>
              <a:rPr lang="en-US" dirty="0"/>
              <a:t>Framing – character/byte count</a:t>
            </a:r>
          </a:p>
        </p:txBody>
      </p:sp>
      <p:sp>
        <p:nvSpPr>
          <p:cNvPr id="3" name="Content Placeholder 2">
            <a:extLst>
              <a:ext uri="{FF2B5EF4-FFF2-40B4-BE49-F238E27FC236}">
                <a16:creationId xmlns:a16="http://schemas.microsoft.com/office/drawing/2014/main" id="{EA84D675-7124-47A5-A263-A1B4876C91F5}"/>
              </a:ext>
            </a:extLst>
          </p:cNvPr>
          <p:cNvSpPr>
            <a:spLocks noGrp="1"/>
          </p:cNvSpPr>
          <p:nvPr>
            <p:ph idx="1"/>
          </p:nvPr>
        </p:nvSpPr>
        <p:spPr>
          <a:xfrm>
            <a:off x="260037" y="1145717"/>
            <a:ext cx="11358647" cy="1680609"/>
          </a:xfrm>
        </p:spPr>
        <p:txBody>
          <a:bodyPr>
            <a:normAutofit fontScale="70000" lnSpcReduction="20000"/>
          </a:bodyPr>
          <a:lstStyle/>
          <a:p>
            <a:pPr algn="just">
              <a:lnSpc>
                <a:spcPct val="160000"/>
              </a:lnSpc>
            </a:pPr>
            <a:r>
              <a:rPr lang="en-US" dirty="0"/>
              <a:t> The first framing method uses a field in the header to specify the number of bytes in the frame. </a:t>
            </a:r>
          </a:p>
          <a:p>
            <a:pPr algn="just">
              <a:lnSpc>
                <a:spcPct val="160000"/>
              </a:lnSpc>
            </a:pPr>
            <a:r>
              <a:rPr lang="en-US" dirty="0"/>
              <a:t> When the data link layer at the destination sees the byte count, it knows how many bytes follow and hence where the end of the frame is.</a:t>
            </a:r>
          </a:p>
          <a:p>
            <a:pPr algn="just">
              <a:lnSpc>
                <a:spcPct val="160000"/>
              </a:lnSpc>
            </a:pPr>
            <a:r>
              <a:rPr lang="en-US" dirty="0"/>
              <a:t> The protocol used in the Data link layer for this type framing is DDCMP (Digital Data Communication Message Protocol)</a:t>
            </a:r>
          </a:p>
        </p:txBody>
      </p:sp>
      <p:pic>
        <p:nvPicPr>
          <p:cNvPr id="4098" name="Picture 2" descr="Lightbox">
            <a:extLst>
              <a:ext uri="{FF2B5EF4-FFF2-40B4-BE49-F238E27FC236}">
                <a16:creationId xmlns:a16="http://schemas.microsoft.com/office/drawing/2014/main" id="{0CB4FABC-BA0E-42F1-8DBC-F76B10BD31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9455" y="2826326"/>
            <a:ext cx="6605733" cy="326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432257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1C39C-67FF-4C75-B75E-61164272DF77}"/>
              </a:ext>
            </a:extLst>
          </p:cNvPr>
          <p:cNvSpPr>
            <a:spLocks noGrp="1"/>
          </p:cNvSpPr>
          <p:nvPr>
            <p:ph type="title"/>
          </p:nvPr>
        </p:nvSpPr>
        <p:spPr/>
        <p:txBody>
          <a:bodyPr>
            <a:normAutofit fontScale="90000"/>
          </a:bodyPr>
          <a:lstStyle/>
          <a:p>
            <a:pPr algn="ctr"/>
            <a:r>
              <a:rPr lang="en-US" b="1" dirty="0"/>
              <a:t>Carrier Sense Multiple Access with Collision Avoidance (CSMA/CA)</a:t>
            </a:r>
            <a:endParaRPr lang="en-IN" dirty="0"/>
          </a:p>
        </p:txBody>
      </p:sp>
      <p:sp>
        <p:nvSpPr>
          <p:cNvPr id="3" name="Content Placeholder 2">
            <a:extLst>
              <a:ext uri="{FF2B5EF4-FFF2-40B4-BE49-F238E27FC236}">
                <a16:creationId xmlns:a16="http://schemas.microsoft.com/office/drawing/2014/main" id="{C4BB581B-1069-4AB3-BCA1-1841165B22F0}"/>
              </a:ext>
            </a:extLst>
          </p:cNvPr>
          <p:cNvSpPr>
            <a:spLocks noGrp="1"/>
          </p:cNvSpPr>
          <p:nvPr>
            <p:ph idx="1"/>
          </p:nvPr>
        </p:nvSpPr>
        <p:spPr/>
        <p:txBody>
          <a:bodyPr/>
          <a:lstStyle/>
          <a:p>
            <a:r>
              <a:rPr lang="en-US" dirty="0"/>
              <a:t>It is a CSMA/CA network protocol for carrier transmission of data frames.</a:t>
            </a:r>
          </a:p>
          <a:p>
            <a:r>
              <a:rPr lang="en-US" dirty="0"/>
              <a:t>It is a protocol that works with a medium access control layer. </a:t>
            </a:r>
          </a:p>
          <a:p>
            <a:r>
              <a:rPr lang="en-US" dirty="0"/>
              <a:t>When a data frame is sent to a channel, it receives an acknowledgment to check whether the channel is clear. </a:t>
            </a:r>
          </a:p>
          <a:p>
            <a:r>
              <a:rPr lang="en-US" dirty="0"/>
              <a:t>If the station receives only a single (own) acknowledgments, that means the data frame has been successfully transmitted to the receiver. </a:t>
            </a:r>
          </a:p>
          <a:p>
            <a:endParaRPr lang="en-IN" dirty="0"/>
          </a:p>
        </p:txBody>
      </p:sp>
    </p:spTree>
    <p:extLst>
      <p:ext uri="{BB962C8B-B14F-4D97-AF65-F5344CB8AC3E}">
        <p14:creationId xmlns:p14="http://schemas.microsoft.com/office/powerpoint/2010/main" val="214532010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F73BC-D797-4A47-A5FF-6328B8C6DA6E}"/>
              </a:ext>
            </a:extLst>
          </p:cNvPr>
          <p:cNvSpPr>
            <a:spLocks noGrp="1"/>
          </p:cNvSpPr>
          <p:nvPr>
            <p:ph type="title"/>
          </p:nvPr>
        </p:nvSpPr>
        <p:spPr/>
        <p:txBody>
          <a:bodyPr/>
          <a:lstStyle/>
          <a:p>
            <a:r>
              <a:rPr lang="en-US" b="1" dirty="0"/>
              <a:t>CSMA/CA</a:t>
            </a:r>
            <a:endParaRPr lang="en-IN" dirty="0"/>
          </a:p>
        </p:txBody>
      </p:sp>
      <p:sp>
        <p:nvSpPr>
          <p:cNvPr id="3" name="Content Placeholder 2">
            <a:extLst>
              <a:ext uri="{FF2B5EF4-FFF2-40B4-BE49-F238E27FC236}">
                <a16:creationId xmlns:a16="http://schemas.microsoft.com/office/drawing/2014/main" id="{3D9AFD5B-6CA1-40F2-984B-9034039AC546}"/>
              </a:ext>
            </a:extLst>
          </p:cNvPr>
          <p:cNvSpPr>
            <a:spLocks noGrp="1"/>
          </p:cNvSpPr>
          <p:nvPr>
            <p:ph idx="1"/>
          </p:nvPr>
        </p:nvSpPr>
        <p:spPr/>
        <p:txBody>
          <a:bodyPr/>
          <a:lstStyle/>
          <a:p>
            <a:r>
              <a:rPr lang="en-US" dirty="0"/>
              <a:t>But if it gets two signals (its own and one more in which the collision of frames), a collision of the frame occurs in the shared channel. </a:t>
            </a:r>
          </a:p>
          <a:p>
            <a:r>
              <a:rPr lang="en-US" dirty="0"/>
              <a:t>Detects the collision of the frame when a sender receives an acknowledgment signal.</a:t>
            </a:r>
          </a:p>
          <a:p>
            <a:r>
              <a:rPr lang="en-US" dirty="0"/>
              <a:t>Collisions are avoided through the use of CSMA/CA’s three strategies: </a:t>
            </a:r>
            <a:r>
              <a:rPr lang="en-US" b="1" dirty="0"/>
              <a:t>the interframe space, the contention window, </a:t>
            </a:r>
            <a:r>
              <a:rPr lang="en-US" dirty="0"/>
              <a:t>and</a:t>
            </a:r>
            <a:r>
              <a:rPr lang="en-US" b="1" dirty="0"/>
              <a:t> acknowledgments</a:t>
            </a:r>
          </a:p>
          <a:p>
            <a:endParaRPr lang="en-IN" dirty="0"/>
          </a:p>
        </p:txBody>
      </p:sp>
    </p:spTree>
    <p:extLst>
      <p:ext uri="{BB962C8B-B14F-4D97-AF65-F5344CB8AC3E}">
        <p14:creationId xmlns:p14="http://schemas.microsoft.com/office/powerpoint/2010/main" val="347284851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36A48-6DF2-4D2B-A4FA-BAC3B0CE868D}"/>
              </a:ext>
            </a:extLst>
          </p:cNvPr>
          <p:cNvSpPr>
            <a:spLocks noGrp="1"/>
          </p:cNvSpPr>
          <p:nvPr>
            <p:ph type="title"/>
          </p:nvPr>
        </p:nvSpPr>
        <p:spPr/>
        <p:txBody>
          <a:bodyPr/>
          <a:lstStyle/>
          <a:p>
            <a:r>
              <a:rPr lang="en-US" b="1" dirty="0"/>
              <a:t>CSMA/CA</a:t>
            </a:r>
            <a:endParaRPr lang="en-IN" dirty="0"/>
          </a:p>
        </p:txBody>
      </p:sp>
      <p:sp>
        <p:nvSpPr>
          <p:cNvPr id="3" name="Content Placeholder 2">
            <a:extLst>
              <a:ext uri="{FF2B5EF4-FFF2-40B4-BE49-F238E27FC236}">
                <a16:creationId xmlns:a16="http://schemas.microsoft.com/office/drawing/2014/main" id="{E97451F5-5443-4BC1-BE95-FC1B5251471C}"/>
              </a:ext>
            </a:extLst>
          </p:cNvPr>
          <p:cNvSpPr>
            <a:spLocks noGrp="1"/>
          </p:cNvSpPr>
          <p:nvPr>
            <p:ph idx="1"/>
          </p:nvPr>
        </p:nvSpPr>
        <p:spPr/>
        <p:txBody>
          <a:bodyPr/>
          <a:lstStyle/>
          <a:p>
            <a:pPr marL="0" indent="0">
              <a:buNone/>
            </a:pPr>
            <a:r>
              <a:rPr lang="en-US" b="1" dirty="0"/>
              <a:t>Interframe space</a:t>
            </a:r>
            <a:r>
              <a:rPr lang="en-US" dirty="0"/>
              <a:t>: </a:t>
            </a:r>
          </a:p>
          <a:p>
            <a:r>
              <a:rPr lang="en-US" dirty="0"/>
              <a:t>In this method, the station waits for the channel to become idle, and if it gets the channel is idle, it does not immediately send the data. </a:t>
            </a:r>
          </a:p>
          <a:p>
            <a:r>
              <a:rPr lang="en-US" dirty="0"/>
              <a:t>Instead of this, it waits for some time, and this time period is called the </a:t>
            </a:r>
            <a:r>
              <a:rPr lang="en-US" b="1" dirty="0"/>
              <a:t>Interframe</a:t>
            </a:r>
            <a:r>
              <a:rPr lang="en-US" dirty="0"/>
              <a:t> space or </a:t>
            </a:r>
            <a:r>
              <a:rPr lang="en-US" b="1" dirty="0"/>
              <a:t>IFS</a:t>
            </a:r>
            <a:r>
              <a:rPr lang="en-US" dirty="0"/>
              <a:t>. </a:t>
            </a:r>
          </a:p>
          <a:p>
            <a:r>
              <a:rPr lang="en-US" dirty="0"/>
              <a:t>However, the IFS time is often used to define the priority of the station.</a:t>
            </a:r>
            <a:endParaRPr lang="en-IN" dirty="0"/>
          </a:p>
        </p:txBody>
      </p:sp>
    </p:spTree>
    <p:extLst>
      <p:ext uri="{BB962C8B-B14F-4D97-AF65-F5344CB8AC3E}">
        <p14:creationId xmlns:p14="http://schemas.microsoft.com/office/powerpoint/2010/main" val="41998940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36A48-6DF2-4D2B-A4FA-BAC3B0CE868D}"/>
              </a:ext>
            </a:extLst>
          </p:cNvPr>
          <p:cNvSpPr>
            <a:spLocks noGrp="1"/>
          </p:cNvSpPr>
          <p:nvPr>
            <p:ph type="title"/>
          </p:nvPr>
        </p:nvSpPr>
        <p:spPr/>
        <p:txBody>
          <a:bodyPr/>
          <a:lstStyle/>
          <a:p>
            <a:r>
              <a:rPr lang="en-US" b="1" dirty="0"/>
              <a:t>CSMA/CA</a:t>
            </a:r>
            <a:endParaRPr lang="en-IN" dirty="0"/>
          </a:p>
        </p:txBody>
      </p:sp>
      <p:sp>
        <p:nvSpPr>
          <p:cNvPr id="3" name="Content Placeholder 2">
            <a:extLst>
              <a:ext uri="{FF2B5EF4-FFF2-40B4-BE49-F238E27FC236}">
                <a16:creationId xmlns:a16="http://schemas.microsoft.com/office/drawing/2014/main" id="{E97451F5-5443-4BC1-BE95-FC1B5251471C}"/>
              </a:ext>
            </a:extLst>
          </p:cNvPr>
          <p:cNvSpPr>
            <a:spLocks noGrp="1"/>
          </p:cNvSpPr>
          <p:nvPr>
            <p:ph idx="1"/>
          </p:nvPr>
        </p:nvSpPr>
        <p:spPr/>
        <p:txBody>
          <a:bodyPr>
            <a:normAutofit/>
          </a:bodyPr>
          <a:lstStyle/>
          <a:p>
            <a:pPr marL="0" indent="0">
              <a:buNone/>
            </a:pPr>
            <a:r>
              <a:rPr lang="en-US" b="1" dirty="0"/>
              <a:t>Contention Window. </a:t>
            </a:r>
          </a:p>
          <a:p>
            <a:r>
              <a:rPr lang="en-US" dirty="0"/>
              <a:t>The contention window is an amount of time divided into slots. </a:t>
            </a:r>
          </a:p>
          <a:p>
            <a:r>
              <a:rPr lang="en-US" dirty="0"/>
              <a:t>A station that is ready to send chooses a random number of slots as its wait time. </a:t>
            </a:r>
          </a:p>
          <a:p>
            <a:r>
              <a:rPr lang="en-US" dirty="0"/>
              <a:t>The number of slots in the window changes according to the binary exponential </a:t>
            </a:r>
            <a:r>
              <a:rPr lang="en-US" dirty="0" err="1"/>
              <a:t>backoff</a:t>
            </a:r>
            <a:r>
              <a:rPr lang="en-US" dirty="0"/>
              <a:t> strategy.</a:t>
            </a:r>
          </a:p>
          <a:p>
            <a:r>
              <a:rPr lang="en-US" dirty="0"/>
              <a:t>This means that it is set to one slot the first time and then doubles each time the station cannot detect an idle channel after the IFS time. </a:t>
            </a:r>
          </a:p>
        </p:txBody>
      </p:sp>
    </p:spTree>
    <p:extLst>
      <p:ext uri="{BB962C8B-B14F-4D97-AF65-F5344CB8AC3E}">
        <p14:creationId xmlns:p14="http://schemas.microsoft.com/office/powerpoint/2010/main" val="335174015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36A48-6DF2-4D2B-A4FA-BAC3B0CE868D}"/>
              </a:ext>
            </a:extLst>
          </p:cNvPr>
          <p:cNvSpPr>
            <a:spLocks noGrp="1"/>
          </p:cNvSpPr>
          <p:nvPr>
            <p:ph type="title"/>
          </p:nvPr>
        </p:nvSpPr>
        <p:spPr/>
        <p:txBody>
          <a:bodyPr/>
          <a:lstStyle/>
          <a:p>
            <a:r>
              <a:rPr lang="en-US" b="1" dirty="0"/>
              <a:t>CSMA/CA</a:t>
            </a:r>
            <a:endParaRPr lang="en-IN" dirty="0"/>
          </a:p>
        </p:txBody>
      </p:sp>
      <p:sp>
        <p:nvSpPr>
          <p:cNvPr id="3" name="Content Placeholder 2">
            <a:extLst>
              <a:ext uri="{FF2B5EF4-FFF2-40B4-BE49-F238E27FC236}">
                <a16:creationId xmlns:a16="http://schemas.microsoft.com/office/drawing/2014/main" id="{E97451F5-5443-4BC1-BE95-FC1B5251471C}"/>
              </a:ext>
            </a:extLst>
          </p:cNvPr>
          <p:cNvSpPr>
            <a:spLocks noGrp="1"/>
          </p:cNvSpPr>
          <p:nvPr>
            <p:ph idx="1"/>
          </p:nvPr>
        </p:nvSpPr>
        <p:spPr>
          <a:xfrm>
            <a:off x="259307" y="983411"/>
            <a:ext cx="11709780" cy="2914032"/>
          </a:xfrm>
        </p:spPr>
        <p:txBody>
          <a:bodyPr>
            <a:normAutofit/>
          </a:bodyPr>
          <a:lstStyle/>
          <a:p>
            <a:r>
              <a:rPr lang="en-US" dirty="0"/>
              <a:t>The station needs to sense the channel after each time slot. </a:t>
            </a:r>
          </a:p>
          <a:p>
            <a:r>
              <a:rPr lang="en-US" dirty="0"/>
              <a:t>However, if the station finds the channel busy, it does not restart the process; it just stops the timer and restarts it when the channel is sensed as idle. </a:t>
            </a:r>
          </a:p>
          <a:p>
            <a:r>
              <a:rPr lang="en-US" dirty="0"/>
              <a:t>This gives priority to the station with the longest waiting time. </a:t>
            </a:r>
            <a:endParaRPr lang="en-IN" dirty="0"/>
          </a:p>
        </p:txBody>
      </p:sp>
      <p:pic>
        <p:nvPicPr>
          <p:cNvPr id="4" name="Picture 3">
            <a:extLst>
              <a:ext uri="{FF2B5EF4-FFF2-40B4-BE49-F238E27FC236}">
                <a16:creationId xmlns:a16="http://schemas.microsoft.com/office/drawing/2014/main" id="{40CC29B0-3441-45D0-8B5A-28239AC8E8FE}"/>
              </a:ext>
            </a:extLst>
          </p:cNvPr>
          <p:cNvPicPr>
            <a:picLocks noChangeAspect="1"/>
          </p:cNvPicPr>
          <p:nvPr/>
        </p:nvPicPr>
        <p:blipFill>
          <a:blip r:embed="rId2"/>
          <a:stretch>
            <a:fillRect/>
          </a:stretch>
        </p:blipFill>
        <p:spPr>
          <a:xfrm>
            <a:off x="1678898" y="3969269"/>
            <a:ext cx="8169640" cy="2752206"/>
          </a:xfrm>
          <a:prstGeom prst="rect">
            <a:avLst/>
          </a:prstGeom>
        </p:spPr>
      </p:pic>
    </p:spTree>
    <p:extLst>
      <p:ext uri="{BB962C8B-B14F-4D97-AF65-F5344CB8AC3E}">
        <p14:creationId xmlns:p14="http://schemas.microsoft.com/office/powerpoint/2010/main" val="354646324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36A48-6DF2-4D2B-A4FA-BAC3B0CE868D}"/>
              </a:ext>
            </a:extLst>
          </p:cNvPr>
          <p:cNvSpPr>
            <a:spLocks noGrp="1"/>
          </p:cNvSpPr>
          <p:nvPr>
            <p:ph type="title"/>
          </p:nvPr>
        </p:nvSpPr>
        <p:spPr/>
        <p:txBody>
          <a:bodyPr/>
          <a:lstStyle/>
          <a:p>
            <a:r>
              <a:rPr lang="en-US" b="1" dirty="0"/>
              <a:t>CSMA/CA</a:t>
            </a:r>
            <a:endParaRPr lang="en-IN" dirty="0"/>
          </a:p>
        </p:txBody>
      </p:sp>
      <p:sp>
        <p:nvSpPr>
          <p:cNvPr id="3" name="Content Placeholder 2">
            <a:extLst>
              <a:ext uri="{FF2B5EF4-FFF2-40B4-BE49-F238E27FC236}">
                <a16:creationId xmlns:a16="http://schemas.microsoft.com/office/drawing/2014/main" id="{E97451F5-5443-4BC1-BE95-FC1B5251471C}"/>
              </a:ext>
            </a:extLst>
          </p:cNvPr>
          <p:cNvSpPr>
            <a:spLocks noGrp="1"/>
          </p:cNvSpPr>
          <p:nvPr>
            <p:ph idx="1"/>
          </p:nvPr>
        </p:nvSpPr>
        <p:spPr/>
        <p:txBody>
          <a:bodyPr/>
          <a:lstStyle/>
          <a:p>
            <a:pPr marL="0" indent="0">
              <a:buNone/>
            </a:pPr>
            <a:r>
              <a:rPr lang="en-US" b="1" i="1" dirty="0"/>
              <a:t>Acknowledgment. </a:t>
            </a:r>
          </a:p>
          <a:p>
            <a:r>
              <a:rPr lang="en-US" dirty="0"/>
              <a:t>With all these precautions, there still may be a collision resulting in destroyed data. </a:t>
            </a:r>
          </a:p>
          <a:p>
            <a:r>
              <a:rPr lang="en-US" dirty="0"/>
              <a:t>In addition, the data may be corrupted during the transmission.</a:t>
            </a:r>
          </a:p>
          <a:p>
            <a:r>
              <a:rPr lang="en-US" dirty="0"/>
              <a:t>The positive acknowledgment and the time-out timer can help guarantee that the receiver has received the frame.</a:t>
            </a:r>
            <a:endParaRPr lang="en-IN" dirty="0"/>
          </a:p>
        </p:txBody>
      </p:sp>
    </p:spTree>
    <p:extLst>
      <p:ext uri="{BB962C8B-B14F-4D97-AF65-F5344CB8AC3E}">
        <p14:creationId xmlns:p14="http://schemas.microsoft.com/office/powerpoint/2010/main" val="21796137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26BBB-4235-400D-8DD9-CD0BDF02C2F6}"/>
              </a:ext>
            </a:extLst>
          </p:cNvPr>
          <p:cNvSpPr>
            <a:spLocks noGrp="1"/>
          </p:cNvSpPr>
          <p:nvPr>
            <p:ph type="title"/>
          </p:nvPr>
        </p:nvSpPr>
        <p:spPr/>
        <p:txBody>
          <a:bodyPr/>
          <a:lstStyle/>
          <a:p>
            <a:r>
              <a:rPr lang="en-US" altLang="en-US" dirty="0"/>
              <a:t>Flow diagram for CSMA/CA</a:t>
            </a:r>
            <a:endParaRPr lang="en-IN" dirty="0"/>
          </a:p>
        </p:txBody>
      </p:sp>
      <p:pic>
        <p:nvPicPr>
          <p:cNvPr id="4" name="Picture 7">
            <a:extLst>
              <a:ext uri="{FF2B5EF4-FFF2-40B4-BE49-F238E27FC236}">
                <a16:creationId xmlns:a16="http://schemas.microsoft.com/office/drawing/2014/main" id="{4462DE97-9AA9-4A99-8C83-2934EDF782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6916" y="775060"/>
            <a:ext cx="4608225" cy="5946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327004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D4365-205B-4598-9EF5-D4FA85083A9F}"/>
              </a:ext>
            </a:extLst>
          </p:cNvPr>
          <p:cNvSpPr>
            <a:spLocks noGrp="1"/>
          </p:cNvSpPr>
          <p:nvPr>
            <p:ph type="title"/>
          </p:nvPr>
        </p:nvSpPr>
        <p:spPr/>
        <p:txBody>
          <a:bodyPr/>
          <a:lstStyle/>
          <a:p>
            <a:r>
              <a:rPr lang="en-US" dirty="0"/>
              <a:t>CONTROLLED ACCESS PROTOCOLS</a:t>
            </a:r>
            <a:endParaRPr lang="en-IN" dirty="0"/>
          </a:p>
        </p:txBody>
      </p:sp>
      <p:sp>
        <p:nvSpPr>
          <p:cNvPr id="3" name="Content Placeholder 2">
            <a:extLst>
              <a:ext uri="{FF2B5EF4-FFF2-40B4-BE49-F238E27FC236}">
                <a16:creationId xmlns:a16="http://schemas.microsoft.com/office/drawing/2014/main" id="{99DE5A0F-2D6E-4C5B-B3D5-7B12448A00A7}"/>
              </a:ext>
            </a:extLst>
          </p:cNvPr>
          <p:cNvSpPr>
            <a:spLocks noGrp="1"/>
          </p:cNvSpPr>
          <p:nvPr>
            <p:ph idx="1"/>
          </p:nvPr>
        </p:nvSpPr>
        <p:spPr/>
        <p:txBody>
          <a:bodyPr/>
          <a:lstStyle/>
          <a:p>
            <a:r>
              <a:rPr lang="en-US" dirty="0"/>
              <a:t>In controlled access, the stations consults each other to find which station has right to send</a:t>
            </a:r>
          </a:p>
          <a:p>
            <a:r>
              <a:rPr lang="en-IN" dirty="0"/>
              <a:t>Controlled access protocols grants permission to send only one node at a time, to avoid collision of frames on the shared medium.</a:t>
            </a:r>
          </a:p>
          <a:p>
            <a:r>
              <a:rPr lang="en-IN" dirty="0"/>
              <a:t>So, these protocols also called as Collision free protocols</a:t>
            </a:r>
          </a:p>
          <a:p>
            <a:r>
              <a:rPr lang="en-IN" dirty="0"/>
              <a:t>A station cannot send data unless it is authorized by the other stations</a:t>
            </a:r>
          </a:p>
        </p:txBody>
      </p:sp>
    </p:spTree>
    <p:extLst>
      <p:ext uri="{BB962C8B-B14F-4D97-AF65-F5344CB8AC3E}">
        <p14:creationId xmlns:p14="http://schemas.microsoft.com/office/powerpoint/2010/main" val="38526255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ED946-A5D2-47CD-913E-F5335DE9653A}"/>
              </a:ext>
            </a:extLst>
          </p:cNvPr>
          <p:cNvSpPr>
            <a:spLocks noGrp="1"/>
          </p:cNvSpPr>
          <p:nvPr>
            <p:ph type="title"/>
          </p:nvPr>
        </p:nvSpPr>
        <p:spPr/>
        <p:txBody>
          <a:bodyPr/>
          <a:lstStyle/>
          <a:p>
            <a:r>
              <a:rPr lang="en-US" dirty="0"/>
              <a:t>CONTROLLED ACCESS PROTOCOLS</a:t>
            </a:r>
            <a:endParaRPr lang="en-IN" dirty="0"/>
          </a:p>
        </p:txBody>
      </p:sp>
      <p:sp>
        <p:nvSpPr>
          <p:cNvPr id="3" name="Content Placeholder 2">
            <a:extLst>
              <a:ext uri="{FF2B5EF4-FFF2-40B4-BE49-F238E27FC236}">
                <a16:creationId xmlns:a16="http://schemas.microsoft.com/office/drawing/2014/main" id="{1E1A06CF-4632-4AFF-8287-F19B3A1C40F7}"/>
              </a:ext>
            </a:extLst>
          </p:cNvPr>
          <p:cNvSpPr>
            <a:spLocks noGrp="1"/>
          </p:cNvSpPr>
          <p:nvPr>
            <p:ph idx="1"/>
          </p:nvPr>
        </p:nvSpPr>
        <p:spPr/>
        <p:txBody>
          <a:bodyPr/>
          <a:lstStyle/>
          <a:p>
            <a:r>
              <a:rPr lang="en-US" dirty="0"/>
              <a:t>There are three methods of controlled access protocol, namely</a:t>
            </a:r>
          </a:p>
          <a:p>
            <a:pPr lvl="1"/>
            <a:r>
              <a:rPr lang="en-US" dirty="0"/>
              <a:t>Reservation</a:t>
            </a:r>
          </a:p>
          <a:p>
            <a:pPr lvl="1"/>
            <a:r>
              <a:rPr lang="en-US" dirty="0"/>
              <a:t>Polling</a:t>
            </a:r>
          </a:p>
          <a:p>
            <a:pPr lvl="1"/>
            <a:r>
              <a:rPr lang="en-US" dirty="0"/>
              <a:t>Token passing</a:t>
            </a:r>
          </a:p>
        </p:txBody>
      </p:sp>
    </p:spTree>
    <p:extLst>
      <p:ext uri="{BB962C8B-B14F-4D97-AF65-F5344CB8AC3E}">
        <p14:creationId xmlns:p14="http://schemas.microsoft.com/office/powerpoint/2010/main" val="237614202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CBB80-9986-4E42-B95D-52AE9F39F604}"/>
              </a:ext>
            </a:extLst>
          </p:cNvPr>
          <p:cNvSpPr>
            <a:spLocks noGrp="1"/>
          </p:cNvSpPr>
          <p:nvPr>
            <p:ph type="title"/>
          </p:nvPr>
        </p:nvSpPr>
        <p:spPr/>
        <p:txBody>
          <a:bodyPr/>
          <a:lstStyle/>
          <a:p>
            <a:r>
              <a:rPr lang="en-US" dirty="0"/>
              <a:t>RESERVATION</a:t>
            </a:r>
            <a:endParaRPr lang="en-IN" dirty="0"/>
          </a:p>
        </p:txBody>
      </p:sp>
      <p:sp>
        <p:nvSpPr>
          <p:cNvPr id="3" name="Content Placeholder 2">
            <a:extLst>
              <a:ext uri="{FF2B5EF4-FFF2-40B4-BE49-F238E27FC236}">
                <a16:creationId xmlns:a16="http://schemas.microsoft.com/office/drawing/2014/main" id="{16D6DC02-EB30-4B5D-976E-A7272489C259}"/>
              </a:ext>
            </a:extLst>
          </p:cNvPr>
          <p:cNvSpPr>
            <a:spLocks noGrp="1"/>
          </p:cNvSpPr>
          <p:nvPr>
            <p:ph idx="1"/>
          </p:nvPr>
        </p:nvSpPr>
        <p:spPr/>
        <p:txBody>
          <a:bodyPr/>
          <a:lstStyle/>
          <a:p>
            <a:r>
              <a:rPr lang="en-US" dirty="0"/>
              <a:t>In the reservation method, a station needs to make reservation before sending data </a:t>
            </a:r>
          </a:p>
          <a:p>
            <a:r>
              <a:rPr lang="en-US" dirty="0"/>
              <a:t>The timeline has two kinds of periods:</a:t>
            </a:r>
          </a:p>
          <a:p>
            <a:pPr lvl="1"/>
            <a:r>
              <a:rPr lang="en-US" dirty="0"/>
              <a:t> 1. Reservation interval of fixed time length</a:t>
            </a:r>
          </a:p>
          <a:p>
            <a:pPr lvl="1"/>
            <a:r>
              <a:rPr lang="en-US" dirty="0"/>
              <a:t> 2. Data transmission period of variable frames</a:t>
            </a:r>
          </a:p>
          <a:p>
            <a:r>
              <a:rPr lang="en-US" dirty="0"/>
              <a:t> In each interval, a reservation frame precedes the data frames sent in that interval</a:t>
            </a:r>
            <a:endParaRPr lang="en-IN" dirty="0"/>
          </a:p>
        </p:txBody>
      </p:sp>
    </p:spTree>
    <p:extLst>
      <p:ext uri="{BB962C8B-B14F-4D97-AF65-F5344CB8AC3E}">
        <p14:creationId xmlns:p14="http://schemas.microsoft.com/office/powerpoint/2010/main" val="16622319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B9848-1DBE-4644-BE25-EF5DC7CB6439}"/>
              </a:ext>
            </a:extLst>
          </p:cNvPr>
          <p:cNvSpPr>
            <a:spLocks noGrp="1"/>
          </p:cNvSpPr>
          <p:nvPr>
            <p:ph type="title"/>
          </p:nvPr>
        </p:nvSpPr>
        <p:spPr/>
        <p:txBody>
          <a:bodyPr/>
          <a:lstStyle/>
          <a:p>
            <a:r>
              <a:rPr lang="en-US" dirty="0"/>
              <a:t>Framing – character/byte count</a:t>
            </a:r>
          </a:p>
        </p:txBody>
      </p:sp>
      <p:sp>
        <p:nvSpPr>
          <p:cNvPr id="3" name="Content Placeholder 2">
            <a:extLst>
              <a:ext uri="{FF2B5EF4-FFF2-40B4-BE49-F238E27FC236}">
                <a16:creationId xmlns:a16="http://schemas.microsoft.com/office/drawing/2014/main" id="{122DF85F-5FEB-4CC4-80B8-C3E7B8A87627}"/>
              </a:ext>
            </a:extLst>
          </p:cNvPr>
          <p:cNvSpPr>
            <a:spLocks noGrp="1"/>
          </p:cNvSpPr>
          <p:nvPr>
            <p:ph idx="1"/>
          </p:nvPr>
        </p:nvSpPr>
        <p:spPr>
          <a:xfrm>
            <a:off x="588851" y="1145308"/>
            <a:ext cx="11358647" cy="3537528"/>
          </a:xfrm>
        </p:spPr>
        <p:txBody>
          <a:bodyPr>
            <a:normAutofit/>
          </a:bodyPr>
          <a:lstStyle/>
          <a:p>
            <a:pPr marL="0" indent="0">
              <a:lnSpc>
                <a:spcPct val="150000"/>
              </a:lnSpc>
              <a:buNone/>
            </a:pPr>
            <a:r>
              <a:rPr lang="en-US" b="1" dirty="0"/>
              <a:t>PROBLEM WITH THIS METHOD </a:t>
            </a:r>
          </a:p>
          <a:p>
            <a:pPr algn="just">
              <a:lnSpc>
                <a:spcPct val="200000"/>
              </a:lnSpc>
            </a:pPr>
            <a:r>
              <a:rPr lang="en-US" dirty="0"/>
              <a:t> There is disadvantage also of using this method i.e., if any one character count is disturbed or distorted by an error occurring during transmission, then destination or receiver might lose synchronization. </a:t>
            </a:r>
          </a:p>
          <a:p>
            <a:pPr algn="just">
              <a:lnSpc>
                <a:spcPct val="200000"/>
              </a:lnSpc>
            </a:pPr>
            <a:r>
              <a:rPr lang="en-US" dirty="0"/>
              <a:t> The destination or receiver might also be not able to locate or identify beginning of next frame.</a:t>
            </a:r>
            <a:br>
              <a:rPr lang="en-US" dirty="0"/>
            </a:br>
            <a:endParaRPr lang="en-US" dirty="0"/>
          </a:p>
        </p:txBody>
      </p:sp>
    </p:spTree>
    <p:extLst>
      <p:ext uri="{BB962C8B-B14F-4D97-AF65-F5344CB8AC3E}">
        <p14:creationId xmlns:p14="http://schemas.microsoft.com/office/powerpoint/2010/main" val="23298042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94102-F36E-4FA0-A503-23B6AACBEBE3}"/>
              </a:ext>
            </a:extLst>
          </p:cNvPr>
          <p:cNvSpPr>
            <a:spLocks noGrp="1"/>
          </p:cNvSpPr>
          <p:nvPr>
            <p:ph type="title"/>
          </p:nvPr>
        </p:nvSpPr>
        <p:spPr/>
        <p:txBody>
          <a:bodyPr/>
          <a:lstStyle/>
          <a:p>
            <a:r>
              <a:rPr lang="en-US" dirty="0"/>
              <a:t>RESERVATION</a:t>
            </a:r>
            <a:endParaRPr lang="en-IN" dirty="0"/>
          </a:p>
        </p:txBody>
      </p:sp>
      <p:sp>
        <p:nvSpPr>
          <p:cNvPr id="3" name="Content Placeholder 2">
            <a:extLst>
              <a:ext uri="{FF2B5EF4-FFF2-40B4-BE49-F238E27FC236}">
                <a16:creationId xmlns:a16="http://schemas.microsoft.com/office/drawing/2014/main" id="{1C6FCF81-F157-4807-B722-CD883B0EA86C}"/>
              </a:ext>
            </a:extLst>
          </p:cNvPr>
          <p:cNvSpPr>
            <a:spLocks noGrp="1"/>
          </p:cNvSpPr>
          <p:nvPr>
            <p:ph idx="1"/>
          </p:nvPr>
        </p:nvSpPr>
        <p:spPr/>
        <p:txBody>
          <a:bodyPr/>
          <a:lstStyle/>
          <a:p>
            <a:r>
              <a:rPr lang="en-US" dirty="0"/>
              <a:t>If there are N stations in the network, there are exactly N reservation mini slots in the reservation frame.</a:t>
            </a:r>
          </a:p>
          <a:p>
            <a:r>
              <a:rPr lang="en-US" dirty="0"/>
              <a:t>Each mini slot belongs to a station. When a station needs to send a data frame, it makes a reservation in its own mini slot.</a:t>
            </a:r>
          </a:p>
          <a:p>
            <a:r>
              <a:rPr lang="en-US" dirty="0"/>
              <a:t>The stations that have made reservations can send their data frames after the reservation frame</a:t>
            </a:r>
          </a:p>
          <a:p>
            <a:endParaRPr lang="en-IN" dirty="0"/>
          </a:p>
        </p:txBody>
      </p:sp>
    </p:spTree>
    <p:extLst>
      <p:ext uri="{BB962C8B-B14F-4D97-AF65-F5344CB8AC3E}">
        <p14:creationId xmlns:p14="http://schemas.microsoft.com/office/powerpoint/2010/main" val="129979016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CBF2E-3010-4250-826B-26FC1C8CFF4B}"/>
              </a:ext>
            </a:extLst>
          </p:cNvPr>
          <p:cNvSpPr>
            <a:spLocks noGrp="1"/>
          </p:cNvSpPr>
          <p:nvPr>
            <p:ph type="title"/>
          </p:nvPr>
        </p:nvSpPr>
        <p:spPr/>
        <p:txBody>
          <a:bodyPr/>
          <a:lstStyle/>
          <a:p>
            <a:r>
              <a:rPr lang="en-US" dirty="0"/>
              <a:t>RESERVATION</a:t>
            </a:r>
            <a:endParaRPr lang="en-IN" dirty="0"/>
          </a:p>
        </p:txBody>
      </p:sp>
      <p:sp>
        <p:nvSpPr>
          <p:cNvPr id="3" name="Content Placeholder 2">
            <a:extLst>
              <a:ext uri="{FF2B5EF4-FFF2-40B4-BE49-F238E27FC236}">
                <a16:creationId xmlns:a16="http://schemas.microsoft.com/office/drawing/2014/main" id="{0066624F-FEE0-4F95-AB9E-A00C6CCD0E85}"/>
              </a:ext>
            </a:extLst>
          </p:cNvPr>
          <p:cNvSpPr>
            <a:spLocks noGrp="1"/>
          </p:cNvSpPr>
          <p:nvPr>
            <p:ph idx="1"/>
          </p:nvPr>
        </p:nvSpPr>
        <p:spPr/>
        <p:txBody>
          <a:bodyPr/>
          <a:lstStyle/>
          <a:p>
            <a:r>
              <a:rPr lang="en-US" dirty="0"/>
              <a:t>A situation with five stations and a five mini slot reservation frame</a:t>
            </a:r>
            <a:endParaRPr lang="en-IN" dirty="0"/>
          </a:p>
        </p:txBody>
      </p:sp>
      <p:pic>
        <p:nvPicPr>
          <p:cNvPr id="5" name="Picture 4">
            <a:extLst>
              <a:ext uri="{FF2B5EF4-FFF2-40B4-BE49-F238E27FC236}">
                <a16:creationId xmlns:a16="http://schemas.microsoft.com/office/drawing/2014/main" id="{77E12117-56F5-4438-BD61-AEC5C25CB8B3}"/>
              </a:ext>
            </a:extLst>
          </p:cNvPr>
          <p:cNvPicPr>
            <a:picLocks noChangeAspect="1"/>
          </p:cNvPicPr>
          <p:nvPr/>
        </p:nvPicPr>
        <p:blipFill>
          <a:blip r:embed="rId2"/>
          <a:stretch>
            <a:fillRect/>
          </a:stretch>
        </p:blipFill>
        <p:spPr>
          <a:xfrm>
            <a:off x="838200" y="2263515"/>
            <a:ext cx="10659256" cy="3388213"/>
          </a:xfrm>
          <a:prstGeom prst="rect">
            <a:avLst/>
          </a:prstGeom>
        </p:spPr>
      </p:pic>
    </p:spTree>
    <p:extLst>
      <p:ext uri="{BB962C8B-B14F-4D97-AF65-F5344CB8AC3E}">
        <p14:creationId xmlns:p14="http://schemas.microsoft.com/office/powerpoint/2010/main" val="141121949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02005-D66C-4921-9784-362DB9303145}"/>
              </a:ext>
            </a:extLst>
          </p:cNvPr>
          <p:cNvSpPr>
            <a:spLocks noGrp="1"/>
          </p:cNvSpPr>
          <p:nvPr>
            <p:ph type="title"/>
          </p:nvPr>
        </p:nvSpPr>
        <p:spPr/>
        <p:txBody>
          <a:bodyPr>
            <a:normAutofit/>
          </a:bodyPr>
          <a:lstStyle/>
          <a:p>
            <a:r>
              <a:rPr lang="en-IN" b="1" dirty="0"/>
              <a:t>POLLING</a:t>
            </a:r>
            <a:endParaRPr lang="en-IN" dirty="0"/>
          </a:p>
        </p:txBody>
      </p:sp>
      <p:sp>
        <p:nvSpPr>
          <p:cNvPr id="3" name="Content Placeholder 2">
            <a:extLst>
              <a:ext uri="{FF2B5EF4-FFF2-40B4-BE49-F238E27FC236}">
                <a16:creationId xmlns:a16="http://schemas.microsoft.com/office/drawing/2014/main" id="{3A051D74-5F23-456D-AD55-6424AD380235}"/>
              </a:ext>
            </a:extLst>
          </p:cNvPr>
          <p:cNvSpPr>
            <a:spLocks noGrp="1"/>
          </p:cNvSpPr>
          <p:nvPr>
            <p:ph idx="1"/>
          </p:nvPr>
        </p:nvSpPr>
        <p:spPr>
          <a:xfrm>
            <a:off x="259307" y="983411"/>
            <a:ext cx="11762804" cy="5738064"/>
          </a:xfrm>
        </p:spPr>
        <p:txBody>
          <a:bodyPr>
            <a:normAutofit/>
          </a:bodyPr>
          <a:lstStyle/>
          <a:p>
            <a:pPr fontAlgn="base"/>
            <a:r>
              <a:rPr lang="en-US" dirty="0"/>
              <a:t>Polling process is similar to the roll-call performed in class. Just like the teacher, a controller sends a message to each node in turn.</a:t>
            </a:r>
          </a:p>
          <a:p>
            <a:pPr fontAlgn="base"/>
            <a:r>
              <a:rPr lang="en-US" dirty="0"/>
              <a:t>In this, one acts as a primary station(controller) and the others are secondary stations. All data exchanges must be made through the controller.</a:t>
            </a:r>
          </a:p>
          <a:p>
            <a:pPr fontAlgn="base"/>
            <a:r>
              <a:rPr lang="en-US" dirty="0"/>
              <a:t>The message sent by the controller contains the address of the node being selected for granting access.</a:t>
            </a:r>
          </a:p>
          <a:p>
            <a:pPr fontAlgn="base"/>
            <a:r>
              <a:rPr lang="en-US" dirty="0"/>
              <a:t>Although all nodes receive the message the addressed one responds to it and sends data if any. If there is no data, usually a “poll reject”(NAK) message is sent back.</a:t>
            </a:r>
          </a:p>
          <a:p>
            <a:endParaRPr lang="en-IN" dirty="0"/>
          </a:p>
        </p:txBody>
      </p:sp>
    </p:spTree>
    <p:extLst>
      <p:ext uri="{BB962C8B-B14F-4D97-AF65-F5344CB8AC3E}">
        <p14:creationId xmlns:p14="http://schemas.microsoft.com/office/powerpoint/2010/main" val="355191057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723C8-6E20-455D-8C47-AD102A22394E}"/>
              </a:ext>
            </a:extLst>
          </p:cNvPr>
          <p:cNvSpPr>
            <a:spLocks noGrp="1"/>
          </p:cNvSpPr>
          <p:nvPr>
            <p:ph type="title"/>
          </p:nvPr>
        </p:nvSpPr>
        <p:spPr/>
        <p:txBody>
          <a:bodyPr/>
          <a:lstStyle/>
          <a:p>
            <a:r>
              <a:rPr lang="en-US" b="1" dirty="0"/>
              <a:t>POLLING</a:t>
            </a:r>
            <a:endParaRPr lang="en-IN" b="1" dirty="0"/>
          </a:p>
        </p:txBody>
      </p:sp>
      <p:sp>
        <p:nvSpPr>
          <p:cNvPr id="3" name="Content Placeholder 2">
            <a:extLst>
              <a:ext uri="{FF2B5EF4-FFF2-40B4-BE49-F238E27FC236}">
                <a16:creationId xmlns:a16="http://schemas.microsoft.com/office/drawing/2014/main" id="{A879E03C-9B01-487D-9D4D-264E0138ECA8}"/>
              </a:ext>
            </a:extLst>
          </p:cNvPr>
          <p:cNvSpPr>
            <a:spLocks noGrp="1"/>
          </p:cNvSpPr>
          <p:nvPr>
            <p:ph idx="1"/>
          </p:nvPr>
        </p:nvSpPr>
        <p:spPr/>
        <p:txBody>
          <a:bodyPr/>
          <a:lstStyle/>
          <a:p>
            <a:r>
              <a:rPr lang="en-US" dirty="0"/>
              <a:t>There are two functions done by the controlling station </a:t>
            </a:r>
          </a:p>
          <a:p>
            <a:pPr lvl="1"/>
            <a:r>
              <a:rPr lang="en-US" dirty="0"/>
              <a:t> 1. Polling function</a:t>
            </a:r>
          </a:p>
          <a:p>
            <a:pPr lvl="1"/>
            <a:r>
              <a:rPr lang="en-US" dirty="0"/>
              <a:t> 2. Selection function</a:t>
            </a:r>
            <a:endParaRPr lang="en-IN" dirty="0"/>
          </a:p>
        </p:txBody>
      </p:sp>
    </p:spTree>
    <p:extLst>
      <p:ext uri="{BB962C8B-B14F-4D97-AF65-F5344CB8AC3E}">
        <p14:creationId xmlns:p14="http://schemas.microsoft.com/office/powerpoint/2010/main" val="191480024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D873D-5A3B-43D3-87B9-F79C0AA6AC5D}"/>
              </a:ext>
            </a:extLst>
          </p:cNvPr>
          <p:cNvSpPr>
            <a:spLocks noGrp="1"/>
          </p:cNvSpPr>
          <p:nvPr>
            <p:ph type="title"/>
          </p:nvPr>
        </p:nvSpPr>
        <p:spPr/>
        <p:txBody>
          <a:bodyPr>
            <a:normAutofit/>
          </a:bodyPr>
          <a:lstStyle/>
          <a:p>
            <a:r>
              <a:rPr lang="en-IN" b="1" dirty="0"/>
              <a:t>Poll Function</a:t>
            </a:r>
            <a:endParaRPr lang="en-IN" dirty="0"/>
          </a:p>
        </p:txBody>
      </p:sp>
      <p:sp>
        <p:nvSpPr>
          <p:cNvPr id="3" name="Content Placeholder 2">
            <a:extLst>
              <a:ext uri="{FF2B5EF4-FFF2-40B4-BE49-F238E27FC236}">
                <a16:creationId xmlns:a16="http://schemas.microsoft.com/office/drawing/2014/main" id="{2FEC8AA2-9C6D-483A-BE6F-8802FB96DD72}"/>
              </a:ext>
            </a:extLst>
          </p:cNvPr>
          <p:cNvSpPr>
            <a:spLocks noGrp="1"/>
          </p:cNvSpPr>
          <p:nvPr>
            <p:ph idx="1"/>
          </p:nvPr>
        </p:nvSpPr>
        <p:spPr/>
        <p:txBody>
          <a:bodyPr/>
          <a:lstStyle/>
          <a:p>
            <a:r>
              <a:rPr lang="en-US" dirty="0"/>
              <a:t>Suppose there is a condition when the primary device wants to accept data from secondary devices, then in this condition, it generally asks from secondary devices if they want to transmit any data. </a:t>
            </a:r>
          </a:p>
          <a:p>
            <a:r>
              <a:rPr lang="en-US" dirty="0"/>
              <a:t>This process is known as the </a:t>
            </a:r>
            <a:r>
              <a:rPr lang="en-US" b="1" dirty="0"/>
              <a:t>polling function</a:t>
            </a:r>
            <a:r>
              <a:rPr lang="en-US" dirty="0"/>
              <a:t>. </a:t>
            </a:r>
          </a:p>
          <a:p>
            <a:r>
              <a:rPr lang="en-US" dirty="0"/>
              <a:t>The polling function is used by the primary device to ask for transmit the data from the secondary device.</a:t>
            </a:r>
            <a:endParaRPr lang="en-IN" dirty="0"/>
          </a:p>
        </p:txBody>
      </p:sp>
    </p:spTree>
    <p:extLst>
      <p:ext uri="{BB962C8B-B14F-4D97-AF65-F5344CB8AC3E}">
        <p14:creationId xmlns:p14="http://schemas.microsoft.com/office/powerpoint/2010/main" val="1505901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C6E48-B3DC-44CC-A6CE-3503E97449F6}"/>
              </a:ext>
            </a:extLst>
          </p:cNvPr>
          <p:cNvSpPr>
            <a:spLocks noGrp="1"/>
          </p:cNvSpPr>
          <p:nvPr>
            <p:ph type="title"/>
          </p:nvPr>
        </p:nvSpPr>
        <p:spPr/>
        <p:txBody>
          <a:bodyPr/>
          <a:lstStyle/>
          <a:p>
            <a:r>
              <a:rPr lang="en-US" b="1" dirty="0"/>
              <a:t>POLLING FUNCTION</a:t>
            </a:r>
            <a:endParaRPr lang="en-IN" b="1" dirty="0"/>
          </a:p>
        </p:txBody>
      </p:sp>
      <p:sp>
        <p:nvSpPr>
          <p:cNvPr id="3" name="Content Placeholder 2">
            <a:extLst>
              <a:ext uri="{FF2B5EF4-FFF2-40B4-BE49-F238E27FC236}">
                <a16:creationId xmlns:a16="http://schemas.microsoft.com/office/drawing/2014/main" id="{B452B57D-E899-4B66-AD39-909D3E467452}"/>
              </a:ext>
            </a:extLst>
          </p:cNvPr>
          <p:cNvSpPr>
            <a:spLocks noGrp="1"/>
          </p:cNvSpPr>
          <p:nvPr>
            <p:ph idx="1"/>
          </p:nvPr>
        </p:nvSpPr>
        <p:spPr>
          <a:xfrm>
            <a:off x="259308" y="983411"/>
            <a:ext cx="7085872" cy="5738064"/>
          </a:xfrm>
        </p:spPr>
        <p:txBody>
          <a:bodyPr>
            <a:normAutofit/>
          </a:bodyPr>
          <a:lstStyle/>
          <a:p>
            <a:r>
              <a:rPr lang="en-US" dirty="0"/>
              <a:t>When the Primary device wants to get the data frame then it should ask (poll) each secondary device on that particular network if they want to transfer any data frame.</a:t>
            </a:r>
          </a:p>
          <a:p>
            <a:r>
              <a:rPr lang="en-US" dirty="0"/>
              <a:t>If the secondary device has any data that it need not to transfer to the primary device then it sends the data frame although it will transmit a negative acknowledgment (NAK)</a:t>
            </a:r>
          </a:p>
          <a:p>
            <a:endParaRPr lang="en-IN" dirty="0"/>
          </a:p>
        </p:txBody>
      </p:sp>
      <p:pic>
        <p:nvPicPr>
          <p:cNvPr id="6" name="Picture 7">
            <a:extLst>
              <a:ext uri="{FF2B5EF4-FFF2-40B4-BE49-F238E27FC236}">
                <a16:creationId xmlns:a16="http://schemas.microsoft.com/office/drawing/2014/main" id="{C5BEFDE5-4F28-40B1-A0F6-AF7A4B2561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230"/>
          <a:stretch/>
        </p:blipFill>
        <p:spPr bwMode="auto">
          <a:xfrm>
            <a:off x="7570032" y="719528"/>
            <a:ext cx="4621968" cy="5006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884839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D733F-9562-479A-816D-2E344AAF9B33}"/>
              </a:ext>
            </a:extLst>
          </p:cNvPr>
          <p:cNvSpPr>
            <a:spLocks noGrp="1"/>
          </p:cNvSpPr>
          <p:nvPr>
            <p:ph type="title"/>
          </p:nvPr>
        </p:nvSpPr>
        <p:spPr/>
        <p:txBody>
          <a:bodyPr/>
          <a:lstStyle/>
          <a:p>
            <a:r>
              <a:rPr lang="en-US" b="1" dirty="0"/>
              <a:t>POLLING FUNCTION</a:t>
            </a:r>
            <a:endParaRPr lang="en-IN" b="1" dirty="0"/>
          </a:p>
        </p:txBody>
      </p:sp>
      <p:sp>
        <p:nvSpPr>
          <p:cNvPr id="3" name="Content Placeholder 2">
            <a:extLst>
              <a:ext uri="{FF2B5EF4-FFF2-40B4-BE49-F238E27FC236}">
                <a16:creationId xmlns:a16="http://schemas.microsoft.com/office/drawing/2014/main" id="{FCF91E16-5781-4B98-85D6-CF81625517C3}"/>
              </a:ext>
            </a:extLst>
          </p:cNvPr>
          <p:cNvSpPr>
            <a:spLocks noGrp="1"/>
          </p:cNvSpPr>
          <p:nvPr>
            <p:ph idx="1"/>
          </p:nvPr>
        </p:nvSpPr>
        <p:spPr/>
        <p:txBody>
          <a:bodyPr/>
          <a:lstStyle/>
          <a:p>
            <a:r>
              <a:rPr lang="en-US" dirty="0"/>
              <a:t>If there is a condition when the primary device receives a negative acknowledgment from one secondary device then it repeats this process with another secondary device in the same manner till it finds the secondary device that has some data to send.</a:t>
            </a:r>
          </a:p>
          <a:p>
            <a:r>
              <a:rPr lang="en-US" dirty="0"/>
              <a:t>Whenever the primary device gets a positive acknowledgment i.e. data frame from any secondary device, then after it, it reads the data frame and transmits a return acknowledgment (ACK).</a:t>
            </a:r>
          </a:p>
          <a:p>
            <a:endParaRPr lang="en-IN" dirty="0"/>
          </a:p>
        </p:txBody>
      </p:sp>
    </p:spTree>
    <p:extLst>
      <p:ext uri="{BB962C8B-B14F-4D97-AF65-F5344CB8AC3E}">
        <p14:creationId xmlns:p14="http://schemas.microsoft.com/office/powerpoint/2010/main" val="117652577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8D1C5-4F28-47D3-9414-D67C0FCF2C78}"/>
              </a:ext>
            </a:extLst>
          </p:cNvPr>
          <p:cNvSpPr>
            <a:spLocks noGrp="1"/>
          </p:cNvSpPr>
          <p:nvPr>
            <p:ph type="title"/>
          </p:nvPr>
        </p:nvSpPr>
        <p:spPr/>
        <p:txBody>
          <a:bodyPr>
            <a:normAutofit/>
          </a:bodyPr>
          <a:lstStyle/>
          <a:p>
            <a:r>
              <a:rPr lang="en-IN" b="1" dirty="0"/>
              <a:t>SELECT FUNCTION</a:t>
            </a:r>
            <a:endParaRPr lang="en-IN" dirty="0"/>
          </a:p>
        </p:txBody>
      </p:sp>
      <p:sp>
        <p:nvSpPr>
          <p:cNvPr id="3" name="Content Placeholder 2">
            <a:extLst>
              <a:ext uri="{FF2B5EF4-FFF2-40B4-BE49-F238E27FC236}">
                <a16:creationId xmlns:a16="http://schemas.microsoft.com/office/drawing/2014/main" id="{185AC9B7-7B78-47E6-BCA8-620078981C2E}"/>
              </a:ext>
            </a:extLst>
          </p:cNvPr>
          <p:cNvSpPr>
            <a:spLocks noGrp="1"/>
          </p:cNvSpPr>
          <p:nvPr>
            <p:ph idx="1"/>
          </p:nvPr>
        </p:nvSpPr>
        <p:spPr/>
        <p:txBody>
          <a:bodyPr/>
          <a:lstStyle/>
          <a:p>
            <a:r>
              <a:rPr lang="en-US" dirty="0"/>
              <a:t>Suppose there is a condition when the primary device needs to send some data to secondary devices then they tell the secondary devices so that secondary devices prepare themselves to receive the data. </a:t>
            </a:r>
          </a:p>
          <a:p>
            <a:r>
              <a:rPr lang="en-US" dirty="0"/>
              <a:t>This process is known as the </a:t>
            </a:r>
            <a:r>
              <a:rPr lang="en-US" b="1" dirty="0"/>
              <a:t>select function</a:t>
            </a:r>
            <a:r>
              <a:rPr lang="en-US" dirty="0"/>
              <a:t>. </a:t>
            </a:r>
          </a:p>
          <a:p>
            <a:r>
              <a:rPr lang="en-US" dirty="0"/>
              <a:t>The primary device generally uses a select function when it wants to send some data to secondary devices. </a:t>
            </a:r>
          </a:p>
          <a:p>
            <a:r>
              <a:rPr lang="en-US" dirty="0"/>
              <a:t>As already mentioned above the primary device always has control over the link.</a:t>
            </a:r>
            <a:endParaRPr lang="en-IN" dirty="0"/>
          </a:p>
        </p:txBody>
      </p:sp>
    </p:spTree>
    <p:extLst>
      <p:ext uri="{BB962C8B-B14F-4D97-AF65-F5344CB8AC3E}">
        <p14:creationId xmlns:p14="http://schemas.microsoft.com/office/powerpoint/2010/main" val="246043910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A03F7-F823-4986-B65A-72F102AF5EAF}"/>
              </a:ext>
            </a:extLst>
          </p:cNvPr>
          <p:cNvSpPr>
            <a:spLocks noGrp="1"/>
          </p:cNvSpPr>
          <p:nvPr>
            <p:ph type="title"/>
          </p:nvPr>
        </p:nvSpPr>
        <p:spPr/>
        <p:txBody>
          <a:bodyPr/>
          <a:lstStyle/>
          <a:p>
            <a:r>
              <a:rPr lang="en-IN" b="1" dirty="0"/>
              <a:t>SELECT FUNCTION</a:t>
            </a:r>
            <a:endParaRPr lang="en-IN" dirty="0"/>
          </a:p>
        </p:txBody>
      </p:sp>
      <p:sp>
        <p:nvSpPr>
          <p:cNvPr id="3" name="Content Placeholder 2">
            <a:extLst>
              <a:ext uri="{FF2B5EF4-FFF2-40B4-BE49-F238E27FC236}">
                <a16:creationId xmlns:a16="http://schemas.microsoft.com/office/drawing/2014/main" id="{48ABADB2-2E6B-415D-9CE1-AC5EC1EC30A6}"/>
              </a:ext>
            </a:extLst>
          </p:cNvPr>
          <p:cNvSpPr>
            <a:spLocks noGrp="1"/>
          </p:cNvSpPr>
          <p:nvPr>
            <p:ph idx="1"/>
          </p:nvPr>
        </p:nvSpPr>
        <p:spPr>
          <a:xfrm>
            <a:off x="259307" y="983411"/>
            <a:ext cx="6711119" cy="5738064"/>
          </a:xfrm>
        </p:spPr>
        <p:txBody>
          <a:bodyPr>
            <a:normAutofit/>
          </a:bodyPr>
          <a:lstStyle/>
          <a:p>
            <a:r>
              <a:rPr lang="en-US" dirty="0"/>
              <a:t>Before transferring any data frame, there is the creation of a select (SEL) frame</a:t>
            </a:r>
          </a:p>
          <a:p>
            <a:r>
              <a:rPr lang="en-US" dirty="0"/>
              <a:t>And the primary device transmits this frame to the secondary device.</a:t>
            </a:r>
          </a:p>
          <a:p>
            <a:r>
              <a:rPr lang="en-US" dirty="0"/>
              <a:t>This SEL frame in its one field contains the address of the secondary device to which the primary device wants to send the data.</a:t>
            </a:r>
          </a:p>
          <a:p>
            <a:r>
              <a:rPr lang="en-US" dirty="0"/>
              <a:t>There is an alert from the primary device to the secondary device for the transmission of the upcoming data packet.</a:t>
            </a:r>
          </a:p>
          <a:p>
            <a:r>
              <a:rPr lang="en-US" dirty="0"/>
              <a:t>After this primary device waits for the acknowledgment(ACK) frame from the secondary device.</a:t>
            </a:r>
          </a:p>
          <a:p>
            <a:endParaRPr lang="en-IN" dirty="0"/>
          </a:p>
        </p:txBody>
      </p:sp>
      <p:pic>
        <p:nvPicPr>
          <p:cNvPr id="5" name="Picture 7">
            <a:extLst>
              <a:ext uri="{FF2B5EF4-FFF2-40B4-BE49-F238E27FC236}">
                <a16:creationId xmlns:a16="http://schemas.microsoft.com/office/drawing/2014/main" id="{774600BE-0023-4978-81A6-2DE777E690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830"/>
          <a:stretch/>
        </p:blipFill>
        <p:spPr bwMode="auto">
          <a:xfrm>
            <a:off x="7326025" y="911585"/>
            <a:ext cx="4606667" cy="5354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375178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9CEDD-B2BE-4404-B006-D5A276DAE2E4}"/>
              </a:ext>
            </a:extLst>
          </p:cNvPr>
          <p:cNvSpPr>
            <a:spLocks noGrp="1"/>
          </p:cNvSpPr>
          <p:nvPr>
            <p:ph type="title"/>
          </p:nvPr>
        </p:nvSpPr>
        <p:spPr/>
        <p:txBody>
          <a:bodyPr/>
          <a:lstStyle/>
          <a:p>
            <a:r>
              <a:rPr lang="en-US" b="1" dirty="0"/>
              <a:t>POLLING</a:t>
            </a:r>
            <a:endParaRPr lang="en-IN" b="1" dirty="0"/>
          </a:p>
        </p:txBody>
      </p:sp>
      <p:sp>
        <p:nvSpPr>
          <p:cNvPr id="3" name="Content Placeholder 2">
            <a:extLst>
              <a:ext uri="{FF2B5EF4-FFF2-40B4-BE49-F238E27FC236}">
                <a16:creationId xmlns:a16="http://schemas.microsoft.com/office/drawing/2014/main" id="{AD7E2E7F-38FC-4A0C-AE7D-4C45C1A299D6}"/>
              </a:ext>
            </a:extLst>
          </p:cNvPr>
          <p:cNvSpPr>
            <a:spLocks noGrp="1"/>
          </p:cNvSpPr>
          <p:nvPr>
            <p:ph idx="1"/>
          </p:nvPr>
        </p:nvSpPr>
        <p:spPr/>
        <p:txBody>
          <a:bodyPr/>
          <a:lstStyle/>
          <a:p>
            <a:pPr marL="0" indent="0">
              <a:buNone/>
            </a:pPr>
            <a:r>
              <a:rPr lang="en-US" b="1" dirty="0"/>
              <a:t>Advantages:</a:t>
            </a:r>
          </a:p>
          <a:p>
            <a:r>
              <a:rPr lang="en-US" dirty="0"/>
              <a:t> Priorities can be assigned to ensure faster access from some secondary</a:t>
            </a:r>
          </a:p>
          <a:p>
            <a:r>
              <a:rPr lang="en-US" dirty="0"/>
              <a:t>Maximum and minimum access times and data rates on the channel are predictable and fixed</a:t>
            </a:r>
          </a:p>
          <a:p>
            <a:pPr marL="0" indent="0">
              <a:buNone/>
            </a:pPr>
            <a:r>
              <a:rPr lang="en-US" b="1" dirty="0"/>
              <a:t>Disadvantage:</a:t>
            </a:r>
          </a:p>
          <a:p>
            <a:r>
              <a:rPr lang="en-US" dirty="0"/>
              <a:t> High dependence on the reliability of the controller</a:t>
            </a:r>
            <a:endParaRPr lang="en-IN" dirty="0"/>
          </a:p>
        </p:txBody>
      </p:sp>
    </p:spTree>
    <p:extLst>
      <p:ext uri="{BB962C8B-B14F-4D97-AF65-F5344CB8AC3E}">
        <p14:creationId xmlns:p14="http://schemas.microsoft.com/office/powerpoint/2010/main" val="2060388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AAE46-F831-4335-BD43-3D5F626EF702}"/>
              </a:ext>
            </a:extLst>
          </p:cNvPr>
          <p:cNvSpPr>
            <a:spLocks noGrp="1"/>
          </p:cNvSpPr>
          <p:nvPr>
            <p:ph type="title"/>
          </p:nvPr>
        </p:nvSpPr>
        <p:spPr>
          <a:xfrm>
            <a:off x="1292239" y="242814"/>
            <a:ext cx="10068488" cy="758885"/>
          </a:xfrm>
        </p:spPr>
        <p:txBody>
          <a:bodyPr>
            <a:normAutofit/>
          </a:bodyPr>
          <a:lstStyle/>
          <a:p>
            <a:r>
              <a:rPr lang="en-US" dirty="0"/>
              <a:t>framing – flag bytes with byte stuffing </a:t>
            </a:r>
          </a:p>
        </p:txBody>
      </p:sp>
      <p:sp>
        <p:nvSpPr>
          <p:cNvPr id="3" name="Content Placeholder 2">
            <a:extLst>
              <a:ext uri="{FF2B5EF4-FFF2-40B4-BE49-F238E27FC236}">
                <a16:creationId xmlns:a16="http://schemas.microsoft.com/office/drawing/2014/main" id="{DEC4A494-C4B8-4698-A724-EC587D39FF8C}"/>
              </a:ext>
            </a:extLst>
          </p:cNvPr>
          <p:cNvSpPr>
            <a:spLocks noGrp="1"/>
          </p:cNvSpPr>
          <p:nvPr>
            <p:ph idx="1"/>
          </p:nvPr>
        </p:nvSpPr>
        <p:spPr>
          <a:xfrm>
            <a:off x="647159" y="1258705"/>
            <a:ext cx="11358647" cy="5018196"/>
          </a:xfrm>
        </p:spPr>
        <p:txBody>
          <a:bodyPr/>
          <a:lstStyle/>
          <a:p>
            <a:r>
              <a:rPr lang="en-US" dirty="0"/>
              <a:t> Here each frame is viewed as collection of bytes (characters) rather than bits </a:t>
            </a:r>
          </a:p>
          <a:p>
            <a:r>
              <a:rPr lang="en-US" dirty="0"/>
              <a:t> Also called as character oriented approach</a:t>
            </a:r>
          </a:p>
          <a:p>
            <a:r>
              <a:rPr lang="en-US" dirty="0"/>
              <a:t> There are two protocols in data link layer that uses this format each frame start and end with special bytes.</a:t>
            </a:r>
          </a:p>
          <a:p>
            <a:r>
              <a:rPr lang="en-US" dirty="0"/>
              <a:t> Often the same byte, called a </a:t>
            </a:r>
            <a:r>
              <a:rPr lang="en-US" b="1" dirty="0"/>
              <a:t>flag byte</a:t>
            </a:r>
            <a:r>
              <a:rPr lang="en-US" dirty="0"/>
              <a:t>, is used as both the starting and ending delimiter</a:t>
            </a:r>
          </a:p>
          <a:p>
            <a:pPr lvl="1"/>
            <a:r>
              <a:rPr lang="en-US" dirty="0"/>
              <a:t> BISYNC (Binary Synchronous Communication Protocol</a:t>
            </a:r>
          </a:p>
          <a:p>
            <a:pPr lvl="1"/>
            <a:r>
              <a:rPr lang="en-US" dirty="0"/>
              <a:t> PPP (Point to Point Protocol)</a:t>
            </a:r>
          </a:p>
        </p:txBody>
      </p:sp>
    </p:spTree>
    <p:extLst>
      <p:ext uri="{BB962C8B-B14F-4D97-AF65-F5344CB8AC3E}">
        <p14:creationId xmlns:p14="http://schemas.microsoft.com/office/powerpoint/2010/main" val="81659599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9F66D-EA9E-4182-9543-335F51A81E97}"/>
              </a:ext>
            </a:extLst>
          </p:cNvPr>
          <p:cNvSpPr>
            <a:spLocks noGrp="1"/>
          </p:cNvSpPr>
          <p:nvPr>
            <p:ph type="title"/>
          </p:nvPr>
        </p:nvSpPr>
        <p:spPr/>
        <p:txBody>
          <a:bodyPr/>
          <a:lstStyle/>
          <a:p>
            <a:r>
              <a:rPr lang="en-US" b="1" dirty="0"/>
              <a:t>TOKEN PASSING</a:t>
            </a:r>
            <a:endParaRPr lang="en-IN" b="1" dirty="0"/>
          </a:p>
        </p:txBody>
      </p:sp>
      <p:sp>
        <p:nvSpPr>
          <p:cNvPr id="3" name="Content Placeholder 2">
            <a:extLst>
              <a:ext uri="{FF2B5EF4-FFF2-40B4-BE49-F238E27FC236}">
                <a16:creationId xmlns:a16="http://schemas.microsoft.com/office/drawing/2014/main" id="{72E68F5C-D3A0-4463-8C08-A0A19307CB40}"/>
              </a:ext>
            </a:extLst>
          </p:cNvPr>
          <p:cNvSpPr>
            <a:spLocks noGrp="1"/>
          </p:cNvSpPr>
          <p:nvPr>
            <p:ph idx="1"/>
          </p:nvPr>
        </p:nvSpPr>
        <p:spPr>
          <a:xfrm>
            <a:off x="259307" y="983411"/>
            <a:ext cx="11717834" cy="5738064"/>
          </a:xfrm>
        </p:spPr>
        <p:txBody>
          <a:bodyPr>
            <a:normAutofit/>
          </a:bodyPr>
          <a:lstStyle/>
          <a:p>
            <a:pPr fontAlgn="base"/>
            <a:r>
              <a:rPr lang="en-US" dirty="0"/>
              <a:t>In token passing scheme, the stations are connected logically to each other in form of ring and access to stations is governed by tokens.</a:t>
            </a:r>
          </a:p>
          <a:p>
            <a:pPr fontAlgn="base"/>
            <a:r>
              <a:rPr lang="en-US" dirty="0"/>
              <a:t>A token is a special bit pattern or a small message, which circulate from one station to the next in some predefined order.</a:t>
            </a:r>
          </a:p>
          <a:p>
            <a:pPr fontAlgn="base"/>
            <a:r>
              <a:rPr lang="en-US" dirty="0"/>
              <a:t>In Token ring, token is passed from one station to another adjacent station in the ring whereas incase of Token bus, each station uses the bus to send the token to the next station in some predefined order.</a:t>
            </a:r>
          </a:p>
          <a:p>
            <a:endParaRPr lang="en-IN" dirty="0"/>
          </a:p>
        </p:txBody>
      </p:sp>
    </p:spTree>
    <p:extLst>
      <p:ext uri="{BB962C8B-B14F-4D97-AF65-F5344CB8AC3E}">
        <p14:creationId xmlns:p14="http://schemas.microsoft.com/office/powerpoint/2010/main" val="303534925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9F66D-EA9E-4182-9543-335F51A81E97}"/>
              </a:ext>
            </a:extLst>
          </p:cNvPr>
          <p:cNvSpPr>
            <a:spLocks noGrp="1"/>
          </p:cNvSpPr>
          <p:nvPr>
            <p:ph type="title"/>
          </p:nvPr>
        </p:nvSpPr>
        <p:spPr/>
        <p:txBody>
          <a:bodyPr/>
          <a:lstStyle/>
          <a:p>
            <a:r>
              <a:rPr lang="en-US" b="1" dirty="0"/>
              <a:t>TOKEN PASSING</a:t>
            </a:r>
            <a:endParaRPr lang="en-IN" b="1" dirty="0"/>
          </a:p>
        </p:txBody>
      </p:sp>
      <p:sp>
        <p:nvSpPr>
          <p:cNvPr id="3" name="Content Placeholder 2">
            <a:extLst>
              <a:ext uri="{FF2B5EF4-FFF2-40B4-BE49-F238E27FC236}">
                <a16:creationId xmlns:a16="http://schemas.microsoft.com/office/drawing/2014/main" id="{72E68F5C-D3A0-4463-8C08-A0A19307CB40}"/>
              </a:ext>
            </a:extLst>
          </p:cNvPr>
          <p:cNvSpPr>
            <a:spLocks noGrp="1"/>
          </p:cNvSpPr>
          <p:nvPr>
            <p:ph idx="1"/>
          </p:nvPr>
        </p:nvSpPr>
        <p:spPr/>
        <p:txBody>
          <a:bodyPr>
            <a:normAutofit/>
          </a:bodyPr>
          <a:lstStyle/>
          <a:p>
            <a:pPr fontAlgn="base"/>
            <a:r>
              <a:rPr lang="en-US" dirty="0"/>
              <a:t>In both cases, token represents permission to send. If a station has a frame queued for transmission when it receives the token, it can send that frame before it passes the token to the next station. If it has no queued frame, it passes the token simply.</a:t>
            </a:r>
          </a:p>
          <a:p>
            <a:pPr fontAlgn="base"/>
            <a:r>
              <a:rPr lang="en-US" dirty="0"/>
              <a:t>After sending a frame, each station must wait for all N stations (including itself) to send the token to their </a:t>
            </a:r>
            <a:r>
              <a:rPr lang="en-US" dirty="0" err="1"/>
              <a:t>neighbours</a:t>
            </a:r>
            <a:r>
              <a:rPr lang="en-US" dirty="0"/>
              <a:t> and the other N – 1 stations to send a frame, if they have one.</a:t>
            </a:r>
          </a:p>
          <a:p>
            <a:pPr fontAlgn="base"/>
            <a:r>
              <a:rPr lang="en-US" dirty="0"/>
              <a:t>There exists problems like duplication of token or token is lost or insertion of new station, removal of a station, which need be tackled for correct and reliable operation of this scheme.</a:t>
            </a:r>
          </a:p>
          <a:p>
            <a:endParaRPr lang="en-IN" dirty="0"/>
          </a:p>
        </p:txBody>
      </p:sp>
    </p:spTree>
    <p:extLst>
      <p:ext uri="{BB962C8B-B14F-4D97-AF65-F5344CB8AC3E}">
        <p14:creationId xmlns:p14="http://schemas.microsoft.com/office/powerpoint/2010/main" val="30878636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2F5BB-FFD3-4A2B-A9B3-F676BE5F90DA}"/>
              </a:ext>
            </a:extLst>
          </p:cNvPr>
          <p:cNvSpPr>
            <a:spLocks noGrp="1"/>
          </p:cNvSpPr>
          <p:nvPr>
            <p:ph type="title"/>
          </p:nvPr>
        </p:nvSpPr>
        <p:spPr/>
        <p:txBody>
          <a:bodyPr/>
          <a:lstStyle/>
          <a:p>
            <a:r>
              <a:rPr lang="en-US" dirty="0"/>
              <a:t>TOKEN PASSING</a:t>
            </a:r>
            <a:endParaRPr lang="en-IN" dirty="0"/>
          </a:p>
        </p:txBody>
      </p:sp>
      <p:pic>
        <p:nvPicPr>
          <p:cNvPr id="4098" name="Picture 2" descr="Lightbox">
            <a:extLst>
              <a:ext uri="{FF2B5EF4-FFF2-40B4-BE49-F238E27FC236}">
                <a16:creationId xmlns:a16="http://schemas.microsoft.com/office/drawing/2014/main" id="{B41EA693-2AB0-4FA9-81EF-16BD3FAFFB3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93692" y="911584"/>
            <a:ext cx="7225259" cy="5534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56073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0EC73-DBCD-441A-AEA9-00211616EBE7}"/>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C6404234-E0B3-4579-9B21-D97D08A97E1B}"/>
              </a:ext>
            </a:extLst>
          </p:cNvPr>
          <p:cNvPicPr>
            <a:picLocks noChangeAspect="1"/>
          </p:cNvPicPr>
          <p:nvPr/>
        </p:nvPicPr>
        <p:blipFill>
          <a:blip r:embed="rId2"/>
          <a:stretch>
            <a:fillRect/>
          </a:stretch>
        </p:blipFill>
        <p:spPr>
          <a:xfrm>
            <a:off x="1783831" y="911584"/>
            <a:ext cx="8379500" cy="5946415"/>
          </a:xfrm>
          <a:prstGeom prst="rect">
            <a:avLst/>
          </a:prstGeom>
        </p:spPr>
      </p:pic>
    </p:spTree>
    <p:extLst>
      <p:ext uri="{BB962C8B-B14F-4D97-AF65-F5344CB8AC3E}">
        <p14:creationId xmlns:p14="http://schemas.microsoft.com/office/powerpoint/2010/main" val="163099210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CDAD7-83ED-4DB6-BCC9-ABC06F91EDE7}"/>
              </a:ext>
            </a:extLst>
          </p:cNvPr>
          <p:cNvSpPr>
            <a:spLocks noGrp="1"/>
          </p:cNvSpPr>
          <p:nvPr>
            <p:ph type="title"/>
          </p:nvPr>
        </p:nvSpPr>
        <p:spPr/>
        <p:txBody>
          <a:bodyPr>
            <a:normAutofit fontScale="90000"/>
          </a:bodyPr>
          <a:lstStyle/>
          <a:p>
            <a:r>
              <a:rPr lang="en-US" altLang="en-US" dirty="0"/>
              <a:t>Logical ring and physical topology in token-passing access method</a:t>
            </a:r>
            <a:endParaRPr lang="en-IN" dirty="0"/>
          </a:p>
        </p:txBody>
      </p:sp>
      <p:pic>
        <p:nvPicPr>
          <p:cNvPr id="4" name="Picture 7">
            <a:extLst>
              <a:ext uri="{FF2B5EF4-FFF2-40B4-BE49-F238E27FC236}">
                <a16:creationId xmlns:a16="http://schemas.microsoft.com/office/drawing/2014/main" id="{5096D686-6AA9-40A1-BFD2-F774E63663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259174"/>
            <a:ext cx="10515600" cy="546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659753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F7F04-2397-40A7-8C42-B3CBCE2197CB}"/>
              </a:ext>
            </a:extLst>
          </p:cNvPr>
          <p:cNvSpPr>
            <a:spLocks noGrp="1"/>
          </p:cNvSpPr>
          <p:nvPr>
            <p:ph type="title"/>
          </p:nvPr>
        </p:nvSpPr>
        <p:spPr/>
        <p:txBody>
          <a:bodyPr/>
          <a:lstStyle/>
          <a:p>
            <a:r>
              <a:rPr lang="en-US" dirty="0"/>
              <a:t>COLLISION FREE PROTOCOLS</a:t>
            </a:r>
            <a:endParaRPr lang="en-IN" dirty="0"/>
          </a:p>
        </p:txBody>
      </p:sp>
      <p:sp>
        <p:nvSpPr>
          <p:cNvPr id="3" name="Content Placeholder 2">
            <a:extLst>
              <a:ext uri="{FF2B5EF4-FFF2-40B4-BE49-F238E27FC236}">
                <a16:creationId xmlns:a16="http://schemas.microsoft.com/office/drawing/2014/main" id="{9355ABEE-4493-457F-BA07-BE8944A7FF25}"/>
              </a:ext>
            </a:extLst>
          </p:cNvPr>
          <p:cNvSpPr>
            <a:spLocks noGrp="1"/>
          </p:cNvSpPr>
          <p:nvPr>
            <p:ph idx="1"/>
          </p:nvPr>
        </p:nvSpPr>
        <p:spPr/>
        <p:txBody>
          <a:bodyPr/>
          <a:lstStyle/>
          <a:p>
            <a:r>
              <a:rPr lang="en-US" b="1" dirty="0"/>
              <a:t>A Bit Map Protocol</a:t>
            </a:r>
          </a:p>
          <a:p>
            <a:pPr lvl="1"/>
            <a:r>
              <a:rPr lang="en-US" b="1" dirty="0"/>
              <a:t> </a:t>
            </a:r>
            <a:r>
              <a:rPr lang="en-US" dirty="0"/>
              <a:t>This protocol is also called as </a:t>
            </a:r>
            <a:r>
              <a:rPr lang="en-US" b="1" dirty="0"/>
              <a:t>Reservation Protocol</a:t>
            </a:r>
          </a:p>
          <a:p>
            <a:r>
              <a:rPr lang="en-US" b="1" dirty="0"/>
              <a:t>Token Passing</a:t>
            </a:r>
          </a:p>
          <a:p>
            <a:r>
              <a:rPr lang="en-US" b="1" dirty="0"/>
              <a:t> Binary Countdown</a:t>
            </a:r>
            <a:endParaRPr lang="en-IN" b="1" dirty="0"/>
          </a:p>
        </p:txBody>
      </p:sp>
    </p:spTree>
    <p:extLst>
      <p:ext uri="{BB962C8B-B14F-4D97-AF65-F5344CB8AC3E}">
        <p14:creationId xmlns:p14="http://schemas.microsoft.com/office/powerpoint/2010/main" val="175524600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A850B-BAC8-4DED-BF7A-C91AC0A593A4}"/>
              </a:ext>
            </a:extLst>
          </p:cNvPr>
          <p:cNvSpPr>
            <a:spLocks noGrp="1"/>
          </p:cNvSpPr>
          <p:nvPr>
            <p:ph type="title"/>
          </p:nvPr>
        </p:nvSpPr>
        <p:spPr/>
        <p:txBody>
          <a:bodyPr/>
          <a:lstStyle/>
          <a:p>
            <a:r>
              <a:rPr lang="en-US" b="1" dirty="0"/>
              <a:t>BINARY COUNTDOWN</a:t>
            </a:r>
            <a:endParaRPr lang="en-IN" dirty="0"/>
          </a:p>
        </p:txBody>
      </p:sp>
      <p:sp>
        <p:nvSpPr>
          <p:cNvPr id="3" name="Content Placeholder 2">
            <a:extLst>
              <a:ext uri="{FF2B5EF4-FFF2-40B4-BE49-F238E27FC236}">
                <a16:creationId xmlns:a16="http://schemas.microsoft.com/office/drawing/2014/main" id="{5CA86D16-65A8-4003-95BC-FE22AB742DF7}"/>
              </a:ext>
            </a:extLst>
          </p:cNvPr>
          <p:cNvSpPr>
            <a:spLocks noGrp="1"/>
          </p:cNvSpPr>
          <p:nvPr>
            <p:ph idx="1"/>
          </p:nvPr>
        </p:nvSpPr>
        <p:spPr/>
        <p:txBody>
          <a:bodyPr/>
          <a:lstStyle/>
          <a:p>
            <a:r>
              <a:rPr lang="en-US" dirty="0"/>
              <a:t>The basic </a:t>
            </a:r>
            <a:r>
              <a:rPr lang="en-US" b="1" dirty="0"/>
              <a:t>bit-map protocol or reservation protocol, </a:t>
            </a:r>
            <a:r>
              <a:rPr lang="en-US" dirty="0"/>
              <a:t>and </a:t>
            </a:r>
            <a:r>
              <a:rPr lang="en-US" b="1" dirty="0"/>
              <a:t>token passing </a:t>
            </a:r>
            <a:r>
              <a:rPr lang="en-US" dirty="0"/>
              <a:t>protocols have a common issue: they introduce an overhead of 1 bit per station. </a:t>
            </a:r>
          </a:p>
          <a:p>
            <a:r>
              <a:rPr lang="en-US" dirty="0"/>
              <a:t>This overhead becomes a problem when dealing with networks that have thousands of stations. </a:t>
            </a:r>
          </a:p>
          <a:p>
            <a:r>
              <a:rPr lang="en-US" dirty="0"/>
              <a:t>In such large networks, the overhead can become significant and negatively impact the efficiency and scalability of the network.</a:t>
            </a:r>
            <a:endParaRPr lang="en-IN" b="1" dirty="0"/>
          </a:p>
        </p:txBody>
      </p:sp>
    </p:spTree>
    <p:extLst>
      <p:ext uri="{BB962C8B-B14F-4D97-AF65-F5344CB8AC3E}">
        <p14:creationId xmlns:p14="http://schemas.microsoft.com/office/powerpoint/2010/main" val="55398280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E22E2-7988-49F6-A514-D942EF8D84EB}"/>
              </a:ext>
            </a:extLst>
          </p:cNvPr>
          <p:cNvSpPr>
            <a:spLocks noGrp="1"/>
          </p:cNvSpPr>
          <p:nvPr>
            <p:ph type="title"/>
          </p:nvPr>
        </p:nvSpPr>
        <p:spPr/>
        <p:txBody>
          <a:bodyPr/>
          <a:lstStyle/>
          <a:p>
            <a:r>
              <a:rPr lang="en-US" dirty="0"/>
              <a:t>BINARY COUNTDOWN</a:t>
            </a:r>
            <a:endParaRPr lang="en-IN" dirty="0"/>
          </a:p>
        </p:txBody>
      </p:sp>
      <p:sp>
        <p:nvSpPr>
          <p:cNvPr id="3" name="Content Placeholder 2">
            <a:extLst>
              <a:ext uri="{FF2B5EF4-FFF2-40B4-BE49-F238E27FC236}">
                <a16:creationId xmlns:a16="http://schemas.microsoft.com/office/drawing/2014/main" id="{7D80CCD8-2F54-491A-94CA-C0EEECE5395C}"/>
              </a:ext>
            </a:extLst>
          </p:cNvPr>
          <p:cNvSpPr>
            <a:spLocks noGrp="1"/>
          </p:cNvSpPr>
          <p:nvPr>
            <p:ph idx="1"/>
          </p:nvPr>
        </p:nvSpPr>
        <p:spPr/>
        <p:txBody>
          <a:bodyPr/>
          <a:lstStyle/>
          <a:p>
            <a:r>
              <a:rPr lang="en-US" dirty="0"/>
              <a:t>The "binary countdown" protocol is a more efficient approach for managing network overhead in large networks. </a:t>
            </a:r>
          </a:p>
          <a:p>
            <a:r>
              <a:rPr lang="en-US" dirty="0"/>
              <a:t>Instead of using a fixed 1-bit overhead per station, this protocol utilizes binary station </a:t>
            </a:r>
            <a:r>
              <a:rPr lang="en-US" b="1" dirty="0"/>
              <a:t>addresses</a:t>
            </a:r>
            <a:r>
              <a:rPr lang="en-US" dirty="0"/>
              <a:t> and a channel that combines transmissions.</a:t>
            </a:r>
          </a:p>
          <a:p>
            <a:pPr marL="0" indent="0">
              <a:buNone/>
            </a:pPr>
            <a:r>
              <a:rPr lang="en-IN" b="1" dirty="0"/>
              <a:t>Here's how it works:</a:t>
            </a:r>
            <a:endParaRPr lang="en-US" b="1" dirty="0"/>
          </a:p>
          <a:p>
            <a:r>
              <a:rPr lang="en-US" b="1" dirty="0"/>
              <a:t>Binary Station Addresses</a:t>
            </a:r>
            <a:r>
              <a:rPr lang="en-US" dirty="0"/>
              <a:t>: Each station in the network is assigned a </a:t>
            </a:r>
            <a:r>
              <a:rPr lang="en-US" b="1" dirty="0"/>
              <a:t>unique binary address</a:t>
            </a:r>
            <a:r>
              <a:rPr lang="en-US" dirty="0"/>
              <a:t>. All addresses are of the same length, and they are expressed as binary bit strings. The high-order bit is sent first.</a:t>
            </a:r>
            <a:endParaRPr lang="en-IN" dirty="0"/>
          </a:p>
        </p:txBody>
      </p:sp>
    </p:spTree>
    <p:extLst>
      <p:ext uri="{BB962C8B-B14F-4D97-AF65-F5344CB8AC3E}">
        <p14:creationId xmlns:p14="http://schemas.microsoft.com/office/powerpoint/2010/main" val="386724128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F696A-E519-4135-8690-A900BBDBF1B5}"/>
              </a:ext>
            </a:extLst>
          </p:cNvPr>
          <p:cNvSpPr>
            <a:spLocks noGrp="1"/>
          </p:cNvSpPr>
          <p:nvPr>
            <p:ph type="title"/>
          </p:nvPr>
        </p:nvSpPr>
        <p:spPr/>
        <p:txBody>
          <a:bodyPr/>
          <a:lstStyle/>
          <a:p>
            <a:r>
              <a:rPr lang="en-US" dirty="0"/>
              <a:t>BINARY COUNTDOWN</a:t>
            </a:r>
            <a:endParaRPr lang="en-IN" dirty="0"/>
          </a:p>
        </p:txBody>
      </p:sp>
      <p:sp>
        <p:nvSpPr>
          <p:cNvPr id="3" name="Content Placeholder 2">
            <a:extLst>
              <a:ext uri="{FF2B5EF4-FFF2-40B4-BE49-F238E27FC236}">
                <a16:creationId xmlns:a16="http://schemas.microsoft.com/office/drawing/2014/main" id="{127ACE10-B1BE-4565-8A4D-58A01A4CE894}"/>
              </a:ext>
            </a:extLst>
          </p:cNvPr>
          <p:cNvSpPr>
            <a:spLocks noGrp="1"/>
          </p:cNvSpPr>
          <p:nvPr>
            <p:ph idx="1"/>
          </p:nvPr>
        </p:nvSpPr>
        <p:spPr/>
        <p:txBody>
          <a:bodyPr/>
          <a:lstStyle/>
          <a:p>
            <a:r>
              <a:rPr lang="en-US" dirty="0"/>
              <a:t>The bits in each address position from different stations are </a:t>
            </a:r>
            <a:r>
              <a:rPr lang="en-US" b="1" dirty="0"/>
              <a:t>BOOLEAN </a:t>
            </a:r>
            <a:r>
              <a:rPr lang="en-US" b="1" dirty="0" err="1"/>
              <a:t>ORed</a:t>
            </a:r>
            <a:r>
              <a:rPr lang="en-US" dirty="0"/>
              <a:t> together by the channel when they are sent at the same time.</a:t>
            </a:r>
          </a:p>
          <a:p>
            <a:r>
              <a:rPr lang="en-US" dirty="0"/>
              <a:t>This approach reduces overhead because, instead of requiring a dedicated bit for each station, it allows multiple station addresses to be sent simultaneously, and their bits are combined.</a:t>
            </a:r>
            <a:endParaRPr lang="en-IN" dirty="0"/>
          </a:p>
        </p:txBody>
      </p:sp>
    </p:spTree>
    <p:extLst>
      <p:ext uri="{BB962C8B-B14F-4D97-AF65-F5344CB8AC3E}">
        <p14:creationId xmlns:p14="http://schemas.microsoft.com/office/powerpoint/2010/main" val="51219059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F8AC-ACB2-44D1-BE9B-6E4EB47099BC}"/>
              </a:ext>
            </a:extLst>
          </p:cNvPr>
          <p:cNvSpPr>
            <a:spLocks noGrp="1"/>
          </p:cNvSpPr>
          <p:nvPr>
            <p:ph type="title"/>
          </p:nvPr>
        </p:nvSpPr>
        <p:spPr/>
        <p:txBody>
          <a:bodyPr/>
          <a:lstStyle/>
          <a:p>
            <a:r>
              <a:rPr lang="en-US" dirty="0"/>
              <a:t>BINARY COUNTDOWN</a:t>
            </a:r>
            <a:endParaRPr lang="en-IN" dirty="0"/>
          </a:p>
        </p:txBody>
      </p:sp>
      <p:sp>
        <p:nvSpPr>
          <p:cNvPr id="3" name="Content Placeholder 2">
            <a:extLst>
              <a:ext uri="{FF2B5EF4-FFF2-40B4-BE49-F238E27FC236}">
                <a16:creationId xmlns:a16="http://schemas.microsoft.com/office/drawing/2014/main" id="{C267CFE2-4780-4C63-8B4D-E3EE04E328C5}"/>
              </a:ext>
            </a:extLst>
          </p:cNvPr>
          <p:cNvSpPr>
            <a:spLocks noGrp="1"/>
          </p:cNvSpPr>
          <p:nvPr>
            <p:ph idx="1"/>
          </p:nvPr>
        </p:nvSpPr>
        <p:spPr/>
        <p:txBody>
          <a:bodyPr>
            <a:normAutofit/>
          </a:bodyPr>
          <a:lstStyle/>
          <a:p>
            <a:r>
              <a:rPr lang="en-US" dirty="0"/>
              <a:t>In the "binary countdown" protocol, to prevent conflicts, stations follow an arbitration rule: if a station observes that a high-order bit, which is 0 in its own address, has been set to 1, it gives up its contention for the channel.</a:t>
            </a:r>
          </a:p>
          <a:p>
            <a:r>
              <a:rPr lang="en-US" dirty="0"/>
              <a:t>For example, if stations 0010, 0100, 1001, and 1010 are competing for the channel, during the first bit time, they transmit 0, 0, 1, and 1, respectively. These bits are </a:t>
            </a:r>
            <a:r>
              <a:rPr lang="en-US" dirty="0" err="1"/>
              <a:t>ORed</a:t>
            </a:r>
            <a:r>
              <a:rPr lang="en-US" dirty="0"/>
              <a:t> together to produce a 1. Stations 0010 and 0100, seeing the 1, recognize that a station with a higher address is also contending, so they abandon their contention for the current round. Stations 1001 and 1010 continue.</a:t>
            </a:r>
          </a:p>
          <a:p>
            <a:endParaRPr lang="en-IN" dirty="0"/>
          </a:p>
        </p:txBody>
      </p:sp>
    </p:spTree>
    <p:extLst>
      <p:ext uri="{BB962C8B-B14F-4D97-AF65-F5344CB8AC3E}">
        <p14:creationId xmlns:p14="http://schemas.microsoft.com/office/powerpoint/2010/main" val="3030721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2EA94-9C92-44AB-996D-07C0CD151691}"/>
              </a:ext>
            </a:extLst>
          </p:cNvPr>
          <p:cNvSpPr>
            <a:spLocks noGrp="1"/>
          </p:cNvSpPr>
          <p:nvPr>
            <p:ph type="title"/>
          </p:nvPr>
        </p:nvSpPr>
        <p:spPr>
          <a:xfrm>
            <a:off x="1115980" y="288996"/>
            <a:ext cx="10045769" cy="758885"/>
          </a:xfrm>
        </p:spPr>
        <p:txBody>
          <a:bodyPr>
            <a:normAutofit/>
          </a:bodyPr>
          <a:lstStyle/>
          <a:p>
            <a:r>
              <a:rPr lang="en-US" dirty="0"/>
              <a:t>framing – flag bytes with byte stuffing </a:t>
            </a:r>
          </a:p>
        </p:txBody>
      </p:sp>
      <p:sp>
        <p:nvSpPr>
          <p:cNvPr id="3" name="Content Placeholder 2">
            <a:extLst>
              <a:ext uri="{FF2B5EF4-FFF2-40B4-BE49-F238E27FC236}">
                <a16:creationId xmlns:a16="http://schemas.microsoft.com/office/drawing/2014/main" id="{FB5845A1-4F48-4910-BA2C-22BE003E5BD0}"/>
              </a:ext>
            </a:extLst>
          </p:cNvPr>
          <p:cNvSpPr>
            <a:spLocks noGrp="1"/>
          </p:cNvSpPr>
          <p:nvPr>
            <p:ph idx="1"/>
          </p:nvPr>
        </p:nvSpPr>
        <p:spPr/>
        <p:txBody>
          <a:bodyPr>
            <a:normAutofit lnSpcReduction="10000"/>
          </a:bodyPr>
          <a:lstStyle/>
          <a:p>
            <a:pPr>
              <a:lnSpc>
                <a:spcPct val="150000"/>
              </a:lnSpc>
            </a:pPr>
            <a:r>
              <a:rPr lang="en-US" dirty="0"/>
              <a:t> In the BISYNC protocol frame format uses reserved characters to indicate the start and end of a frame.</a:t>
            </a:r>
          </a:p>
          <a:p>
            <a:pPr>
              <a:lnSpc>
                <a:spcPct val="150000"/>
              </a:lnSpc>
            </a:pPr>
            <a:r>
              <a:rPr lang="en-US" dirty="0"/>
              <a:t> Use the two character sequence DLE STX (Data Link Escape, Start of Text) to indicated the beginning of frame</a:t>
            </a:r>
          </a:p>
          <a:p>
            <a:pPr>
              <a:lnSpc>
                <a:spcPct val="150000"/>
              </a:lnSpc>
            </a:pPr>
            <a:r>
              <a:rPr lang="en-US" dirty="0"/>
              <a:t> The sequence DLE ETX (Data Link Escape End of Text) to flag the frame’s end</a:t>
            </a:r>
          </a:p>
          <a:p>
            <a:pPr>
              <a:lnSpc>
                <a:spcPct val="150000"/>
              </a:lnSpc>
            </a:pPr>
            <a:r>
              <a:rPr lang="en-US" dirty="0"/>
              <a:t> The problem occurs when these character patterns occur within the “transparent” data.</a:t>
            </a:r>
          </a:p>
          <a:p>
            <a:pPr>
              <a:lnSpc>
                <a:spcPct val="150000"/>
              </a:lnSpc>
            </a:pPr>
            <a:r>
              <a:rPr lang="en-US" b="1" dirty="0"/>
              <a:t>Solution: </a:t>
            </a:r>
            <a:r>
              <a:rPr lang="en-US" dirty="0"/>
              <a:t>sender stuffs an extra DLE into the data stream just before each occurrence of an “accidental” DLE in the data stream.</a:t>
            </a:r>
          </a:p>
          <a:p>
            <a:pPr>
              <a:lnSpc>
                <a:spcPct val="150000"/>
              </a:lnSpc>
            </a:pPr>
            <a:r>
              <a:rPr lang="en-US" dirty="0"/>
              <a:t>The data link layer on the receiving end unstuffs the DLE before giving the data to the network layer. </a:t>
            </a:r>
          </a:p>
          <a:p>
            <a:pPr>
              <a:lnSpc>
                <a:spcPct val="150000"/>
              </a:lnSpc>
            </a:pPr>
            <a:r>
              <a:rPr lang="en-US" dirty="0"/>
              <a:t> This stuffing process is called Byte or Character stuffing</a:t>
            </a:r>
          </a:p>
          <a:p>
            <a:endParaRPr lang="en-US" dirty="0"/>
          </a:p>
        </p:txBody>
      </p:sp>
    </p:spTree>
    <p:extLst>
      <p:ext uri="{BB962C8B-B14F-4D97-AF65-F5344CB8AC3E}">
        <p14:creationId xmlns:p14="http://schemas.microsoft.com/office/powerpoint/2010/main" val="138939993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F8AC-ACB2-44D1-BE9B-6E4EB47099BC}"/>
              </a:ext>
            </a:extLst>
          </p:cNvPr>
          <p:cNvSpPr>
            <a:spLocks noGrp="1"/>
          </p:cNvSpPr>
          <p:nvPr>
            <p:ph type="title"/>
          </p:nvPr>
        </p:nvSpPr>
        <p:spPr/>
        <p:txBody>
          <a:bodyPr/>
          <a:lstStyle/>
          <a:p>
            <a:r>
              <a:rPr lang="en-US" dirty="0"/>
              <a:t>BINARY COUNTDOWN</a:t>
            </a:r>
            <a:endParaRPr lang="en-IN" dirty="0"/>
          </a:p>
        </p:txBody>
      </p:sp>
      <p:sp>
        <p:nvSpPr>
          <p:cNvPr id="3" name="Content Placeholder 2">
            <a:extLst>
              <a:ext uri="{FF2B5EF4-FFF2-40B4-BE49-F238E27FC236}">
                <a16:creationId xmlns:a16="http://schemas.microsoft.com/office/drawing/2014/main" id="{C267CFE2-4780-4C63-8B4D-E3EE04E328C5}"/>
              </a:ext>
            </a:extLst>
          </p:cNvPr>
          <p:cNvSpPr>
            <a:spLocks noGrp="1"/>
          </p:cNvSpPr>
          <p:nvPr>
            <p:ph idx="1"/>
          </p:nvPr>
        </p:nvSpPr>
        <p:spPr/>
        <p:txBody>
          <a:bodyPr>
            <a:normAutofit/>
          </a:bodyPr>
          <a:lstStyle/>
          <a:p>
            <a:r>
              <a:rPr lang="en-US" dirty="0"/>
              <a:t>In the next bit, a 0 is transmitted, and both stations (1001 and 1010) continue. The following bit is 1, and at this point, station 1001 gives up. The station with the highest address, in this case, 1010, becomes the winner. After winning the competition, it can transmit a data frame. Afterward, a new bidding cycle begins.</a:t>
            </a:r>
          </a:p>
          <a:p>
            <a:r>
              <a:rPr lang="en-US" dirty="0"/>
              <a:t>This protocol </a:t>
            </a:r>
            <a:r>
              <a:rPr lang="en-US" b="1" dirty="0"/>
              <a:t>prioritizes stations with higher addresses over those with lower addresses</a:t>
            </a:r>
            <a:r>
              <a:rPr lang="en-US" dirty="0"/>
              <a:t>, which can have advantages or disadvantages depending on the specific network context.</a:t>
            </a:r>
          </a:p>
          <a:p>
            <a:endParaRPr lang="en-IN" dirty="0"/>
          </a:p>
        </p:txBody>
      </p:sp>
    </p:spTree>
    <p:extLst>
      <p:ext uri="{BB962C8B-B14F-4D97-AF65-F5344CB8AC3E}">
        <p14:creationId xmlns:p14="http://schemas.microsoft.com/office/powerpoint/2010/main" val="405481734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4F2F2-5B58-4AA6-9A88-017F48E3EBCC}"/>
              </a:ext>
            </a:extLst>
          </p:cNvPr>
          <p:cNvSpPr>
            <a:spLocks noGrp="1"/>
          </p:cNvSpPr>
          <p:nvPr>
            <p:ph type="title"/>
          </p:nvPr>
        </p:nvSpPr>
        <p:spPr/>
        <p:txBody>
          <a:bodyPr/>
          <a:lstStyle/>
          <a:p>
            <a:r>
              <a:rPr lang="en-US" dirty="0"/>
              <a:t>BINARY COUNTDOWN</a:t>
            </a:r>
            <a:endParaRPr lang="en-IN" dirty="0"/>
          </a:p>
        </p:txBody>
      </p:sp>
      <p:pic>
        <p:nvPicPr>
          <p:cNvPr id="4" name="Picture 3">
            <a:extLst>
              <a:ext uri="{FF2B5EF4-FFF2-40B4-BE49-F238E27FC236}">
                <a16:creationId xmlns:a16="http://schemas.microsoft.com/office/drawing/2014/main" id="{167A9388-F7E7-468C-AAC5-2A37DC7CEC0F}"/>
              </a:ext>
            </a:extLst>
          </p:cNvPr>
          <p:cNvPicPr>
            <a:picLocks noChangeAspect="1"/>
          </p:cNvPicPr>
          <p:nvPr/>
        </p:nvPicPr>
        <p:blipFill>
          <a:blip r:embed="rId2"/>
          <a:stretch>
            <a:fillRect/>
          </a:stretch>
        </p:blipFill>
        <p:spPr>
          <a:xfrm>
            <a:off x="2338465" y="1229194"/>
            <a:ext cx="6955436" cy="5201586"/>
          </a:xfrm>
          <a:prstGeom prst="rect">
            <a:avLst/>
          </a:prstGeom>
        </p:spPr>
      </p:pic>
    </p:spTree>
    <p:extLst>
      <p:ext uri="{BB962C8B-B14F-4D97-AF65-F5344CB8AC3E}">
        <p14:creationId xmlns:p14="http://schemas.microsoft.com/office/powerpoint/2010/main" val="402945921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35EA6-F4E1-44EC-A316-10A21815DCA0}"/>
              </a:ext>
            </a:extLst>
          </p:cNvPr>
          <p:cNvSpPr>
            <a:spLocks noGrp="1"/>
          </p:cNvSpPr>
          <p:nvPr>
            <p:ph type="title"/>
          </p:nvPr>
        </p:nvSpPr>
        <p:spPr/>
        <p:txBody>
          <a:bodyPr/>
          <a:lstStyle/>
          <a:p>
            <a:r>
              <a:rPr lang="en-US" dirty="0"/>
              <a:t>DATA LINK LAYER SWITCHING</a:t>
            </a:r>
            <a:endParaRPr lang="en-IN" dirty="0"/>
          </a:p>
        </p:txBody>
      </p:sp>
      <p:sp>
        <p:nvSpPr>
          <p:cNvPr id="3" name="Content Placeholder 2">
            <a:extLst>
              <a:ext uri="{FF2B5EF4-FFF2-40B4-BE49-F238E27FC236}">
                <a16:creationId xmlns:a16="http://schemas.microsoft.com/office/drawing/2014/main" id="{547827AF-B7ED-4C8B-8846-D92CFC2C0760}"/>
              </a:ext>
            </a:extLst>
          </p:cNvPr>
          <p:cNvSpPr>
            <a:spLocks noGrp="1"/>
          </p:cNvSpPr>
          <p:nvPr>
            <p:ph idx="1"/>
          </p:nvPr>
        </p:nvSpPr>
        <p:spPr>
          <a:xfrm>
            <a:off x="259307" y="983411"/>
            <a:ext cx="7030388" cy="5738064"/>
          </a:xfrm>
        </p:spPr>
        <p:txBody>
          <a:bodyPr>
            <a:normAutofit/>
          </a:bodyPr>
          <a:lstStyle/>
          <a:p>
            <a:r>
              <a:rPr lang="en-US" dirty="0"/>
              <a:t>Many organizations have multiple LANs and wish to connect them.</a:t>
            </a:r>
          </a:p>
          <a:p>
            <a:r>
              <a:rPr lang="en-US" dirty="0"/>
              <a:t>This can be achieved by connections are made with the devices called </a:t>
            </a:r>
            <a:r>
              <a:rPr lang="en-US" b="1" dirty="0"/>
              <a:t>Bridges/Switches</a:t>
            </a:r>
          </a:p>
          <a:p>
            <a:r>
              <a:rPr lang="en-US" dirty="0"/>
              <a:t>The </a:t>
            </a:r>
            <a:r>
              <a:rPr lang="en-US" b="1" dirty="0"/>
              <a:t>Ethernet switches </a:t>
            </a:r>
            <a:r>
              <a:rPr lang="en-US" dirty="0"/>
              <a:t>are a modern name for </a:t>
            </a:r>
            <a:r>
              <a:rPr lang="en-US" b="1" dirty="0"/>
              <a:t>bridges</a:t>
            </a:r>
            <a:r>
              <a:rPr lang="en-US" dirty="0"/>
              <a:t>; they provide functionality that goes beyond classic Ethernet and Ethernet hubs to make it easy to join multiple LANs into a larger and faster network. </a:t>
            </a:r>
          </a:p>
          <a:p>
            <a:r>
              <a:rPr lang="en-US" dirty="0"/>
              <a:t>We shall use the terms ‘‘bridge’’ and ‘‘switch’’ interchangeably.</a:t>
            </a:r>
            <a:endParaRPr lang="en-IN" dirty="0"/>
          </a:p>
        </p:txBody>
      </p:sp>
      <p:pic>
        <p:nvPicPr>
          <p:cNvPr id="1026" name="Picture 2" descr="Switch Vs. Router">
            <a:extLst>
              <a:ext uri="{FF2B5EF4-FFF2-40B4-BE49-F238E27FC236}">
                <a16:creationId xmlns:a16="http://schemas.microsoft.com/office/drawing/2014/main" id="{17661987-9308-4034-BD22-1B53167096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9694" y="1454305"/>
            <a:ext cx="4902306"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176448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1C984-3ADB-469D-9C84-C0A3C810FAC7}"/>
              </a:ext>
            </a:extLst>
          </p:cNvPr>
          <p:cNvSpPr>
            <a:spLocks noGrp="1"/>
          </p:cNvSpPr>
          <p:nvPr>
            <p:ph type="title"/>
          </p:nvPr>
        </p:nvSpPr>
        <p:spPr/>
        <p:txBody>
          <a:bodyPr/>
          <a:lstStyle/>
          <a:p>
            <a:r>
              <a:rPr lang="en-US" dirty="0"/>
              <a:t>CONNECTING DEVICES </a:t>
            </a:r>
          </a:p>
        </p:txBody>
      </p:sp>
      <p:sp>
        <p:nvSpPr>
          <p:cNvPr id="3" name="Content Placeholder 2">
            <a:extLst>
              <a:ext uri="{FF2B5EF4-FFF2-40B4-BE49-F238E27FC236}">
                <a16:creationId xmlns:a16="http://schemas.microsoft.com/office/drawing/2014/main" id="{ECC19F0C-4C1C-4650-ACC5-C688962ED90A}"/>
              </a:ext>
            </a:extLst>
          </p:cNvPr>
          <p:cNvSpPr>
            <a:spLocks noGrp="1"/>
          </p:cNvSpPr>
          <p:nvPr>
            <p:ph idx="1"/>
          </p:nvPr>
        </p:nvSpPr>
        <p:spPr>
          <a:xfrm>
            <a:off x="838200" y="983411"/>
            <a:ext cx="10515600" cy="706844"/>
          </a:xfrm>
        </p:spPr>
        <p:txBody>
          <a:bodyPr>
            <a:normAutofit/>
          </a:bodyPr>
          <a:lstStyle/>
          <a:p>
            <a:r>
              <a:rPr lang="en-US" dirty="0"/>
              <a:t> Three categories of connecting devices</a:t>
            </a:r>
          </a:p>
        </p:txBody>
      </p:sp>
      <p:pic>
        <p:nvPicPr>
          <p:cNvPr id="4" name="Picture 3">
            <a:extLst>
              <a:ext uri="{FF2B5EF4-FFF2-40B4-BE49-F238E27FC236}">
                <a16:creationId xmlns:a16="http://schemas.microsoft.com/office/drawing/2014/main" id="{19F6A122-6725-4809-9EF8-B57EC7E5DCD5}"/>
              </a:ext>
            </a:extLst>
          </p:cNvPr>
          <p:cNvPicPr>
            <a:picLocks noChangeAspect="1"/>
          </p:cNvPicPr>
          <p:nvPr/>
        </p:nvPicPr>
        <p:blipFill>
          <a:blip r:embed="rId2"/>
          <a:stretch>
            <a:fillRect/>
          </a:stretch>
        </p:blipFill>
        <p:spPr>
          <a:xfrm>
            <a:off x="1953491" y="2235708"/>
            <a:ext cx="8285018" cy="3678136"/>
          </a:xfrm>
          <a:prstGeom prst="rect">
            <a:avLst/>
          </a:prstGeom>
        </p:spPr>
      </p:pic>
    </p:spTree>
    <p:extLst>
      <p:ext uri="{BB962C8B-B14F-4D97-AF65-F5344CB8AC3E}">
        <p14:creationId xmlns:p14="http://schemas.microsoft.com/office/powerpoint/2010/main" val="286414805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267FE-27E4-4B73-B3F8-A4AA803ACE73}"/>
              </a:ext>
            </a:extLst>
          </p:cNvPr>
          <p:cNvSpPr>
            <a:spLocks noGrp="1"/>
          </p:cNvSpPr>
          <p:nvPr>
            <p:ph type="title"/>
          </p:nvPr>
        </p:nvSpPr>
        <p:spPr/>
        <p:txBody>
          <a:bodyPr>
            <a:normAutofit/>
          </a:bodyPr>
          <a:lstStyle/>
          <a:p>
            <a:r>
              <a:rPr lang="en-IN" dirty="0"/>
              <a:t>Switching</a:t>
            </a:r>
          </a:p>
        </p:txBody>
      </p:sp>
      <p:sp>
        <p:nvSpPr>
          <p:cNvPr id="3" name="Content Placeholder 2">
            <a:extLst>
              <a:ext uri="{FF2B5EF4-FFF2-40B4-BE49-F238E27FC236}">
                <a16:creationId xmlns:a16="http://schemas.microsoft.com/office/drawing/2014/main" id="{DA9074E9-BBD5-4BD8-A0B1-A4692C0B9DA0}"/>
              </a:ext>
            </a:extLst>
          </p:cNvPr>
          <p:cNvSpPr>
            <a:spLocks noGrp="1"/>
          </p:cNvSpPr>
          <p:nvPr>
            <p:ph idx="1"/>
          </p:nvPr>
        </p:nvSpPr>
        <p:spPr/>
        <p:txBody>
          <a:bodyPr>
            <a:normAutofit/>
          </a:bodyPr>
          <a:lstStyle/>
          <a:p>
            <a:r>
              <a:rPr lang="en-US" dirty="0"/>
              <a:t>When a user accesses the internet or another computer network outside their immediate location, messages are sent through the network of transmission media.</a:t>
            </a:r>
          </a:p>
          <a:p>
            <a:r>
              <a:rPr lang="en-US" dirty="0"/>
              <a:t>This technique of transferring the information from one computer network to another network is known as </a:t>
            </a:r>
            <a:r>
              <a:rPr lang="en-US" b="1" dirty="0"/>
              <a:t>switching</a:t>
            </a:r>
            <a:r>
              <a:rPr lang="en-US" dirty="0"/>
              <a:t>.</a:t>
            </a:r>
          </a:p>
          <a:p>
            <a:r>
              <a:rPr lang="en-US" b="1" dirty="0"/>
              <a:t>Switching</a:t>
            </a:r>
            <a:r>
              <a:rPr lang="en-US" dirty="0"/>
              <a:t> in a computer network is achieved by using </a:t>
            </a:r>
            <a:r>
              <a:rPr lang="en-US" b="1" dirty="0"/>
              <a:t>switches</a:t>
            </a:r>
            <a:r>
              <a:rPr lang="en-US" dirty="0"/>
              <a:t>. A switch is a small hardware device which is used to join multiple computers together with one local area network (LAN).</a:t>
            </a:r>
          </a:p>
          <a:p>
            <a:r>
              <a:rPr lang="en-US" dirty="0"/>
              <a:t>Network switches operate at layer 2 (Data link layer) in the OSI model.</a:t>
            </a:r>
          </a:p>
          <a:p>
            <a:r>
              <a:rPr lang="en-US" dirty="0"/>
              <a:t>Switching is transparent to the user and </a:t>
            </a:r>
            <a:r>
              <a:rPr lang="en-US" b="1" dirty="0"/>
              <a:t>does not require any configuration </a:t>
            </a:r>
            <a:r>
              <a:rPr lang="en-US" dirty="0"/>
              <a:t>in the home network.</a:t>
            </a:r>
          </a:p>
          <a:p>
            <a:endParaRPr lang="en-IN" dirty="0"/>
          </a:p>
        </p:txBody>
      </p:sp>
    </p:spTree>
    <p:extLst>
      <p:ext uri="{BB962C8B-B14F-4D97-AF65-F5344CB8AC3E}">
        <p14:creationId xmlns:p14="http://schemas.microsoft.com/office/powerpoint/2010/main" val="429260883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267FE-27E4-4B73-B3F8-A4AA803ACE73}"/>
              </a:ext>
            </a:extLst>
          </p:cNvPr>
          <p:cNvSpPr>
            <a:spLocks noGrp="1"/>
          </p:cNvSpPr>
          <p:nvPr>
            <p:ph type="title"/>
          </p:nvPr>
        </p:nvSpPr>
        <p:spPr/>
        <p:txBody>
          <a:bodyPr>
            <a:normAutofit/>
          </a:bodyPr>
          <a:lstStyle/>
          <a:p>
            <a:r>
              <a:rPr lang="en-IN" dirty="0"/>
              <a:t>Switching</a:t>
            </a:r>
          </a:p>
        </p:txBody>
      </p:sp>
      <p:sp>
        <p:nvSpPr>
          <p:cNvPr id="3" name="Content Placeholder 2">
            <a:extLst>
              <a:ext uri="{FF2B5EF4-FFF2-40B4-BE49-F238E27FC236}">
                <a16:creationId xmlns:a16="http://schemas.microsoft.com/office/drawing/2014/main" id="{DA9074E9-BBD5-4BD8-A0B1-A4692C0B9DA0}"/>
              </a:ext>
            </a:extLst>
          </p:cNvPr>
          <p:cNvSpPr>
            <a:spLocks noGrp="1"/>
          </p:cNvSpPr>
          <p:nvPr>
            <p:ph idx="1"/>
          </p:nvPr>
        </p:nvSpPr>
        <p:spPr/>
        <p:txBody>
          <a:bodyPr>
            <a:normAutofit/>
          </a:bodyPr>
          <a:lstStyle/>
          <a:p>
            <a:r>
              <a:rPr lang="en-US" dirty="0"/>
              <a:t>Switches are used to forward the packets based on </a:t>
            </a:r>
            <a:r>
              <a:rPr lang="en-US" b="1" dirty="0"/>
              <a:t>MAC addresses</a:t>
            </a:r>
            <a:r>
              <a:rPr lang="en-US" dirty="0"/>
              <a:t>.</a:t>
            </a:r>
          </a:p>
          <a:p>
            <a:r>
              <a:rPr lang="en-US" dirty="0"/>
              <a:t>A Switch is used to transfer the data only to the device that has been addressed. It verifies the destination address to route the packet appropriately.</a:t>
            </a:r>
          </a:p>
          <a:p>
            <a:r>
              <a:rPr lang="en-US" dirty="0"/>
              <a:t>It is operated in full duplex mode.</a:t>
            </a:r>
          </a:p>
          <a:p>
            <a:r>
              <a:rPr lang="en-US" dirty="0"/>
              <a:t>Packet collision is minimum as it directly communicates between source and destination.</a:t>
            </a:r>
          </a:p>
          <a:p>
            <a:r>
              <a:rPr lang="en-US" dirty="0"/>
              <a:t>It does not broadcast the message as it works with limited bandwidth.</a:t>
            </a:r>
          </a:p>
          <a:p>
            <a:endParaRPr lang="en-IN" dirty="0"/>
          </a:p>
        </p:txBody>
      </p:sp>
    </p:spTree>
    <p:extLst>
      <p:ext uri="{BB962C8B-B14F-4D97-AF65-F5344CB8AC3E}">
        <p14:creationId xmlns:p14="http://schemas.microsoft.com/office/powerpoint/2010/main" val="264744886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02A37-2FF9-4CAA-B4E9-EAB0476BF57F}"/>
              </a:ext>
            </a:extLst>
          </p:cNvPr>
          <p:cNvSpPr>
            <a:spLocks noGrp="1"/>
          </p:cNvSpPr>
          <p:nvPr>
            <p:ph type="title"/>
          </p:nvPr>
        </p:nvSpPr>
        <p:spPr/>
        <p:txBody>
          <a:bodyPr/>
          <a:lstStyle/>
          <a:p>
            <a:r>
              <a:rPr lang="en-US" dirty="0"/>
              <a:t>LINK-LAYER SWITCHES</a:t>
            </a:r>
          </a:p>
        </p:txBody>
      </p:sp>
      <p:sp>
        <p:nvSpPr>
          <p:cNvPr id="3" name="Content Placeholder 2">
            <a:extLst>
              <a:ext uri="{FF2B5EF4-FFF2-40B4-BE49-F238E27FC236}">
                <a16:creationId xmlns:a16="http://schemas.microsoft.com/office/drawing/2014/main" id="{3F1C9C8D-11FE-403B-9D3D-F5B27DC5A6B0}"/>
              </a:ext>
            </a:extLst>
          </p:cNvPr>
          <p:cNvSpPr>
            <a:spLocks noGrp="1"/>
          </p:cNvSpPr>
          <p:nvPr>
            <p:ph idx="1"/>
          </p:nvPr>
        </p:nvSpPr>
        <p:spPr/>
        <p:txBody>
          <a:bodyPr/>
          <a:lstStyle/>
          <a:p>
            <a:pPr marL="0" indent="0">
              <a:buNone/>
            </a:pPr>
            <a:r>
              <a:rPr lang="en-US" b="1" dirty="0"/>
              <a:t>Filtering</a:t>
            </a:r>
          </a:p>
          <a:p>
            <a:pPr marL="396875" indent="-396875"/>
            <a:r>
              <a:rPr lang="en-US" dirty="0"/>
              <a:t>One may ask what the difference in functionality is between a link-layer switch and a hub. </a:t>
            </a:r>
          </a:p>
          <a:p>
            <a:pPr marL="396875" indent="-396875"/>
            <a:r>
              <a:rPr lang="en-US" dirty="0"/>
              <a:t>A link-layer switch has filtering capability. </a:t>
            </a:r>
          </a:p>
          <a:p>
            <a:pPr marL="396875" indent="-396875"/>
            <a:r>
              <a:rPr lang="en-US" dirty="0"/>
              <a:t>It can check the destination address of a frame and can decide from which outgoing port the frame should be sent.</a:t>
            </a:r>
          </a:p>
          <a:p>
            <a:pPr marL="396875" indent="-396875"/>
            <a:r>
              <a:rPr lang="en-US" dirty="0"/>
              <a:t>A link-layer switch has a table used in filtering decisions.</a:t>
            </a:r>
          </a:p>
        </p:txBody>
      </p:sp>
    </p:spTree>
    <p:extLst>
      <p:ext uri="{BB962C8B-B14F-4D97-AF65-F5344CB8AC3E}">
        <p14:creationId xmlns:p14="http://schemas.microsoft.com/office/powerpoint/2010/main" val="199442809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1A0ED-9985-439F-9CFB-37D01A1200EF}"/>
              </a:ext>
            </a:extLst>
          </p:cNvPr>
          <p:cNvSpPr>
            <a:spLocks noGrp="1"/>
          </p:cNvSpPr>
          <p:nvPr>
            <p:ph type="title"/>
          </p:nvPr>
        </p:nvSpPr>
        <p:spPr/>
        <p:txBody>
          <a:bodyPr/>
          <a:lstStyle/>
          <a:p>
            <a:r>
              <a:rPr lang="en-US" dirty="0"/>
              <a:t>LINK-LAYER SWITCHES</a:t>
            </a:r>
          </a:p>
        </p:txBody>
      </p:sp>
      <p:sp>
        <p:nvSpPr>
          <p:cNvPr id="3" name="Content Placeholder 2">
            <a:extLst>
              <a:ext uri="{FF2B5EF4-FFF2-40B4-BE49-F238E27FC236}">
                <a16:creationId xmlns:a16="http://schemas.microsoft.com/office/drawing/2014/main" id="{8F67E791-1AB6-4226-9F44-3AF5CC22D7F9}"/>
              </a:ext>
            </a:extLst>
          </p:cNvPr>
          <p:cNvSpPr>
            <a:spLocks noGrp="1"/>
          </p:cNvSpPr>
          <p:nvPr>
            <p:ph idx="1"/>
          </p:nvPr>
        </p:nvSpPr>
        <p:spPr>
          <a:xfrm>
            <a:off x="267857" y="983411"/>
            <a:ext cx="11240652" cy="3616298"/>
          </a:xfrm>
        </p:spPr>
        <p:txBody>
          <a:bodyPr>
            <a:normAutofit/>
          </a:bodyPr>
          <a:lstStyle/>
          <a:p>
            <a:r>
              <a:rPr lang="en-US" dirty="0"/>
              <a:t> Let us see an example. In Figure have a LAN with four stations that are connected to a link-layer switch. </a:t>
            </a:r>
          </a:p>
          <a:p>
            <a:r>
              <a:rPr lang="en-US" dirty="0"/>
              <a:t> If a frame destined for station 71:2B:13:45:61:42 arrives at port 1, the link-layer switch consults its table to find the departing port.</a:t>
            </a:r>
          </a:p>
          <a:p>
            <a:r>
              <a:rPr lang="en-US" dirty="0"/>
              <a:t>According to its table, frames for 71:2B:13:45:61:42 should be sent out only through port 2; therefore, there is no need for forwarding the frame through other ports. </a:t>
            </a:r>
          </a:p>
          <a:p>
            <a:r>
              <a:rPr lang="en-US" dirty="0"/>
              <a:t>A link-layer switch does not change the link-layer (MAC) addresses in a frame.</a:t>
            </a:r>
          </a:p>
        </p:txBody>
      </p:sp>
      <p:pic>
        <p:nvPicPr>
          <p:cNvPr id="4" name="Picture 3">
            <a:extLst>
              <a:ext uri="{FF2B5EF4-FFF2-40B4-BE49-F238E27FC236}">
                <a16:creationId xmlns:a16="http://schemas.microsoft.com/office/drawing/2014/main" id="{2A10FF0E-6474-4419-AB47-F9C3C4455FE5}"/>
              </a:ext>
            </a:extLst>
          </p:cNvPr>
          <p:cNvPicPr>
            <a:picLocks noChangeAspect="1"/>
          </p:cNvPicPr>
          <p:nvPr/>
        </p:nvPicPr>
        <p:blipFill>
          <a:blip r:embed="rId2"/>
          <a:stretch>
            <a:fillRect/>
          </a:stretch>
        </p:blipFill>
        <p:spPr>
          <a:xfrm>
            <a:off x="1403927" y="4599709"/>
            <a:ext cx="7712364" cy="2234876"/>
          </a:xfrm>
          <a:prstGeom prst="rect">
            <a:avLst/>
          </a:prstGeom>
        </p:spPr>
      </p:pic>
    </p:spTree>
    <p:extLst>
      <p:ext uri="{BB962C8B-B14F-4D97-AF65-F5344CB8AC3E}">
        <p14:creationId xmlns:p14="http://schemas.microsoft.com/office/powerpoint/2010/main" val="427047779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1A0ED-9985-439F-9CFB-37D01A1200EF}"/>
              </a:ext>
            </a:extLst>
          </p:cNvPr>
          <p:cNvSpPr>
            <a:spLocks noGrp="1"/>
          </p:cNvSpPr>
          <p:nvPr>
            <p:ph type="title"/>
          </p:nvPr>
        </p:nvSpPr>
        <p:spPr/>
        <p:txBody>
          <a:bodyPr/>
          <a:lstStyle/>
          <a:p>
            <a:r>
              <a:rPr lang="en-US" dirty="0"/>
              <a:t>LINK-LAYER SWITCHES</a:t>
            </a:r>
          </a:p>
        </p:txBody>
      </p:sp>
      <p:sp>
        <p:nvSpPr>
          <p:cNvPr id="3" name="Content Placeholder 2">
            <a:extLst>
              <a:ext uri="{FF2B5EF4-FFF2-40B4-BE49-F238E27FC236}">
                <a16:creationId xmlns:a16="http://schemas.microsoft.com/office/drawing/2014/main" id="{8F67E791-1AB6-4226-9F44-3AF5CC22D7F9}"/>
              </a:ext>
            </a:extLst>
          </p:cNvPr>
          <p:cNvSpPr>
            <a:spLocks noGrp="1"/>
          </p:cNvSpPr>
          <p:nvPr>
            <p:ph idx="1"/>
          </p:nvPr>
        </p:nvSpPr>
        <p:spPr>
          <a:xfrm>
            <a:off x="207817" y="911585"/>
            <a:ext cx="11499273" cy="5809890"/>
          </a:xfrm>
        </p:spPr>
        <p:txBody>
          <a:bodyPr>
            <a:normAutofit/>
          </a:bodyPr>
          <a:lstStyle/>
          <a:p>
            <a:pPr marL="0" indent="0">
              <a:buNone/>
            </a:pPr>
            <a:r>
              <a:rPr lang="en-US" b="1" dirty="0"/>
              <a:t>Transparent Switches</a:t>
            </a:r>
          </a:p>
          <a:p>
            <a:r>
              <a:rPr lang="en-US" dirty="0"/>
              <a:t> A transparent switch is a switch in which the stations are completely unaware of the switch’s existence. </a:t>
            </a:r>
          </a:p>
          <a:p>
            <a:r>
              <a:rPr lang="en-US" dirty="0"/>
              <a:t> If a switch is added or deleted from the system, reconfiguration of the stations is unnecessary.</a:t>
            </a:r>
          </a:p>
          <a:p>
            <a:r>
              <a:rPr lang="en-US" dirty="0"/>
              <a:t>According to the IEEE 802.1d specification, a system equipped with transparent switches must meet following </a:t>
            </a:r>
            <a:r>
              <a:rPr lang="en-US" dirty="0" err="1"/>
              <a:t>criterias</a:t>
            </a:r>
            <a:r>
              <a:rPr lang="en-US" dirty="0"/>
              <a:t>:</a:t>
            </a:r>
          </a:p>
          <a:p>
            <a:pPr lvl="1"/>
            <a:r>
              <a:rPr lang="en-US" dirty="0"/>
              <a:t>Frames must be forwarded from one station to another.</a:t>
            </a:r>
          </a:p>
          <a:p>
            <a:pPr lvl="1"/>
            <a:r>
              <a:rPr lang="en-US" dirty="0"/>
              <a:t>The forwarding table is automatically made by learning frame movements in the network.</a:t>
            </a:r>
          </a:p>
        </p:txBody>
      </p:sp>
    </p:spTree>
    <p:extLst>
      <p:ext uri="{BB962C8B-B14F-4D97-AF65-F5344CB8AC3E}">
        <p14:creationId xmlns:p14="http://schemas.microsoft.com/office/powerpoint/2010/main" val="309015580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1A0ED-9985-439F-9CFB-37D01A1200EF}"/>
              </a:ext>
            </a:extLst>
          </p:cNvPr>
          <p:cNvSpPr>
            <a:spLocks noGrp="1"/>
          </p:cNvSpPr>
          <p:nvPr>
            <p:ph type="title"/>
          </p:nvPr>
        </p:nvSpPr>
        <p:spPr/>
        <p:txBody>
          <a:bodyPr/>
          <a:lstStyle/>
          <a:p>
            <a:r>
              <a:rPr lang="en-US" dirty="0"/>
              <a:t>LINK-LAYER SWITCHES</a:t>
            </a:r>
          </a:p>
        </p:txBody>
      </p:sp>
      <p:sp>
        <p:nvSpPr>
          <p:cNvPr id="3" name="Content Placeholder 2">
            <a:extLst>
              <a:ext uri="{FF2B5EF4-FFF2-40B4-BE49-F238E27FC236}">
                <a16:creationId xmlns:a16="http://schemas.microsoft.com/office/drawing/2014/main" id="{8F67E791-1AB6-4226-9F44-3AF5CC22D7F9}"/>
              </a:ext>
            </a:extLst>
          </p:cNvPr>
          <p:cNvSpPr>
            <a:spLocks noGrp="1"/>
          </p:cNvSpPr>
          <p:nvPr>
            <p:ph idx="1"/>
          </p:nvPr>
        </p:nvSpPr>
        <p:spPr>
          <a:xfrm>
            <a:off x="180109" y="911585"/>
            <a:ext cx="11637817" cy="5526160"/>
          </a:xfrm>
        </p:spPr>
        <p:txBody>
          <a:bodyPr>
            <a:normAutofit/>
          </a:bodyPr>
          <a:lstStyle/>
          <a:p>
            <a:pPr marL="0" indent="0">
              <a:buNone/>
            </a:pPr>
            <a:r>
              <a:rPr lang="en-US" dirty="0"/>
              <a:t> </a:t>
            </a:r>
            <a:r>
              <a:rPr lang="en-US" b="1" dirty="0"/>
              <a:t>Learning</a:t>
            </a:r>
          </a:p>
          <a:p>
            <a:pPr marL="396875" indent="-396875"/>
            <a:r>
              <a:rPr lang="en-US" dirty="0"/>
              <a:t>To make a table dynamic, a switch that gradually learns from the frames’ movements. </a:t>
            </a:r>
          </a:p>
          <a:p>
            <a:pPr marL="396875" indent="-396875"/>
            <a:r>
              <a:rPr lang="en-US" dirty="0"/>
              <a:t>To do this, the switch inspects both the destination and the source addresses in each frame that passes through the switch. </a:t>
            </a:r>
          </a:p>
          <a:p>
            <a:pPr marL="396875" indent="-396875"/>
            <a:r>
              <a:rPr lang="en-US" dirty="0"/>
              <a:t>The destination address is used for the forwarding decision (table lookup); the source address is used for adding entries to the table and for updating purposes.</a:t>
            </a:r>
          </a:p>
        </p:txBody>
      </p:sp>
    </p:spTree>
    <p:extLst>
      <p:ext uri="{BB962C8B-B14F-4D97-AF65-F5344CB8AC3E}">
        <p14:creationId xmlns:p14="http://schemas.microsoft.com/office/powerpoint/2010/main" val="513150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56675-5A10-462F-AB56-940BFFB00C37}"/>
              </a:ext>
            </a:extLst>
          </p:cNvPr>
          <p:cNvSpPr>
            <a:spLocks noGrp="1"/>
          </p:cNvSpPr>
          <p:nvPr>
            <p:ph type="title"/>
          </p:nvPr>
        </p:nvSpPr>
        <p:spPr/>
        <p:txBody>
          <a:bodyPr/>
          <a:lstStyle/>
          <a:p>
            <a:r>
              <a:rPr lang="en-US" dirty="0"/>
              <a:t>Byte stuffing or character stuffing</a:t>
            </a:r>
          </a:p>
        </p:txBody>
      </p:sp>
      <p:sp>
        <p:nvSpPr>
          <p:cNvPr id="3" name="Content Placeholder 2">
            <a:extLst>
              <a:ext uri="{FF2B5EF4-FFF2-40B4-BE49-F238E27FC236}">
                <a16:creationId xmlns:a16="http://schemas.microsoft.com/office/drawing/2014/main" id="{898E82A4-3C72-46C9-AC1F-C6C5E44D71B8}"/>
              </a:ext>
            </a:extLst>
          </p:cNvPr>
          <p:cNvSpPr>
            <a:spLocks noGrp="1"/>
          </p:cNvSpPr>
          <p:nvPr>
            <p:ph idx="1"/>
          </p:nvPr>
        </p:nvSpPr>
        <p:spPr>
          <a:xfrm>
            <a:off x="459542" y="1178969"/>
            <a:ext cx="11358647" cy="965716"/>
          </a:xfrm>
        </p:spPr>
        <p:txBody>
          <a:bodyPr/>
          <a:lstStyle/>
          <a:p>
            <a:r>
              <a:rPr lang="en-US" dirty="0"/>
              <a:t> Byte stuffing or character stuffing is the process of adding one extra byte or character whenever there is a flag or escape character in the transparent text or data.</a:t>
            </a:r>
          </a:p>
        </p:txBody>
      </p:sp>
      <p:grpSp>
        <p:nvGrpSpPr>
          <p:cNvPr id="4" name="Group 3">
            <a:extLst>
              <a:ext uri="{FF2B5EF4-FFF2-40B4-BE49-F238E27FC236}">
                <a16:creationId xmlns:a16="http://schemas.microsoft.com/office/drawing/2014/main" id="{6DFDCFA2-2C8C-4EF9-B255-D3274E9FEBC2}"/>
              </a:ext>
            </a:extLst>
          </p:cNvPr>
          <p:cNvGrpSpPr/>
          <p:nvPr/>
        </p:nvGrpSpPr>
        <p:grpSpPr>
          <a:xfrm>
            <a:off x="373811" y="2050084"/>
            <a:ext cx="9359348" cy="4807916"/>
            <a:chOff x="76200" y="1447800"/>
            <a:chExt cx="8991600" cy="4648200"/>
          </a:xfrm>
        </p:grpSpPr>
        <p:sp>
          <p:nvSpPr>
            <p:cNvPr id="5" name="Rectangle 4">
              <a:extLst>
                <a:ext uri="{FF2B5EF4-FFF2-40B4-BE49-F238E27FC236}">
                  <a16:creationId xmlns:a16="http://schemas.microsoft.com/office/drawing/2014/main" id="{E314D72A-ACDE-459B-928D-0EF676F17078}"/>
                </a:ext>
              </a:extLst>
            </p:cNvPr>
            <p:cNvSpPr>
              <a:spLocks noChangeArrowheads="1"/>
            </p:cNvSpPr>
            <p:nvPr/>
          </p:nvSpPr>
          <p:spPr bwMode="auto">
            <a:xfrm>
              <a:off x="1676400" y="1447800"/>
              <a:ext cx="914400" cy="762000"/>
            </a:xfrm>
            <a:prstGeom prst="rect">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accent2"/>
                  </a:solidFill>
                  <a:latin typeface="Times New Roman" panose="02020603050405020304" pitchFamily="18" charset="0"/>
                </a:defRPr>
              </a:lvl1pPr>
              <a:lvl2pPr marL="742950" indent="-285750">
                <a:defRPr sz="2400" i="1">
                  <a:solidFill>
                    <a:schemeClr val="accent2"/>
                  </a:solidFill>
                  <a:latin typeface="Times New Roman" panose="02020603050405020304" pitchFamily="18" charset="0"/>
                </a:defRPr>
              </a:lvl2pPr>
              <a:lvl3pPr marL="1143000" indent="-228600">
                <a:defRPr sz="2400" i="1">
                  <a:solidFill>
                    <a:schemeClr val="accent2"/>
                  </a:solidFill>
                  <a:latin typeface="Times New Roman" panose="02020603050405020304" pitchFamily="18" charset="0"/>
                </a:defRPr>
              </a:lvl3pPr>
              <a:lvl4pPr marL="1600200" indent="-228600">
                <a:defRPr sz="2400" i="1">
                  <a:solidFill>
                    <a:schemeClr val="accent2"/>
                  </a:solidFill>
                  <a:latin typeface="Times New Roman" panose="02020603050405020304" pitchFamily="18" charset="0"/>
                </a:defRPr>
              </a:lvl4pPr>
              <a:lvl5pPr marL="2057400" indent="-228600">
                <a:defRPr sz="2400" i="1">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400" i="1">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400" i="1">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400" i="1">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400" i="1">
                  <a:solidFill>
                    <a:schemeClr val="accent2"/>
                  </a:solidFill>
                  <a:latin typeface="Times New Roman" panose="02020603050405020304" pitchFamily="18" charset="0"/>
                </a:defRPr>
              </a:lvl9pPr>
            </a:lstStyle>
            <a:p>
              <a:pPr algn="ctr" eaLnBrk="1" hangingPunct="1"/>
              <a:r>
                <a:rPr lang="en-US" altLang="en-US" i="0">
                  <a:solidFill>
                    <a:schemeClr val="tx1"/>
                  </a:solidFill>
                </a:rPr>
                <a:t>DLE</a:t>
              </a:r>
            </a:p>
          </p:txBody>
        </p:sp>
        <p:sp>
          <p:nvSpPr>
            <p:cNvPr id="6" name="Rectangle 5">
              <a:extLst>
                <a:ext uri="{FF2B5EF4-FFF2-40B4-BE49-F238E27FC236}">
                  <a16:creationId xmlns:a16="http://schemas.microsoft.com/office/drawing/2014/main" id="{1DF7C45A-78F3-4DFE-9629-1BCBE7A9657E}"/>
                </a:ext>
              </a:extLst>
            </p:cNvPr>
            <p:cNvSpPr>
              <a:spLocks noChangeArrowheads="1"/>
            </p:cNvSpPr>
            <p:nvPr/>
          </p:nvSpPr>
          <p:spPr bwMode="auto">
            <a:xfrm>
              <a:off x="2590800" y="1447800"/>
              <a:ext cx="914400" cy="762000"/>
            </a:xfrm>
            <a:prstGeom prst="rect">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accent2"/>
                  </a:solidFill>
                  <a:latin typeface="Times New Roman" panose="02020603050405020304" pitchFamily="18" charset="0"/>
                </a:defRPr>
              </a:lvl1pPr>
              <a:lvl2pPr marL="742950" indent="-285750">
                <a:defRPr sz="2400" i="1">
                  <a:solidFill>
                    <a:schemeClr val="accent2"/>
                  </a:solidFill>
                  <a:latin typeface="Times New Roman" panose="02020603050405020304" pitchFamily="18" charset="0"/>
                </a:defRPr>
              </a:lvl2pPr>
              <a:lvl3pPr marL="1143000" indent="-228600">
                <a:defRPr sz="2400" i="1">
                  <a:solidFill>
                    <a:schemeClr val="accent2"/>
                  </a:solidFill>
                  <a:latin typeface="Times New Roman" panose="02020603050405020304" pitchFamily="18" charset="0"/>
                </a:defRPr>
              </a:lvl3pPr>
              <a:lvl4pPr marL="1600200" indent="-228600">
                <a:defRPr sz="2400" i="1">
                  <a:solidFill>
                    <a:schemeClr val="accent2"/>
                  </a:solidFill>
                  <a:latin typeface="Times New Roman" panose="02020603050405020304" pitchFamily="18" charset="0"/>
                </a:defRPr>
              </a:lvl4pPr>
              <a:lvl5pPr marL="2057400" indent="-228600">
                <a:defRPr sz="2400" i="1">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400" i="1">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400" i="1">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400" i="1">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400" i="1">
                  <a:solidFill>
                    <a:schemeClr val="accent2"/>
                  </a:solidFill>
                  <a:latin typeface="Times New Roman" panose="02020603050405020304" pitchFamily="18" charset="0"/>
                </a:defRPr>
              </a:lvl9pPr>
            </a:lstStyle>
            <a:p>
              <a:pPr algn="ctr" eaLnBrk="1" hangingPunct="1"/>
              <a:r>
                <a:rPr lang="en-US" altLang="en-US" i="0">
                  <a:solidFill>
                    <a:schemeClr val="tx1"/>
                  </a:solidFill>
                </a:rPr>
                <a:t>STX</a:t>
              </a:r>
            </a:p>
          </p:txBody>
        </p:sp>
        <p:sp>
          <p:nvSpPr>
            <p:cNvPr id="7" name="Rectangle 6">
              <a:extLst>
                <a:ext uri="{FF2B5EF4-FFF2-40B4-BE49-F238E27FC236}">
                  <a16:creationId xmlns:a16="http://schemas.microsoft.com/office/drawing/2014/main" id="{E108CDE6-06E0-4986-81A0-8A7C995B32A5}"/>
                </a:ext>
              </a:extLst>
            </p:cNvPr>
            <p:cNvSpPr>
              <a:spLocks noChangeArrowheads="1"/>
            </p:cNvSpPr>
            <p:nvPr/>
          </p:nvSpPr>
          <p:spPr bwMode="auto">
            <a:xfrm>
              <a:off x="6248400" y="1447800"/>
              <a:ext cx="914400" cy="762000"/>
            </a:xfrm>
            <a:prstGeom prst="rect">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accent2"/>
                  </a:solidFill>
                  <a:latin typeface="Times New Roman" panose="02020603050405020304" pitchFamily="18" charset="0"/>
                </a:defRPr>
              </a:lvl1pPr>
              <a:lvl2pPr marL="742950" indent="-285750">
                <a:defRPr sz="2400" i="1">
                  <a:solidFill>
                    <a:schemeClr val="accent2"/>
                  </a:solidFill>
                  <a:latin typeface="Times New Roman" panose="02020603050405020304" pitchFamily="18" charset="0"/>
                </a:defRPr>
              </a:lvl2pPr>
              <a:lvl3pPr marL="1143000" indent="-228600">
                <a:defRPr sz="2400" i="1">
                  <a:solidFill>
                    <a:schemeClr val="accent2"/>
                  </a:solidFill>
                  <a:latin typeface="Times New Roman" panose="02020603050405020304" pitchFamily="18" charset="0"/>
                </a:defRPr>
              </a:lvl3pPr>
              <a:lvl4pPr marL="1600200" indent="-228600">
                <a:defRPr sz="2400" i="1">
                  <a:solidFill>
                    <a:schemeClr val="accent2"/>
                  </a:solidFill>
                  <a:latin typeface="Times New Roman" panose="02020603050405020304" pitchFamily="18" charset="0"/>
                </a:defRPr>
              </a:lvl4pPr>
              <a:lvl5pPr marL="2057400" indent="-228600">
                <a:defRPr sz="2400" i="1">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400" i="1">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400" i="1">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400" i="1">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400" i="1">
                  <a:solidFill>
                    <a:schemeClr val="accent2"/>
                  </a:solidFill>
                  <a:latin typeface="Times New Roman" panose="02020603050405020304" pitchFamily="18" charset="0"/>
                </a:defRPr>
              </a:lvl9pPr>
            </a:lstStyle>
            <a:p>
              <a:pPr algn="ctr" eaLnBrk="1" hangingPunct="1"/>
              <a:r>
                <a:rPr lang="en-US" altLang="en-US" i="0">
                  <a:solidFill>
                    <a:schemeClr val="tx1"/>
                  </a:solidFill>
                </a:rPr>
                <a:t>DLE</a:t>
              </a:r>
            </a:p>
          </p:txBody>
        </p:sp>
        <p:sp>
          <p:nvSpPr>
            <p:cNvPr id="8" name="Rectangle 7">
              <a:extLst>
                <a:ext uri="{FF2B5EF4-FFF2-40B4-BE49-F238E27FC236}">
                  <a16:creationId xmlns:a16="http://schemas.microsoft.com/office/drawing/2014/main" id="{CC18757E-4F97-4EB2-83C5-AAC150418B54}"/>
                </a:ext>
              </a:extLst>
            </p:cNvPr>
            <p:cNvSpPr>
              <a:spLocks noChangeArrowheads="1"/>
            </p:cNvSpPr>
            <p:nvPr/>
          </p:nvSpPr>
          <p:spPr bwMode="auto">
            <a:xfrm>
              <a:off x="7162800" y="1447800"/>
              <a:ext cx="914400" cy="762000"/>
            </a:xfrm>
            <a:prstGeom prst="rect">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accent2"/>
                  </a:solidFill>
                  <a:latin typeface="Times New Roman" panose="02020603050405020304" pitchFamily="18" charset="0"/>
                </a:defRPr>
              </a:lvl1pPr>
              <a:lvl2pPr marL="742950" indent="-285750">
                <a:defRPr sz="2400" i="1">
                  <a:solidFill>
                    <a:schemeClr val="accent2"/>
                  </a:solidFill>
                  <a:latin typeface="Times New Roman" panose="02020603050405020304" pitchFamily="18" charset="0"/>
                </a:defRPr>
              </a:lvl2pPr>
              <a:lvl3pPr marL="1143000" indent="-228600">
                <a:defRPr sz="2400" i="1">
                  <a:solidFill>
                    <a:schemeClr val="accent2"/>
                  </a:solidFill>
                  <a:latin typeface="Times New Roman" panose="02020603050405020304" pitchFamily="18" charset="0"/>
                </a:defRPr>
              </a:lvl3pPr>
              <a:lvl4pPr marL="1600200" indent="-228600">
                <a:defRPr sz="2400" i="1">
                  <a:solidFill>
                    <a:schemeClr val="accent2"/>
                  </a:solidFill>
                  <a:latin typeface="Times New Roman" panose="02020603050405020304" pitchFamily="18" charset="0"/>
                </a:defRPr>
              </a:lvl4pPr>
              <a:lvl5pPr marL="2057400" indent="-228600">
                <a:defRPr sz="2400" i="1">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400" i="1">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400" i="1">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400" i="1">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400" i="1">
                  <a:solidFill>
                    <a:schemeClr val="accent2"/>
                  </a:solidFill>
                  <a:latin typeface="Times New Roman" panose="02020603050405020304" pitchFamily="18" charset="0"/>
                </a:defRPr>
              </a:lvl9pPr>
            </a:lstStyle>
            <a:p>
              <a:pPr algn="ctr" eaLnBrk="1" hangingPunct="1"/>
              <a:r>
                <a:rPr lang="en-US" altLang="en-US" i="0">
                  <a:solidFill>
                    <a:schemeClr val="tx1"/>
                  </a:solidFill>
                </a:rPr>
                <a:t>ETX</a:t>
              </a:r>
            </a:p>
          </p:txBody>
        </p:sp>
        <p:sp>
          <p:nvSpPr>
            <p:cNvPr id="9" name="Rectangle 8">
              <a:extLst>
                <a:ext uri="{FF2B5EF4-FFF2-40B4-BE49-F238E27FC236}">
                  <a16:creationId xmlns:a16="http://schemas.microsoft.com/office/drawing/2014/main" id="{23A88465-48F5-4DF6-95E8-13D619749FF8}"/>
                </a:ext>
              </a:extLst>
            </p:cNvPr>
            <p:cNvSpPr>
              <a:spLocks noChangeArrowheads="1"/>
            </p:cNvSpPr>
            <p:nvPr/>
          </p:nvSpPr>
          <p:spPr bwMode="auto">
            <a:xfrm>
              <a:off x="3505200" y="1447800"/>
              <a:ext cx="2743200" cy="762000"/>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accent2"/>
                  </a:solidFill>
                  <a:latin typeface="Times New Roman" panose="02020603050405020304" pitchFamily="18" charset="0"/>
                </a:defRPr>
              </a:lvl1pPr>
              <a:lvl2pPr marL="742950" indent="-285750">
                <a:defRPr sz="2400" i="1">
                  <a:solidFill>
                    <a:schemeClr val="accent2"/>
                  </a:solidFill>
                  <a:latin typeface="Times New Roman" panose="02020603050405020304" pitchFamily="18" charset="0"/>
                </a:defRPr>
              </a:lvl2pPr>
              <a:lvl3pPr marL="1143000" indent="-228600">
                <a:defRPr sz="2400" i="1">
                  <a:solidFill>
                    <a:schemeClr val="accent2"/>
                  </a:solidFill>
                  <a:latin typeface="Times New Roman" panose="02020603050405020304" pitchFamily="18" charset="0"/>
                </a:defRPr>
              </a:lvl3pPr>
              <a:lvl4pPr marL="1600200" indent="-228600">
                <a:defRPr sz="2400" i="1">
                  <a:solidFill>
                    <a:schemeClr val="accent2"/>
                  </a:solidFill>
                  <a:latin typeface="Times New Roman" panose="02020603050405020304" pitchFamily="18" charset="0"/>
                </a:defRPr>
              </a:lvl4pPr>
              <a:lvl5pPr marL="2057400" indent="-228600">
                <a:defRPr sz="2400" i="1">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400" i="1">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400" i="1">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400" i="1">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400" i="1">
                  <a:solidFill>
                    <a:schemeClr val="accent2"/>
                  </a:solidFill>
                  <a:latin typeface="Times New Roman" panose="02020603050405020304" pitchFamily="18" charset="0"/>
                </a:defRPr>
              </a:lvl9pPr>
            </a:lstStyle>
            <a:p>
              <a:pPr algn="ctr" eaLnBrk="1" hangingPunct="1"/>
              <a:r>
                <a:rPr lang="en-US" altLang="en-US">
                  <a:solidFill>
                    <a:schemeClr val="tx1"/>
                  </a:solidFill>
                </a:rPr>
                <a:t>Transparent Data</a:t>
              </a:r>
            </a:p>
          </p:txBody>
        </p:sp>
        <p:sp>
          <p:nvSpPr>
            <p:cNvPr id="10" name="Line 10">
              <a:extLst>
                <a:ext uri="{FF2B5EF4-FFF2-40B4-BE49-F238E27FC236}">
                  <a16:creationId xmlns:a16="http://schemas.microsoft.com/office/drawing/2014/main" id="{30F6EE6A-9FAD-4DB5-BE8B-2407CCDB96AE}"/>
                </a:ext>
              </a:extLst>
            </p:cNvPr>
            <p:cNvSpPr>
              <a:spLocks noChangeShapeType="1"/>
            </p:cNvSpPr>
            <p:nvPr/>
          </p:nvSpPr>
          <p:spPr bwMode="auto">
            <a:xfrm flipH="1">
              <a:off x="609600" y="1828800"/>
              <a:ext cx="91440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 name="Rectangle 11">
              <a:extLst>
                <a:ext uri="{FF2B5EF4-FFF2-40B4-BE49-F238E27FC236}">
                  <a16:creationId xmlns:a16="http://schemas.microsoft.com/office/drawing/2014/main" id="{657C4CDD-D07B-4F81-A877-1999263492F6}"/>
                </a:ext>
              </a:extLst>
            </p:cNvPr>
            <p:cNvSpPr>
              <a:spLocks noChangeArrowheads="1"/>
            </p:cNvSpPr>
            <p:nvPr/>
          </p:nvSpPr>
          <p:spPr bwMode="auto">
            <a:xfrm>
              <a:off x="1219200" y="2819400"/>
              <a:ext cx="914400" cy="762000"/>
            </a:xfrm>
            <a:prstGeom prst="rect">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accent2"/>
                  </a:solidFill>
                  <a:latin typeface="Times New Roman" panose="02020603050405020304" pitchFamily="18" charset="0"/>
                </a:defRPr>
              </a:lvl1pPr>
              <a:lvl2pPr marL="742950" indent="-285750">
                <a:defRPr sz="2400" i="1">
                  <a:solidFill>
                    <a:schemeClr val="accent2"/>
                  </a:solidFill>
                  <a:latin typeface="Times New Roman" panose="02020603050405020304" pitchFamily="18" charset="0"/>
                </a:defRPr>
              </a:lvl2pPr>
              <a:lvl3pPr marL="1143000" indent="-228600">
                <a:defRPr sz="2400" i="1">
                  <a:solidFill>
                    <a:schemeClr val="accent2"/>
                  </a:solidFill>
                  <a:latin typeface="Times New Roman" panose="02020603050405020304" pitchFamily="18" charset="0"/>
                </a:defRPr>
              </a:lvl3pPr>
              <a:lvl4pPr marL="1600200" indent="-228600">
                <a:defRPr sz="2400" i="1">
                  <a:solidFill>
                    <a:schemeClr val="accent2"/>
                  </a:solidFill>
                  <a:latin typeface="Times New Roman" panose="02020603050405020304" pitchFamily="18" charset="0"/>
                </a:defRPr>
              </a:lvl4pPr>
              <a:lvl5pPr marL="2057400" indent="-228600">
                <a:defRPr sz="2400" i="1">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400" i="1">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400" i="1">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400" i="1">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400" i="1">
                  <a:solidFill>
                    <a:schemeClr val="accent2"/>
                  </a:solidFill>
                  <a:latin typeface="Times New Roman" panose="02020603050405020304" pitchFamily="18" charset="0"/>
                </a:defRPr>
              </a:lvl9pPr>
            </a:lstStyle>
            <a:p>
              <a:pPr algn="ctr" eaLnBrk="1" hangingPunct="1"/>
              <a:r>
                <a:rPr lang="en-US" altLang="en-US" i="0">
                  <a:solidFill>
                    <a:schemeClr val="tx1"/>
                  </a:solidFill>
                </a:rPr>
                <a:t>DLE</a:t>
              </a:r>
            </a:p>
          </p:txBody>
        </p:sp>
        <p:sp>
          <p:nvSpPr>
            <p:cNvPr id="12" name="Rectangle 12">
              <a:extLst>
                <a:ext uri="{FF2B5EF4-FFF2-40B4-BE49-F238E27FC236}">
                  <a16:creationId xmlns:a16="http://schemas.microsoft.com/office/drawing/2014/main" id="{69C20F1E-2C8F-4F01-9C95-1E0B8B3899FE}"/>
                </a:ext>
              </a:extLst>
            </p:cNvPr>
            <p:cNvSpPr>
              <a:spLocks noChangeArrowheads="1"/>
            </p:cNvSpPr>
            <p:nvPr/>
          </p:nvSpPr>
          <p:spPr bwMode="auto">
            <a:xfrm>
              <a:off x="2133600" y="2819400"/>
              <a:ext cx="914400" cy="762000"/>
            </a:xfrm>
            <a:prstGeom prst="rect">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accent2"/>
                  </a:solidFill>
                  <a:latin typeface="Times New Roman" panose="02020603050405020304" pitchFamily="18" charset="0"/>
                </a:defRPr>
              </a:lvl1pPr>
              <a:lvl2pPr marL="742950" indent="-285750">
                <a:defRPr sz="2400" i="1">
                  <a:solidFill>
                    <a:schemeClr val="accent2"/>
                  </a:solidFill>
                  <a:latin typeface="Times New Roman" panose="02020603050405020304" pitchFamily="18" charset="0"/>
                </a:defRPr>
              </a:lvl2pPr>
              <a:lvl3pPr marL="1143000" indent="-228600">
                <a:defRPr sz="2400" i="1">
                  <a:solidFill>
                    <a:schemeClr val="accent2"/>
                  </a:solidFill>
                  <a:latin typeface="Times New Roman" panose="02020603050405020304" pitchFamily="18" charset="0"/>
                </a:defRPr>
              </a:lvl3pPr>
              <a:lvl4pPr marL="1600200" indent="-228600">
                <a:defRPr sz="2400" i="1">
                  <a:solidFill>
                    <a:schemeClr val="accent2"/>
                  </a:solidFill>
                  <a:latin typeface="Times New Roman" panose="02020603050405020304" pitchFamily="18" charset="0"/>
                </a:defRPr>
              </a:lvl4pPr>
              <a:lvl5pPr marL="2057400" indent="-228600">
                <a:defRPr sz="2400" i="1">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400" i="1">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400" i="1">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400" i="1">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400" i="1">
                  <a:solidFill>
                    <a:schemeClr val="accent2"/>
                  </a:solidFill>
                  <a:latin typeface="Times New Roman" panose="02020603050405020304" pitchFamily="18" charset="0"/>
                </a:defRPr>
              </a:lvl9pPr>
            </a:lstStyle>
            <a:p>
              <a:pPr algn="ctr" eaLnBrk="1" hangingPunct="1"/>
              <a:r>
                <a:rPr lang="en-US" altLang="en-US" i="0">
                  <a:solidFill>
                    <a:schemeClr val="tx1"/>
                  </a:solidFill>
                </a:rPr>
                <a:t>STX</a:t>
              </a:r>
            </a:p>
          </p:txBody>
        </p:sp>
        <p:sp>
          <p:nvSpPr>
            <p:cNvPr id="13" name="Rectangle 13">
              <a:extLst>
                <a:ext uri="{FF2B5EF4-FFF2-40B4-BE49-F238E27FC236}">
                  <a16:creationId xmlns:a16="http://schemas.microsoft.com/office/drawing/2014/main" id="{81DF76C6-4A80-49A3-A048-BF31A3F803F6}"/>
                </a:ext>
              </a:extLst>
            </p:cNvPr>
            <p:cNvSpPr>
              <a:spLocks noChangeArrowheads="1"/>
            </p:cNvSpPr>
            <p:nvPr/>
          </p:nvSpPr>
          <p:spPr bwMode="auto">
            <a:xfrm>
              <a:off x="7162800" y="2819400"/>
              <a:ext cx="914400" cy="762000"/>
            </a:xfrm>
            <a:prstGeom prst="rect">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accent2"/>
                  </a:solidFill>
                  <a:latin typeface="Times New Roman" panose="02020603050405020304" pitchFamily="18" charset="0"/>
                </a:defRPr>
              </a:lvl1pPr>
              <a:lvl2pPr marL="742950" indent="-285750">
                <a:defRPr sz="2400" i="1">
                  <a:solidFill>
                    <a:schemeClr val="accent2"/>
                  </a:solidFill>
                  <a:latin typeface="Times New Roman" panose="02020603050405020304" pitchFamily="18" charset="0"/>
                </a:defRPr>
              </a:lvl2pPr>
              <a:lvl3pPr marL="1143000" indent="-228600">
                <a:defRPr sz="2400" i="1">
                  <a:solidFill>
                    <a:schemeClr val="accent2"/>
                  </a:solidFill>
                  <a:latin typeface="Times New Roman" panose="02020603050405020304" pitchFamily="18" charset="0"/>
                </a:defRPr>
              </a:lvl3pPr>
              <a:lvl4pPr marL="1600200" indent="-228600">
                <a:defRPr sz="2400" i="1">
                  <a:solidFill>
                    <a:schemeClr val="accent2"/>
                  </a:solidFill>
                  <a:latin typeface="Times New Roman" panose="02020603050405020304" pitchFamily="18" charset="0"/>
                </a:defRPr>
              </a:lvl4pPr>
              <a:lvl5pPr marL="2057400" indent="-228600">
                <a:defRPr sz="2400" i="1">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400" i="1">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400" i="1">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400" i="1">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400" i="1">
                  <a:solidFill>
                    <a:schemeClr val="accent2"/>
                  </a:solidFill>
                  <a:latin typeface="Times New Roman" panose="02020603050405020304" pitchFamily="18" charset="0"/>
                </a:defRPr>
              </a:lvl9pPr>
            </a:lstStyle>
            <a:p>
              <a:pPr algn="ctr" eaLnBrk="1" hangingPunct="1"/>
              <a:r>
                <a:rPr lang="en-US" altLang="en-US" i="0">
                  <a:solidFill>
                    <a:schemeClr val="tx1"/>
                  </a:solidFill>
                </a:rPr>
                <a:t>DLE</a:t>
              </a:r>
            </a:p>
          </p:txBody>
        </p:sp>
        <p:sp>
          <p:nvSpPr>
            <p:cNvPr id="14" name="Rectangle 14">
              <a:extLst>
                <a:ext uri="{FF2B5EF4-FFF2-40B4-BE49-F238E27FC236}">
                  <a16:creationId xmlns:a16="http://schemas.microsoft.com/office/drawing/2014/main" id="{9E7EB69B-BD70-4AAF-9733-0E9EC62D9CA5}"/>
                </a:ext>
              </a:extLst>
            </p:cNvPr>
            <p:cNvSpPr>
              <a:spLocks noChangeArrowheads="1"/>
            </p:cNvSpPr>
            <p:nvPr/>
          </p:nvSpPr>
          <p:spPr bwMode="auto">
            <a:xfrm>
              <a:off x="8077200" y="2819400"/>
              <a:ext cx="914400" cy="762000"/>
            </a:xfrm>
            <a:prstGeom prst="rect">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accent2"/>
                  </a:solidFill>
                  <a:latin typeface="Times New Roman" panose="02020603050405020304" pitchFamily="18" charset="0"/>
                </a:defRPr>
              </a:lvl1pPr>
              <a:lvl2pPr marL="742950" indent="-285750">
                <a:defRPr sz="2400" i="1">
                  <a:solidFill>
                    <a:schemeClr val="accent2"/>
                  </a:solidFill>
                  <a:latin typeface="Times New Roman" panose="02020603050405020304" pitchFamily="18" charset="0"/>
                </a:defRPr>
              </a:lvl2pPr>
              <a:lvl3pPr marL="1143000" indent="-228600">
                <a:defRPr sz="2400" i="1">
                  <a:solidFill>
                    <a:schemeClr val="accent2"/>
                  </a:solidFill>
                  <a:latin typeface="Times New Roman" panose="02020603050405020304" pitchFamily="18" charset="0"/>
                </a:defRPr>
              </a:lvl3pPr>
              <a:lvl4pPr marL="1600200" indent="-228600">
                <a:defRPr sz="2400" i="1">
                  <a:solidFill>
                    <a:schemeClr val="accent2"/>
                  </a:solidFill>
                  <a:latin typeface="Times New Roman" panose="02020603050405020304" pitchFamily="18" charset="0"/>
                </a:defRPr>
              </a:lvl4pPr>
              <a:lvl5pPr marL="2057400" indent="-228600">
                <a:defRPr sz="2400" i="1">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400" i="1">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400" i="1">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400" i="1">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400" i="1">
                  <a:solidFill>
                    <a:schemeClr val="accent2"/>
                  </a:solidFill>
                  <a:latin typeface="Times New Roman" panose="02020603050405020304" pitchFamily="18" charset="0"/>
                </a:defRPr>
              </a:lvl9pPr>
            </a:lstStyle>
            <a:p>
              <a:pPr algn="ctr" eaLnBrk="1" hangingPunct="1"/>
              <a:r>
                <a:rPr lang="en-US" altLang="en-US" i="0">
                  <a:solidFill>
                    <a:schemeClr val="tx1"/>
                  </a:solidFill>
                </a:rPr>
                <a:t>ETX</a:t>
              </a:r>
            </a:p>
          </p:txBody>
        </p:sp>
        <p:sp>
          <p:nvSpPr>
            <p:cNvPr id="15" name="Rectangle 15">
              <a:extLst>
                <a:ext uri="{FF2B5EF4-FFF2-40B4-BE49-F238E27FC236}">
                  <a16:creationId xmlns:a16="http://schemas.microsoft.com/office/drawing/2014/main" id="{2AF3D158-FB70-4C4B-8245-9A2CF33DA7B8}"/>
                </a:ext>
              </a:extLst>
            </p:cNvPr>
            <p:cNvSpPr>
              <a:spLocks noChangeArrowheads="1"/>
            </p:cNvSpPr>
            <p:nvPr/>
          </p:nvSpPr>
          <p:spPr bwMode="auto">
            <a:xfrm>
              <a:off x="3048000" y="2819400"/>
              <a:ext cx="4191000" cy="762000"/>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accent2"/>
                  </a:solidFill>
                  <a:latin typeface="Times New Roman" panose="02020603050405020304" pitchFamily="18" charset="0"/>
                </a:defRPr>
              </a:lvl1pPr>
              <a:lvl2pPr marL="742950" indent="-285750">
                <a:defRPr sz="2400" i="1">
                  <a:solidFill>
                    <a:schemeClr val="accent2"/>
                  </a:solidFill>
                  <a:latin typeface="Times New Roman" panose="02020603050405020304" pitchFamily="18" charset="0"/>
                </a:defRPr>
              </a:lvl2pPr>
              <a:lvl3pPr marL="1143000" indent="-228600">
                <a:defRPr sz="2400" i="1">
                  <a:solidFill>
                    <a:schemeClr val="accent2"/>
                  </a:solidFill>
                  <a:latin typeface="Times New Roman" panose="02020603050405020304" pitchFamily="18" charset="0"/>
                </a:defRPr>
              </a:lvl3pPr>
              <a:lvl4pPr marL="1600200" indent="-228600">
                <a:defRPr sz="2400" i="1">
                  <a:solidFill>
                    <a:schemeClr val="accent2"/>
                  </a:solidFill>
                  <a:latin typeface="Times New Roman" panose="02020603050405020304" pitchFamily="18" charset="0"/>
                </a:defRPr>
              </a:lvl4pPr>
              <a:lvl5pPr marL="2057400" indent="-228600">
                <a:defRPr sz="2400" i="1">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400" i="1">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400" i="1">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400" i="1">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400" i="1">
                  <a:solidFill>
                    <a:schemeClr val="accent2"/>
                  </a:solidFill>
                  <a:latin typeface="Times New Roman" panose="02020603050405020304" pitchFamily="18" charset="0"/>
                </a:defRPr>
              </a:lvl9pPr>
            </a:lstStyle>
            <a:p>
              <a:pPr algn="ctr" eaLnBrk="1" hangingPunct="1"/>
              <a:endParaRPr lang="en-US" altLang="en-US">
                <a:solidFill>
                  <a:schemeClr val="tx1"/>
                </a:solidFill>
              </a:endParaRPr>
            </a:p>
          </p:txBody>
        </p:sp>
        <p:sp>
          <p:nvSpPr>
            <p:cNvPr id="16" name="Rectangle 16">
              <a:extLst>
                <a:ext uri="{FF2B5EF4-FFF2-40B4-BE49-F238E27FC236}">
                  <a16:creationId xmlns:a16="http://schemas.microsoft.com/office/drawing/2014/main" id="{0D091082-F3E9-48D8-9396-498C1EE97C96}"/>
                </a:ext>
              </a:extLst>
            </p:cNvPr>
            <p:cNvSpPr>
              <a:spLocks noChangeArrowheads="1"/>
            </p:cNvSpPr>
            <p:nvPr/>
          </p:nvSpPr>
          <p:spPr bwMode="auto">
            <a:xfrm>
              <a:off x="3048000" y="2819400"/>
              <a:ext cx="838200" cy="762000"/>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accent2"/>
                  </a:solidFill>
                  <a:latin typeface="Times New Roman" panose="02020603050405020304" pitchFamily="18" charset="0"/>
                </a:defRPr>
              </a:lvl1pPr>
              <a:lvl2pPr marL="742950" indent="-285750">
                <a:defRPr sz="2400" i="1">
                  <a:solidFill>
                    <a:schemeClr val="accent2"/>
                  </a:solidFill>
                  <a:latin typeface="Times New Roman" panose="02020603050405020304" pitchFamily="18" charset="0"/>
                </a:defRPr>
              </a:lvl2pPr>
              <a:lvl3pPr marL="1143000" indent="-228600">
                <a:defRPr sz="2400" i="1">
                  <a:solidFill>
                    <a:schemeClr val="accent2"/>
                  </a:solidFill>
                  <a:latin typeface="Times New Roman" panose="02020603050405020304" pitchFamily="18" charset="0"/>
                </a:defRPr>
              </a:lvl3pPr>
              <a:lvl4pPr marL="1600200" indent="-228600">
                <a:defRPr sz="2400" i="1">
                  <a:solidFill>
                    <a:schemeClr val="accent2"/>
                  </a:solidFill>
                  <a:latin typeface="Times New Roman" panose="02020603050405020304" pitchFamily="18" charset="0"/>
                </a:defRPr>
              </a:lvl4pPr>
              <a:lvl5pPr marL="2057400" indent="-228600">
                <a:defRPr sz="2400" i="1">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400" i="1">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400" i="1">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400" i="1">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400" i="1">
                  <a:solidFill>
                    <a:schemeClr val="accent2"/>
                  </a:solidFill>
                  <a:latin typeface="Times New Roman" panose="02020603050405020304" pitchFamily="18" charset="0"/>
                </a:defRPr>
              </a:lvl9pPr>
            </a:lstStyle>
            <a:p>
              <a:pPr algn="ctr" eaLnBrk="1" hangingPunct="1"/>
              <a:r>
                <a:rPr lang="en-US" altLang="en-US" i="0"/>
                <a:t>A</a:t>
              </a:r>
            </a:p>
          </p:txBody>
        </p:sp>
        <p:sp>
          <p:nvSpPr>
            <p:cNvPr id="17" name="Rectangle 17">
              <a:extLst>
                <a:ext uri="{FF2B5EF4-FFF2-40B4-BE49-F238E27FC236}">
                  <a16:creationId xmlns:a16="http://schemas.microsoft.com/office/drawing/2014/main" id="{5B3A91B9-CC59-496E-BEF5-D445EB212F2B}"/>
                </a:ext>
              </a:extLst>
            </p:cNvPr>
            <p:cNvSpPr>
              <a:spLocks noChangeArrowheads="1"/>
            </p:cNvSpPr>
            <p:nvPr/>
          </p:nvSpPr>
          <p:spPr bwMode="auto">
            <a:xfrm>
              <a:off x="3886200" y="2819400"/>
              <a:ext cx="838200" cy="762000"/>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accent2"/>
                  </a:solidFill>
                  <a:latin typeface="Times New Roman" panose="02020603050405020304" pitchFamily="18" charset="0"/>
                </a:defRPr>
              </a:lvl1pPr>
              <a:lvl2pPr marL="742950" indent="-285750">
                <a:defRPr sz="2400" i="1">
                  <a:solidFill>
                    <a:schemeClr val="accent2"/>
                  </a:solidFill>
                  <a:latin typeface="Times New Roman" panose="02020603050405020304" pitchFamily="18" charset="0"/>
                </a:defRPr>
              </a:lvl2pPr>
              <a:lvl3pPr marL="1143000" indent="-228600">
                <a:defRPr sz="2400" i="1">
                  <a:solidFill>
                    <a:schemeClr val="accent2"/>
                  </a:solidFill>
                  <a:latin typeface="Times New Roman" panose="02020603050405020304" pitchFamily="18" charset="0"/>
                </a:defRPr>
              </a:lvl3pPr>
              <a:lvl4pPr marL="1600200" indent="-228600">
                <a:defRPr sz="2400" i="1">
                  <a:solidFill>
                    <a:schemeClr val="accent2"/>
                  </a:solidFill>
                  <a:latin typeface="Times New Roman" panose="02020603050405020304" pitchFamily="18" charset="0"/>
                </a:defRPr>
              </a:lvl4pPr>
              <a:lvl5pPr marL="2057400" indent="-228600">
                <a:defRPr sz="2400" i="1">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400" i="1">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400" i="1">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400" i="1">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400" i="1">
                  <a:solidFill>
                    <a:schemeClr val="accent2"/>
                  </a:solidFill>
                  <a:latin typeface="Times New Roman" panose="02020603050405020304" pitchFamily="18" charset="0"/>
                </a:defRPr>
              </a:lvl9pPr>
            </a:lstStyle>
            <a:p>
              <a:pPr algn="ctr" eaLnBrk="1" hangingPunct="1"/>
              <a:r>
                <a:rPr lang="en-US" altLang="en-US" i="0"/>
                <a:t>B</a:t>
              </a:r>
            </a:p>
          </p:txBody>
        </p:sp>
        <p:sp>
          <p:nvSpPr>
            <p:cNvPr id="18" name="Rectangle 18">
              <a:extLst>
                <a:ext uri="{FF2B5EF4-FFF2-40B4-BE49-F238E27FC236}">
                  <a16:creationId xmlns:a16="http://schemas.microsoft.com/office/drawing/2014/main" id="{4B30665C-8A15-4AB8-A623-17A3D7E87970}"/>
                </a:ext>
              </a:extLst>
            </p:cNvPr>
            <p:cNvSpPr>
              <a:spLocks noChangeArrowheads="1"/>
            </p:cNvSpPr>
            <p:nvPr/>
          </p:nvSpPr>
          <p:spPr bwMode="auto">
            <a:xfrm>
              <a:off x="4724400" y="2819400"/>
              <a:ext cx="838200" cy="762000"/>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accent2"/>
                  </a:solidFill>
                  <a:latin typeface="Times New Roman" panose="02020603050405020304" pitchFamily="18" charset="0"/>
                </a:defRPr>
              </a:lvl1pPr>
              <a:lvl2pPr marL="742950" indent="-285750">
                <a:defRPr sz="2400" i="1">
                  <a:solidFill>
                    <a:schemeClr val="accent2"/>
                  </a:solidFill>
                  <a:latin typeface="Times New Roman" panose="02020603050405020304" pitchFamily="18" charset="0"/>
                </a:defRPr>
              </a:lvl2pPr>
              <a:lvl3pPr marL="1143000" indent="-228600">
                <a:defRPr sz="2400" i="1">
                  <a:solidFill>
                    <a:schemeClr val="accent2"/>
                  </a:solidFill>
                  <a:latin typeface="Times New Roman" panose="02020603050405020304" pitchFamily="18" charset="0"/>
                </a:defRPr>
              </a:lvl3pPr>
              <a:lvl4pPr marL="1600200" indent="-228600">
                <a:defRPr sz="2400" i="1">
                  <a:solidFill>
                    <a:schemeClr val="accent2"/>
                  </a:solidFill>
                  <a:latin typeface="Times New Roman" panose="02020603050405020304" pitchFamily="18" charset="0"/>
                </a:defRPr>
              </a:lvl4pPr>
              <a:lvl5pPr marL="2057400" indent="-228600">
                <a:defRPr sz="2400" i="1">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400" i="1">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400" i="1">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400" i="1">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400" i="1">
                  <a:solidFill>
                    <a:schemeClr val="accent2"/>
                  </a:solidFill>
                  <a:latin typeface="Times New Roman" panose="02020603050405020304" pitchFamily="18" charset="0"/>
                </a:defRPr>
              </a:lvl9pPr>
            </a:lstStyle>
            <a:p>
              <a:pPr algn="ctr" eaLnBrk="1" hangingPunct="1"/>
              <a:r>
                <a:rPr lang="en-US" altLang="en-US" i="0"/>
                <a:t>DLE</a:t>
              </a:r>
            </a:p>
          </p:txBody>
        </p:sp>
        <p:sp>
          <p:nvSpPr>
            <p:cNvPr id="19" name="Rectangle 19">
              <a:extLst>
                <a:ext uri="{FF2B5EF4-FFF2-40B4-BE49-F238E27FC236}">
                  <a16:creationId xmlns:a16="http://schemas.microsoft.com/office/drawing/2014/main" id="{EEAD97DD-9E81-4009-A153-78ABE3EFF2F3}"/>
                </a:ext>
              </a:extLst>
            </p:cNvPr>
            <p:cNvSpPr>
              <a:spLocks noChangeArrowheads="1"/>
            </p:cNvSpPr>
            <p:nvPr/>
          </p:nvSpPr>
          <p:spPr bwMode="auto">
            <a:xfrm>
              <a:off x="5562600" y="2819400"/>
              <a:ext cx="838200" cy="762000"/>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accent2"/>
                  </a:solidFill>
                  <a:latin typeface="Times New Roman" panose="02020603050405020304" pitchFamily="18" charset="0"/>
                </a:defRPr>
              </a:lvl1pPr>
              <a:lvl2pPr marL="742950" indent="-285750">
                <a:defRPr sz="2400" i="1">
                  <a:solidFill>
                    <a:schemeClr val="accent2"/>
                  </a:solidFill>
                  <a:latin typeface="Times New Roman" panose="02020603050405020304" pitchFamily="18" charset="0"/>
                </a:defRPr>
              </a:lvl2pPr>
              <a:lvl3pPr marL="1143000" indent="-228600">
                <a:defRPr sz="2400" i="1">
                  <a:solidFill>
                    <a:schemeClr val="accent2"/>
                  </a:solidFill>
                  <a:latin typeface="Times New Roman" panose="02020603050405020304" pitchFamily="18" charset="0"/>
                </a:defRPr>
              </a:lvl3pPr>
              <a:lvl4pPr marL="1600200" indent="-228600">
                <a:defRPr sz="2400" i="1">
                  <a:solidFill>
                    <a:schemeClr val="accent2"/>
                  </a:solidFill>
                  <a:latin typeface="Times New Roman" panose="02020603050405020304" pitchFamily="18" charset="0"/>
                </a:defRPr>
              </a:lvl4pPr>
              <a:lvl5pPr marL="2057400" indent="-228600">
                <a:defRPr sz="2400" i="1">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400" i="1">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400" i="1">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400" i="1">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400" i="1">
                  <a:solidFill>
                    <a:schemeClr val="accent2"/>
                  </a:solidFill>
                  <a:latin typeface="Times New Roman" panose="02020603050405020304" pitchFamily="18" charset="0"/>
                </a:defRPr>
              </a:lvl9pPr>
            </a:lstStyle>
            <a:p>
              <a:pPr algn="ctr" eaLnBrk="1" hangingPunct="1"/>
              <a:r>
                <a:rPr lang="en-US" altLang="en-US" i="0"/>
                <a:t>H</a:t>
              </a:r>
            </a:p>
          </p:txBody>
        </p:sp>
        <p:sp>
          <p:nvSpPr>
            <p:cNvPr id="20" name="Rectangle 20">
              <a:extLst>
                <a:ext uri="{FF2B5EF4-FFF2-40B4-BE49-F238E27FC236}">
                  <a16:creationId xmlns:a16="http://schemas.microsoft.com/office/drawing/2014/main" id="{CC79FDBD-9D35-482C-858D-3700A2AF13E9}"/>
                </a:ext>
              </a:extLst>
            </p:cNvPr>
            <p:cNvSpPr>
              <a:spLocks noChangeArrowheads="1"/>
            </p:cNvSpPr>
            <p:nvPr/>
          </p:nvSpPr>
          <p:spPr bwMode="auto">
            <a:xfrm>
              <a:off x="6400800" y="2819400"/>
              <a:ext cx="838200" cy="762000"/>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accent2"/>
                  </a:solidFill>
                  <a:latin typeface="Times New Roman" panose="02020603050405020304" pitchFamily="18" charset="0"/>
                </a:defRPr>
              </a:lvl1pPr>
              <a:lvl2pPr marL="742950" indent="-285750">
                <a:defRPr sz="2400" i="1">
                  <a:solidFill>
                    <a:schemeClr val="accent2"/>
                  </a:solidFill>
                  <a:latin typeface="Times New Roman" panose="02020603050405020304" pitchFamily="18" charset="0"/>
                </a:defRPr>
              </a:lvl2pPr>
              <a:lvl3pPr marL="1143000" indent="-228600">
                <a:defRPr sz="2400" i="1">
                  <a:solidFill>
                    <a:schemeClr val="accent2"/>
                  </a:solidFill>
                  <a:latin typeface="Times New Roman" panose="02020603050405020304" pitchFamily="18" charset="0"/>
                </a:defRPr>
              </a:lvl3pPr>
              <a:lvl4pPr marL="1600200" indent="-228600">
                <a:defRPr sz="2400" i="1">
                  <a:solidFill>
                    <a:schemeClr val="accent2"/>
                  </a:solidFill>
                  <a:latin typeface="Times New Roman" panose="02020603050405020304" pitchFamily="18" charset="0"/>
                </a:defRPr>
              </a:lvl4pPr>
              <a:lvl5pPr marL="2057400" indent="-228600">
                <a:defRPr sz="2400" i="1">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400" i="1">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400" i="1">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400" i="1">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400" i="1">
                  <a:solidFill>
                    <a:schemeClr val="accent2"/>
                  </a:solidFill>
                  <a:latin typeface="Times New Roman" panose="02020603050405020304" pitchFamily="18" charset="0"/>
                </a:defRPr>
              </a:lvl9pPr>
            </a:lstStyle>
            <a:p>
              <a:pPr algn="ctr" eaLnBrk="1" hangingPunct="1"/>
              <a:r>
                <a:rPr lang="en-US" altLang="en-US" i="0"/>
                <a:t>W</a:t>
              </a:r>
            </a:p>
          </p:txBody>
        </p:sp>
        <p:sp>
          <p:nvSpPr>
            <p:cNvPr id="21" name="Line 21">
              <a:extLst>
                <a:ext uri="{FF2B5EF4-FFF2-40B4-BE49-F238E27FC236}">
                  <a16:creationId xmlns:a16="http://schemas.microsoft.com/office/drawing/2014/main" id="{201CF19A-2AB5-4E3F-B94C-2F62970FBBC6}"/>
                </a:ext>
              </a:extLst>
            </p:cNvPr>
            <p:cNvSpPr>
              <a:spLocks noChangeShapeType="1"/>
            </p:cNvSpPr>
            <p:nvPr/>
          </p:nvSpPr>
          <p:spPr bwMode="auto">
            <a:xfrm flipH="1">
              <a:off x="152400" y="3200400"/>
              <a:ext cx="91440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2" name="Rectangle 23">
              <a:extLst>
                <a:ext uri="{FF2B5EF4-FFF2-40B4-BE49-F238E27FC236}">
                  <a16:creationId xmlns:a16="http://schemas.microsoft.com/office/drawing/2014/main" id="{1962B65B-B61E-4F57-9E5C-80976BA8CF4A}"/>
                </a:ext>
              </a:extLst>
            </p:cNvPr>
            <p:cNvSpPr>
              <a:spLocks noChangeArrowheads="1"/>
            </p:cNvSpPr>
            <p:nvPr/>
          </p:nvSpPr>
          <p:spPr bwMode="auto">
            <a:xfrm>
              <a:off x="381000" y="4038600"/>
              <a:ext cx="914400" cy="762000"/>
            </a:xfrm>
            <a:prstGeom prst="rect">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accent2"/>
                  </a:solidFill>
                  <a:latin typeface="Times New Roman" panose="02020603050405020304" pitchFamily="18" charset="0"/>
                </a:defRPr>
              </a:lvl1pPr>
              <a:lvl2pPr marL="742950" indent="-285750">
                <a:defRPr sz="2400" i="1">
                  <a:solidFill>
                    <a:schemeClr val="accent2"/>
                  </a:solidFill>
                  <a:latin typeface="Times New Roman" panose="02020603050405020304" pitchFamily="18" charset="0"/>
                </a:defRPr>
              </a:lvl2pPr>
              <a:lvl3pPr marL="1143000" indent="-228600">
                <a:defRPr sz="2400" i="1">
                  <a:solidFill>
                    <a:schemeClr val="accent2"/>
                  </a:solidFill>
                  <a:latin typeface="Times New Roman" panose="02020603050405020304" pitchFamily="18" charset="0"/>
                </a:defRPr>
              </a:lvl3pPr>
              <a:lvl4pPr marL="1600200" indent="-228600">
                <a:defRPr sz="2400" i="1">
                  <a:solidFill>
                    <a:schemeClr val="accent2"/>
                  </a:solidFill>
                  <a:latin typeface="Times New Roman" panose="02020603050405020304" pitchFamily="18" charset="0"/>
                </a:defRPr>
              </a:lvl4pPr>
              <a:lvl5pPr marL="2057400" indent="-228600">
                <a:defRPr sz="2400" i="1">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400" i="1">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400" i="1">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400" i="1">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400" i="1">
                  <a:solidFill>
                    <a:schemeClr val="accent2"/>
                  </a:solidFill>
                  <a:latin typeface="Times New Roman" panose="02020603050405020304" pitchFamily="18" charset="0"/>
                </a:defRPr>
              </a:lvl9pPr>
            </a:lstStyle>
            <a:p>
              <a:pPr algn="ctr" eaLnBrk="1" hangingPunct="1"/>
              <a:r>
                <a:rPr lang="en-US" altLang="en-US" i="0">
                  <a:solidFill>
                    <a:schemeClr val="tx1"/>
                  </a:solidFill>
                </a:rPr>
                <a:t>DLE</a:t>
              </a:r>
            </a:p>
          </p:txBody>
        </p:sp>
        <p:sp>
          <p:nvSpPr>
            <p:cNvPr id="23" name="Rectangle 24">
              <a:extLst>
                <a:ext uri="{FF2B5EF4-FFF2-40B4-BE49-F238E27FC236}">
                  <a16:creationId xmlns:a16="http://schemas.microsoft.com/office/drawing/2014/main" id="{60DA316C-45FE-4752-924F-D53A9B9BA455}"/>
                </a:ext>
              </a:extLst>
            </p:cNvPr>
            <p:cNvSpPr>
              <a:spLocks noChangeArrowheads="1"/>
            </p:cNvSpPr>
            <p:nvPr/>
          </p:nvSpPr>
          <p:spPr bwMode="auto">
            <a:xfrm>
              <a:off x="1295400" y="4038600"/>
              <a:ext cx="914400" cy="762000"/>
            </a:xfrm>
            <a:prstGeom prst="rect">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accent2"/>
                  </a:solidFill>
                  <a:latin typeface="Times New Roman" panose="02020603050405020304" pitchFamily="18" charset="0"/>
                </a:defRPr>
              </a:lvl1pPr>
              <a:lvl2pPr marL="742950" indent="-285750">
                <a:defRPr sz="2400" i="1">
                  <a:solidFill>
                    <a:schemeClr val="accent2"/>
                  </a:solidFill>
                  <a:latin typeface="Times New Roman" panose="02020603050405020304" pitchFamily="18" charset="0"/>
                </a:defRPr>
              </a:lvl2pPr>
              <a:lvl3pPr marL="1143000" indent="-228600">
                <a:defRPr sz="2400" i="1">
                  <a:solidFill>
                    <a:schemeClr val="accent2"/>
                  </a:solidFill>
                  <a:latin typeface="Times New Roman" panose="02020603050405020304" pitchFamily="18" charset="0"/>
                </a:defRPr>
              </a:lvl3pPr>
              <a:lvl4pPr marL="1600200" indent="-228600">
                <a:defRPr sz="2400" i="1">
                  <a:solidFill>
                    <a:schemeClr val="accent2"/>
                  </a:solidFill>
                  <a:latin typeface="Times New Roman" panose="02020603050405020304" pitchFamily="18" charset="0"/>
                </a:defRPr>
              </a:lvl4pPr>
              <a:lvl5pPr marL="2057400" indent="-228600">
                <a:defRPr sz="2400" i="1">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400" i="1">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400" i="1">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400" i="1">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400" i="1">
                  <a:solidFill>
                    <a:schemeClr val="accent2"/>
                  </a:solidFill>
                  <a:latin typeface="Times New Roman" panose="02020603050405020304" pitchFamily="18" charset="0"/>
                </a:defRPr>
              </a:lvl9pPr>
            </a:lstStyle>
            <a:p>
              <a:pPr algn="ctr" eaLnBrk="1" hangingPunct="1"/>
              <a:r>
                <a:rPr lang="en-US" altLang="en-US" i="0">
                  <a:solidFill>
                    <a:schemeClr val="tx1"/>
                  </a:solidFill>
                </a:rPr>
                <a:t>STX</a:t>
              </a:r>
            </a:p>
          </p:txBody>
        </p:sp>
        <p:sp>
          <p:nvSpPr>
            <p:cNvPr id="24" name="Rectangle 25">
              <a:extLst>
                <a:ext uri="{FF2B5EF4-FFF2-40B4-BE49-F238E27FC236}">
                  <a16:creationId xmlns:a16="http://schemas.microsoft.com/office/drawing/2014/main" id="{43085258-8327-478F-B078-FDE059808001}"/>
                </a:ext>
              </a:extLst>
            </p:cNvPr>
            <p:cNvSpPr>
              <a:spLocks noChangeArrowheads="1"/>
            </p:cNvSpPr>
            <p:nvPr/>
          </p:nvSpPr>
          <p:spPr bwMode="auto">
            <a:xfrm>
              <a:off x="7162800" y="4038600"/>
              <a:ext cx="914400" cy="762000"/>
            </a:xfrm>
            <a:prstGeom prst="rect">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accent2"/>
                  </a:solidFill>
                  <a:latin typeface="Times New Roman" panose="02020603050405020304" pitchFamily="18" charset="0"/>
                </a:defRPr>
              </a:lvl1pPr>
              <a:lvl2pPr marL="742950" indent="-285750">
                <a:defRPr sz="2400" i="1">
                  <a:solidFill>
                    <a:schemeClr val="accent2"/>
                  </a:solidFill>
                  <a:latin typeface="Times New Roman" panose="02020603050405020304" pitchFamily="18" charset="0"/>
                </a:defRPr>
              </a:lvl2pPr>
              <a:lvl3pPr marL="1143000" indent="-228600">
                <a:defRPr sz="2400" i="1">
                  <a:solidFill>
                    <a:schemeClr val="accent2"/>
                  </a:solidFill>
                  <a:latin typeface="Times New Roman" panose="02020603050405020304" pitchFamily="18" charset="0"/>
                </a:defRPr>
              </a:lvl3pPr>
              <a:lvl4pPr marL="1600200" indent="-228600">
                <a:defRPr sz="2400" i="1">
                  <a:solidFill>
                    <a:schemeClr val="accent2"/>
                  </a:solidFill>
                  <a:latin typeface="Times New Roman" panose="02020603050405020304" pitchFamily="18" charset="0"/>
                </a:defRPr>
              </a:lvl4pPr>
              <a:lvl5pPr marL="2057400" indent="-228600">
                <a:defRPr sz="2400" i="1">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400" i="1">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400" i="1">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400" i="1">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400" i="1">
                  <a:solidFill>
                    <a:schemeClr val="accent2"/>
                  </a:solidFill>
                  <a:latin typeface="Times New Roman" panose="02020603050405020304" pitchFamily="18" charset="0"/>
                </a:defRPr>
              </a:lvl9pPr>
            </a:lstStyle>
            <a:p>
              <a:pPr algn="ctr" eaLnBrk="1" hangingPunct="1"/>
              <a:r>
                <a:rPr lang="en-US" altLang="en-US" i="0">
                  <a:solidFill>
                    <a:schemeClr val="tx1"/>
                  </a:solidFill>
                </a:rPr>
                <a:t>DLE</a:t>
              </a:r>
            </a:p>
          </p:txBody>
        </p:sp>
        <p:sp>
          <p:nvSpPr>
            <p:cNvPr id="25" name="Rectangle 26">
              <a:extLst>
                <a:ext uri="{FF2B5EF4-FFF2-40B4-BE49-F238E27FC236}">
                  <a16:creationId xmlns:a16="http://schemas.microsoft.com/office/drawing/2014/main" id="{9274D98F-4A95-4AC4-AA03-60A0D73492AA}"/>
                </a:ext>
              </a:extLst>
            </p:cNvPr>
            <p:cNvSpPr>
              <a:spLocks noChangeArrowheads="1"/>
            </p:cNvSpPr>
            <p:nvPr/>
          </p:nvSpPr>
          <p:spPr bwMode="auto">
            <a:xfrm>
              <a:off x="8077200" y="4038600"/>
              <a:ext cx="914400" cy="762000"/>
            </a:xfrm>
            <a:prstGeom prst="rect">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accent2"/>
                  </a:solidFill>
                  <a:latin typeface="Times New Roman" panose="02020603050405020304" pitchFamily="18" charset="0"/>
                </a:defRPr>
              </a:lvl1pPr>
              <a:lvl2pPr marL="742950" indent="-285750">
                <a:defRPr sz="2400" i="1">
                  <a:solidFill>
                    <a:schemeClr val="accent2"/>
                  </a:solidFill>
                  <a:latin typeface="Times New Roman" panose="02020603050405020304" pitchFamily="18" charset="0"/>
                </a:defRPr>
              </a:lvl2pPr>
              <a:lvl3pPr marL="1143000" indent="-228600">
                <a:defRPr sz="2400" i="1">
                  <a:solidFill>
                    <a:schemeClr val="accent2"/>
                  </a:solidFill>
                  <a:latin typeface="Times New Roman" panose="02020603050405020304" pitchFamily="18" charset="0"/>
                </a:defRPr>
              </a:lvl3pPr>
              <a:lvl4pPr marL="1600200" indent="-228600">
                <a:defRPr sz="2400" i="1">
                  <a:solidFill>
                    <a:schemeClr val="accent2"/>
                  </a:solidFill>
                  <a:latin typeface="Times New Roman" panose="02020603050405020304" pitchFamily="18" charset="0"/>
                </a:defRPr>
              </a:lvl4pPr>
              <a:lvl5pPr marL="2057400" indent="-228600">
                <a:defRPr sz="2400" i="1">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400" i="1">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400" i="1">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400" i="1">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400" i="1">
                  <a:solidFill>
                    <a:schemeClr val="accent2"/>
                  </a:solidFill>
                  <a:latin typeface="Times New Roman" panose="02020603050405020304" pitchFamily="18" charset="0"/>
                </a:defRPr>
              </a:lvl9pPr>
            </a:lstStyle>
            <a:p>
              <a:pPr algn="ctr" eaLnBrk="1" hangingPunct="1"/>
              <a:r>
                <a:rPr lang="en-US" altLang="en-US" i="0">
                  <a:solidFill>
                    <a:schemeClr val="tx1"/>
                  </a:solidFill>
                </a:rPr>
                <a:t>ETX</a:t>
              </a:r>
            </a:p>
          </p:txBody>
        </p:sp>
        <p:sp>
          <p:nvSpPr>
            <p:cNvPr id="26" name="Rectangle 27">
              <a:extLst>
                <a:ext uri="{FF2B5EF4-FFF2-40B4-BE49-F238E27FC236}">
                  <a16:creationId xmlns:a16="http://schemas.microsoft.com/office/drawing/2014/main" id="{26144206-63BF-40A1-9E9D-8638D54FD78E}"/>
                </a:ext>
              </a:extLst>
            </p:cNvPr>
            <p:cNvSpPr>
              <a:spLocks noChangeArrowheads="1"/>
            </p:cNvSpPr>
            <p:nvPr/>
          </p:nvSpPr>
          <p:spPr bwMode="auto">
            <a:xfrm>
              <a:off x="2971800" y="4038600"/>
              <a:ext cx="4191000" cy="762000"/>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accent2"/>
                  </a:solidFill>
                  <a:latin typeface="Times New Roman" panose="02020603050405020304" pitchFamily="18" charset="0"/>
                </a:defRPr>
              </a:lvl1pPr>
              <a:lvl2pPr marL="742950" indent="-285750">
                <a:defRPr sz="2400" i="1">
                  <a:solidFill>
                    <a:schemeClr val="accent2"/>
                  </a:solidFill>
                  <a:latin typeface="Times New Roman" panose="02020603050405020304" pitchFamily="18" charset="0"/>
                </a:defRPr>
              </a:lvl2pPr>
              <a:lvl3pPr marL="1143000" indent="-228600">
                <a:defRPr sz="2400" i="1">
                  <a:solidFill>
                    <a:schemeClr val="accent2"/>
                  </a:solidFill>
                  <a:latin typeface="Times New Roman" panose="02020603050405020304" pitchFamily="18" charset="0"/>
                </a:defRPr>
              </a:lvl3pPr>
              <a:lvl4pPr marL="1600200" indent="-228600">
                <a:defRPr sz="2400" i="1">
                  <a:solidFill>
                    <a:schemeClr val="accent2"/>
                  </a:solidFill>
                  <a:latin typeface="Times New Roman" panose="02020603050405020304" pitchFamily="18" charset="0"/>
                </a:defRPr>
              </a:lvl4pPr>
              <a:lvl5pPr marL="2057400" indent="-228600">
                <a:defRPr sz="2400" i="1">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400" i="1">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400" i="1">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400" i="1">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400" i="1">
                  <a:solidFill>
                    <a:schemeClr val="accent2"/>
                  </a:solidFill>
                  <a:latin typeface="Times New Roman" panose="02020603050405020304" pitchFamily="18" charset="0"/>
                </a:defRPr>
              </a:lvl9pPr>
            </a:lstStyle>
            <a:p>
              <a:pPr algn="ctr" eaLnBrk="1" hangingPunct="1"/>
              <a:endParaRPr lang="en-US" altLang="en-US">
                <a:solidFill>
                  <a:srgbClr val="800080"/>
                </a:solidFill>
              </a:endParaRPr>
            </a:p>
          </p:txBody>
        </p:sp>
        <p:sp>
          <p:nvSpPr>
            <p:cNvPr id="27" name="Rectangle 28">
              <a:extLst>
                <a:ext uri="{FF2B5EF4-FFF2-40B4-BE49-F238E27FC236}">
                  <a16:creationId xmlns:a16="http://schemas.microsoft.com/office/drawing/2014/main" id="{0C43D602-016C-457D-A0A4-B45F1C9C2F9F}"/>
                </a:ext>
              </a:extLst>
            </p:cNvPr>
            <p:cNvSpPr>
              <a:spLocks noChangeArrowheads="1"/>
            </p:cNvSpPr>
            <p:nvPr/>
          </p:nvSpPr>
          <p:spPr bwMode="auto">
            <a:xfrm>
              <a:off x="2209800" y="4038600"/>
              <a:ext cx="838200" cy="762000"/>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accent2"/>
                  </a:solidFill>
                  <a:latin typeface="Times New Roman" panose="02020603050405020304" pitchFamily="18" charset="0"/>
                </a:defRPr>
              </a:lvl1pPr>
              <a:lvl2pPr marL="742950" indent="-285750">
                <a:defRPr sz="2400" i="1">
                  <a:solidFill>
                    <a:schemeClr val="accent2"/>
                  </a:solidFill>
                  <a:latin typeface="Times New Roman" panose="02020603050405020304" pitchFamily="18" charset="0"/>
                </a:defRPr>
              </a:lvl2pPr>
              <a:lvl3pPr marL="1143000" indent="-228600">
                <a:defRPr sz="2400" i="1">
                  <a:solidFill>
                    <a:schemeClr val="accent2"/>
                  </a:solidFill>
                  <a:latin typeface="Times New Roman" panose="02020603050405020304" pitchFamily="18" charset="0"/>
                </a:defRPr>
              </a:lvl3pPr>
              <a:lvl4pPr marL="1600200" indent="-228600">
                <a:defRPr sz="2400" i="1">
                  <a:solidFill>
                    <a:schemeClr val="accent2"/>
                  </a:solidFill>
                  <a:latin typeface="Times New Roman" panose="02020603050405020304" pitchFamily="18" charset="0"/>
                </a:defRPr>
              </a:lvl4pPr>
              <a:lvl5pPr marL="2057400" indent="-228600">
                <a:defRPr sz="2400" i="1">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400" i="1">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400" i="1">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400" i="1">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400" i="1">
                  <a:solidFill>
                    <a:schemeClr val="accent2"/>
                  </a:solidFill>
                  <a:latin typeface="Times New Roman" panose="02020603050405020304" pitchFamily="18" charset="0"/>
                </a:defRPr>
              </a:lvl9pPr>
            </a:lstStyle>
            <a:p>
              <a:pPr algn="ctr" eaLnBrk="1" hangingPunct="1"/>
              <a:r>
                <a:rPr lang="en-US" altLang="en-US" i="0"/>
                <a:t>A</a:t>
              </a:r>
            </a:p>
          </p:txBody>
        </p:sp>
        <p:sp>
          <p:nvSpPr>
            <p:cNvPr id="28" name="Rectangle 29">
              <a:extLst>
                <a:ext uri="{FF2B5EF4-FFF2-40B4-BE49-F238E27FC236}">
                  <a16:creationId xmlns:a16="http://schemas.microsoft.com/office/drawing/2014/main" id="{570A6316-C5FC-4B4E-B1F2-E8FD1A84C81A}"/>
                </a:ext>
              </a:extLst>
            </p:cNvPr>
            <p:cNvSpPr>
              <a:spLocks noChangeArrowheads="1"/>
            </p:cNvSpPr>
            <p:nvPr/>
          </p:nvSpPr>
          <p:spPr bwMode="auto">
            <a:xfrm>
              <a:off x="3048000" y="4038600"/>
              <a:ext cx="838200" cy="762000"/>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accent2"/>
                  </a:solidFill>
                  <a:latin typeface="Times New Roman" panose="02020603050405020304" pitchFamily="18" charset="0"/>
                </a:defRPr>
              </a:lvl1pPr>
              <a:lvl2pPr marL="742950" indent="-285750">
                <a:defRPr sz="2400" i="1">
                  <a:solidFill>
                    <a:schemeClr val="accent2"/>
                  </a:solidFill>
                  <a:latin typeface="Times New Roman" panose="02020603050405020304" pitchFamily="18" charset="0"/>
                </a:defRPr>
              </a:lvl2pPr>
              <a:lvl3pPr marL="1143000" indent="-228600">
                <a:defRPr sz="2400" i="1">
                  <a:solidFill>
                    <a:schemeClr val="accent2"/>
                  </a:solidFill>
                  <a:latin typeface="Times New Roman" panose="02020603050405020304" pitchFamily="18" charset="0"/>
                </a:defRPr>
              </a:lvl3pPr>
              <a:lvl4pPr marL="1600200" indent="-228600">
                <a:defRPr sz="2400" i="1">
                  <a:solidFill>
                    <a:schemeClr val="accent2"/>
                  </a:solidFill>
                  <a:latin typeface="Times New Roman" panose="02020603050405020304" pitchFamily="18" charset="0"/>
                </a:defRPr>
              </a:lvl4pPr>
              <a:lvl5pPr marL="2057400" indent="-228600">
                <a:defRPr sz="2400" i="1">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400" i="1">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400" i="1">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400" i="1">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400" i="1">
                  <a:solidFill>
                    <a:schemeClr val="accent2"/>
                  </a:solidFill>
                  <a:latin typeface="Times New Roman" panose="02020603050405020304" pitchFamily="18" charset="0"/>
                </a:defRPr>
              </a:lvl9pPr>
            </a:lstStyle>
            <a:p>
              <a:pPr algn="ctr" eaLnBrk="1" hangingPunct="1"/>
              <a:r>
                <a:rPr lang="en-US" altLang="en-US" i="0"/>
                <a:t>B</a:t>
              </a:r>
            </a:p>
          </p:txBody>
        </p:sp>
        <p:sp>
          <p:nvSpPr>
            <p:cNvPr id="29" name="Rectangle 30">
              <a:extLst>
                <a:ext uri="{FF2B5EF4-FFF2-40B4-BE49-F238E27FC236}">
                  <a16:creationId xmlns:a16="http://schemas.microsoft.com/office/drawing/2014/main" id="{4025123C-9ED0-4B94-B36E-465795DE3025}"/>
                </a:ext>
              </a:extLst>
            </p:cNvPr>
            <p:cNvSpPr>
              <a:spLocks noChangeArrowheads="1"/>
            </p:cNvSpPr>
            <p:nvPr/>
          </p:nvSpPr>
          <p:spPr bwMode="auto">
            <a:xfrm>
              <a:off x="4724400" y="4038600"/>
              <a:ext cx="838200" cy="762000"/>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accent2"/>
                  </a:solidFill>
                  <a:latin typeface="Times New Roman" panose="02020603050405020304" pitchFamily="18" charset="0"/>
                </a:defRPr>
              </a:lvl1pPr>
              <a:lvl2pPr marL="742950" indent="-285750">
                <a:defRPr sz="2400" i="1">
                  <a:solidFill>
                    <a:schemeClr val="accent2"/>
                  </a:solidFill>
                  <a:latin typeface="Times New Roman" panose="02020603050405020304" pitchFamily="18" charset="0"/>
                </a:defRPr>
              </a:lvl2pPr>
              <a:lvl3pPr marL="1143000" indent="-228600">
                <a:defRPr sz="2400" i="1">
                  <a:solidFill>
                    <a:schemeClr val="accent2"/>
                  </a:solidFill>
                  <a:latin typeface="Times New Roman" panose="02020603050405020304" pitchFamily="18" charset="0"/>
                </a:defRPr>
              </a:lvl3pPr>
              <a:lvl4pPr marL="1600200" indent="-228600">
                <a:defRPr sz="2400" i="1">
                  <a:solidFill>
                    <a:schemeClr val="accent2"/>
                  </a:solidFill>
                  <a:latin typeface="Times New Roman" panose="02020603050405020304" pitchFamily="18" charset="0"/>
                </a:defRPr>
              </a:lvl4pPr>
              <a:lvl5pPr marL="2057400" indent="-228600">
                <a:defRPr sz="2400" i="1">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400" i="1">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400" i="1">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400" i="1">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400" i="1">
                  <a:solidFill>
                    <a:schemeClr val="accent2"/>
                  </a:solidFill>
                  <a:latin typeface="Times New Roman" panose="02020603050405020304" pitchFamily="18" charset="0"/>
                </a:defRPr>
              </a:lvl9pPr>
            </a:lstStyle>
            <a:p>
              <a:pPr algn="ctr" eaLnBrk="1" hangingPunct="1"/>
              <a:r>
                <a:rPr lang="en-US" altLang="en-US" i="0"/>
                <a:t>DLE</a:t>
              </a:r>
            </a:p>
          </p:txBody>
        </p:sp>
        <p:sp>
          <p:nvSpPr>
            <p:cNvPr id="30" name="Rectangle 31">
              <a:extLst>
                <a:ext uri="{FF2B5EF4-FFF2-40B4-BE49-F238E27FC236}">
                  <a16:creationId xmlns:a16="http://schemas.microsoft.com/office/drawing/2014/main" id="{141209C2-E1C7-4515-8D9B-60B220AEB41A}"/>
                </a:ext>
              </a:extLst>
            </p:cNvPr>
            <p:cNvSpPr>
              <a:spLocks noChangeArrowheads="1"/>
            </p:cNvSpPr>
            <p:nvPr/>
          </p:nvSpPr>
          <p:spPr bwMode="auto">
            <a:xfrm>
              <a:off x="5562600" y="4038600"/>
              <a:ext cx="838200" cy="762000"/>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accent2"/>
                  </a:solidFill>
                  <a:latin typeface="Times New Roman" panose="02020603050405020304" pitchFamily="18" charset="0"/>
                </a:defRPr>
              </a:lvl1pPr>
              <a:lvl2pPr marL="742950" indent="-285750">
                <a:defRPr sz="2400" i="1">
                  <a:solidFill>
                    <a:schemeClr val="accent2"/>
                  </a:solidFill>
                  <a:latin typeface="Times New Roman" panose="02020603050405020304" pitchFamily="18" charset="0"/>
                </a:defRPr>
              </a:lvl2pPr>
              <a:lvl3pPr marL="1143000" indent="-228600">
                <a:defRPr sz="2400" i="1">
                  <a:solidFill>
                    <a:schemeClr val="accent2"/>
                  </a:solidFill>
                  <a:latin typeface="Times New Roman" panose="02020603050405020304" pitchFamily="18" charset="0"/>
                </a:defRPr>
              </a:lvl3pPr>
              <a:lvl4pPr marL="1600200" indent="-228600">
                <a:defRPr sz="2400" i="1">
                  <a:solidFill>
                    <a:schemeClr val="accent2"/>
                  </a:solidFill>
                  <a:latin typeface="Times New Roman" panose="02020603050405020304" pitchFamily="18" charset="0"/>
                </a:defRPr>
              </a:lvl4pPr>
              <a:lvl5pPr marL="2057400" indent="-228600">
                <a:defRPr sz="2400" i="1">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400" i="1">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400" i="1">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400" i="1">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400" i="1">
                  <a:solidFill>
                    <a:schemeClr val="accent2"/>
                  </a:solidFill>
                  <a:latin typeface="Times New Roman" panose="02020603050405020304" pitchFamily="18" charset="0"/>
                </a:defRPr>
              </a:lvl9pPr>
            </a:lstStyle>
            <a:p>
              <a:pPr algn="ctr" eaLnBrk="1" hangingPunct="1"/>
              <a:r>
                <a:rPr lang="en-US" altLang="en-US" i="0"/>
                <a:t>H</a:t>
              </a:r>
            </a:p>
          </p:txBody>
        </p:sp>
        <p:sp>
          <p:nvSpPr>
            <p:cNvPr id="31" name="Rectangle 32">
              <a:extLst>
                <a:ext uri="{FF2B5EF4-FFF2-40B4-BE49-F238E27FC236}">
                  <a16:creationId xmlns:a16="http://schemas.microsoft.com/office/drawing/2014/main" id="{C998703E-A204-4282-91DD-E0827F24641E}"/>
                </a:ext>
              </a:extLst>
            </p:cNvPr>
            <p:cNvSpPr>
              <a:spLocks noChangeArrowheads="1"/>
            </p:cNvSpPr>
            <p:nvPr/>
          </p:nvSpPr>
          <p:spPr bwMode="auto">
            <a:xfrm>
              <a:off x="6400800" y="4038600"/>
              <a:ext cx="838200" cy="762000"/>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accent2"/>
                  </a:solidFill>
                  <a:latin typeface="Times New Roman" panose="02020603050405020304" pitchFamily="18" charset="0"/>
                </a:defRPr>
              </a:lvl1pPr>
              <a:lvl2pPr marL="742950" indent="-285750">
                <a:defRPr sz="2400" i="1">
                  <a:solidFill>
                    <a:schemeClr val="accent2"/>
                  </a:solidFill>
                  <a:latin typeface="Times New Roman" panose="02020603050405020304" pitchFamily="18" charset="0"/>
                </a:defRPr>
              </a:lvl2pPr>
              <a:lvl3pPr marL="1143000" indent="-228600">
                <a:defRPr sz="2400" i="1">
                  <a:solidFill>
                    <a:schemeClr val="accent2"/>
                  </a:solidFill>
                  <a:latin typeface="Times New Roman" panose="02020603050405020304" pitchFamily="18" charset="0"/>
                </a:defRPr>
              </a:lvl3pPr>
              <a:lvl4pPr marL="1600200" indent="-228600">
                <a:defRPr sz="2400" i="1">
                  <a:solidFill>
                    <a:schemeClr val="accent2"/>
                  </a:solidFill>
                  <a:latin typeface="Times New Roman" panose="02020603050405020304" pitchFamily="18" charset="0"/>
                </a:defRPr>
              </a:lvl4pPr>
              <a:lvl5pPr marL="2057400" indent="-228600">
                <a:defRPr sz="2400" i="1">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400" i="1">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400" i="1">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400" i="1">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400" i="1">
                  <a:solidFill>
                    <a:schemeClr val="accent2"/>
                  </a:solidFill>
                  <a:latin typeface="Times New Roman" panose="02020603050405020304" pitchFamily="18" charset="0"/>
                </a:defRPr>
              </a:lvl9pPr>
            </a:lstStyle>
            <a:p>
              <a:pPr algn="ctr" eaLnBrk="1" hangingPunct="1"/>
              <a:r>
                <a:rPr lang="en-US" altLang="en-US" i="0"/>
                <a:t>W</a:t>
              </a:r>
            </a:p>
          </p:txBody>
        </p:sp>
        <p:sp>
          <p:nvSpPr>
            <p:cNvPr id="32" name="Line 33">
              <a:extLst>
                <a:ext uri="{FF2B5EF4-FFF2-40B4-BE49-F238E27FC236}">
                  <a16:creationId xmlns:a16="http://schemas.microsoft.com/office/drawing/2014/main" id="{379EB900-2F12-497B-988A-ECE15A5D4EE2}"/>
                </a:ext>
              </a:extLst>
            </p:cNvPr>
            <p:cNvSpPr>
              <a:spLocks noChangeShapeType="1"/>
            </p:cNvSpPr>
            <p:nvPr/>
          </p:nvSpPr>
          <p:spPr bwMode="auto">
            <a:xfrm flipH="1">
              <a:off x="76200" y="4419600"/>
              <a:ext cx="304800" cy="1588"/>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3" name="Rectangle 34">
              <a:extLst>
                <a:ext uri="{FF2B5EF4-FFF2-40B4-BE49-F238E27FC236}">
                  <a16:creationId xmlns:a16="http://schemas.microsoft.com/office/drawing/2014/main" id="{30E9C041-086D-43CB-B6D5-2B3ECE2055DF}"/>
                </a:ext>
              </a:extLst>
            </p:cNvPr>
            <p:cNvSpPr>
              <a:spLocks noChangeArrowheads="1"/>
            </p:cNvSpPr>
            <p:nvPr/>
          </p:nvSpPr>
          <p:spPr bwMode="auto">
            <a:xfrm>
              <a:off x="3886200" y="4038600"/>
              <a:ext cx="838200" cy="762000"/>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accent2"/>
                  </a:solidFill>
                  <a:latin typeface="Times New Roman" panose="02020603050405020304" pitchFamily="18" charset="0"/>
                </a:defRPr>
              </a:lvl1pPr>
              <a:lvl2pPr marL="742950" indent="-285750">
                <a:defRPr sz="2400" i="1">
                  <a:solidFill>
                    <a:schemeClr val="accent2"/>
                  </a:solidFill>
                  <a:latin typeface="Times New Roman" panose="02020603050405020304" pitchFamily="18" charset="0"/>
                </a:defRPr>
              </a:lvl2pPr>
              <a:lvl3pPr marL="1143000" indent="-228600">
                <a:defRPr sz="2400" i="1">
                  <a:solidFill>
                    <a:schemeClr val="accent2"/>
                  </a:solidFill>
                  <a:latin typeface="Times New Roman" panose="02020603050405020304" pitchFamily="18" charset="0"/>
                </a:defRPr>
              </a:lvl3pPr>
              <a:lvl4pPr marL="1600200" indent="-228600">
                <a:defRPr sz="2400" i="1">
                  <a:solidFill>
                    <a:schemeClr val="accent2"/>
                  </a:solidFill>
                  <a:latin typeface="Times New Roman" panose="02020603050405020304" pitchFamily="18" charset="0"/>
                </a:defRPr>
              </a:lvl4pPr>
              <a:lvl5pPr marL="2057400" indent="-228600">
                <a:defRPr sz="2400" i="1">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400" i="1">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400" i="1">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400" i="1">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400" i="1">
                  <a:solidFill>
                    <a:schemeClr val="accent2"/>
                  </a:solidFill>
                  <a:latin typeface="Times New Roman" panose="02020603050405020304" pitchFamily="18" charset="0"/>
                </a:defRPr>
              </a:lvl9pPr>
            </a:lstStyle>
            <a:p>
              <a:pPr algn="ctr" eaLnBrk="1" hangingPunct="1"/>
              <a:r>
                <a:rPr lang="en-US" altLang="en-US" i="0">
                  <a:solidFill>
                    <a:srgbClr val="800080"/>
                  </a:solidFill>
                </a:rPr>
                <a:t>DLE</a:t>
              </a:r>
            </a:p>
          </p:txBody>
        </p:sp>
        <p:sp>
          <p:nvSpPr>
            <p:cNvPr id="34" name="Rectangle 35">
              <a:extLst>
                <a:ext uri="{FF2B5EF4-FFF2-40B4-BE49-F238E27FC236}">
                  <a16:creationId xmlns:a16="http://schemas.microsoft.com/office/drawing/2014/main" id="{8F5925DA-D1DE-4236-8846-BB25F51CD587}"/>
                </a:ext>
              </a:extLst>
            </p:cNvPr>
            <p:cNvSpPr>
              <a:spLocks noChangeArrowheads="1"/>
            </p:cNvSpPr>
            <p:nvPr/>
          </p:nvSpPr>
          <p:spPr bwMode="auto">
            <a:xfrm>
              <a:off x="1295400" y="5334000"/>
              <a:ext cx="914400" cy="762000"/>
            </a:xfrm>
            <a:prstGeom prst="rect">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accent2"/>
                  </a:solidFill>
                  <a:latin typeface="Times New Roman" panose="02020603050405020304" pitchFamily="18" charset="0"/>
                </a:defRPr>
              </a:lvl1pPr>
              <a:lvl2pPr marL="742950" indent="-285750">
                <a:defRPr sz="2400" i="1">
                  <a:solidFill>
                    <a:schemeClr val="accent2"/>
                  </a:solidFill>
                  <a:latin typeface="Times New Roman" panose="02020603050405020304" pitchFamily="18" charset="0"/>
                </a:defRPr>
              </a:lvl2pPr>
              <a:lvl3pPr marL="1143000" indent="-228600">
                <a:defRPr sz="2400" i="1">
                  <a:solidFill>
                    <a:schemeClr val="accent2"/>
                  </a:solidFill>
                  <a:latin typeface="Times New Roman" panose="02020603050405020304" pitchFamily="18" charset="0"/>
                </a:defRPr>
              </a:lvl3pPr>
              <a:lvl4pPr marL="1600200" indent="-228600">
                <a:defRPr sz="2400" i="1">
                  <a:solidFill>
                    <a:schemeClr val="accent2"/>
                  </a:solidFill>
                  <a:latin typeface="Times New Roman" panose="02020603050405020304" pitchFamily="18" charset="0"/>
                </a:defRPr>
              </a:lvl4pPr>
              <a:lvl5pPr marL="2057400" indent="-228600">
                <a:defRPr sz="2400" i="1">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400" i="1">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400" i="1">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400" i="1">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400" i="1">
                  <a:solidFill>
                    <a:schemeClr val="accent2"/>
                  </a:solidFill>
                  <a:latin typeface="Times New Roman" panose="02020603050405020304" pitchFamily="18" charset="0"/>
                </a:defRPr>
              </a:lvl9pPr>
            </a:lstStyle>
            <a:p>
              <a:pPr algn="ctr" eaLnBrk="1" hangingPunct="1"/>
              <a:r>
                <a:rPr lang="en-US" altLang="en-US" i="0">
                  <a:solidFill>
                    <a:schemeClr val="tx1"/>
                  </a:solidFill>
                </a:rPr>
                <a:t>DLE</a:t>
              </a:r>
            </a:p>
          </p:txBody>
        </p:sp>
        <p:sp>
          <p:nvSpPr>
            <p:cNvPr id="35" name="Rectangle 36">
              <a:extLst>
                <a:ext uri="{FF2B5EF4-FFF2-40B4-BE49-F238E27FC236}">
                  <a16:creationId xmlns:a16="http://schemas.microsoft.com/office/drawing/2014/main" id="{2D3CC1FB-A9A6-4D70-B537-F2E78B4856F9}"/>
                </a:ext>
              </a:extLst>
            </p:cNvPr>
            <p:cNvSpPr>
              <a:spLocks noChangeArrowheads="1"/>
            </p:cNvSpPr>
            <p:nvPr/>
          </p:nvSpPr>
          <p:spPr bwMode="auto">
            <a:xfrm>
              <a:off x="2209800" y="5334000"/>
              <a:ext cx="914400" cy="762000"/>
            </a:xfrm>
            <a:prstGeom prst="rect">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accent2"/>
                  </a:solidFill>
                  <a:latin typeface="Times New Roman" panose="02020603050405020304" pitchFamily="18" charset="0"/>
                </a:defRPr>
              </a:lvl1pPr>
              <a:lvl2pPr marL="742950" indent="-285750">
                <a:defRPr sz="2400" i="1">
                  <a:solidFill>
                    <a:schemeClr val="accent2"/>
                  </a:solidFill>
                  <a:latin typeface="Times New Roman" panose="02020603050405020304" pitchFamily="18" charset="0"/>
                </a:defRPr>
              </a:lvl2pPr>
              <a:lvl3pPr marL="1143000" indent="-228600">
                <a:defRPr sz="2400" i="1">
                  <a:solidFill>
                    <a:schemeClr val="accent2"/>
                  </a:solidFill>
                  <a:latin typeface="Times New Roman" panose="02020603050405020304" pitchFamily="18" charset="0"/>
                </a:defRPr>
              </a:lvl3pPr>
              <a:lvl4pPr marL="1600200" indent="-228600">
                <a:defRPr sz="2400" i="1">
                  <a:solidFill>
                    <a:schemeClr val="accent2"/>
                  </a:solidFill>
                  <a:latin typeface="Times New Roman" panose="02020603050405020304" pitchFamily="18" charset="0"/>
                </a:defRPr>
              </a:lvl4pPr>
              <a:lvl5pPr marL="2057400" indent="-228600">
                <a:defRPr sz="2400" i="1">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400" i="1">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400" i="1">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400" i="1">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400" i="1">
                  <a:solidFill>
                    <a:schemeClr val="accent2"/>
                  </a:solidFill>
                  <a:latin typeface="Times New Roman" panose="02020603050405020304" pitchFamily="18" charset="0"/>
                </a:defRPr>
              </a:lvl9pPr>
            </a:lstStyle>
            <a:p>
              <a:pPr algn="ctr" eaLnBrk="1" hangingPunct="1"/>
              <a:r>
                <a:rPr lang="en-US" altLang="en-US" i="0">
                  <a:solidFill>
                    <a:schemeClr val="tx1"/>
                  </a:solidFill>
                </a:rPr>
                <a:t>STX</a:t>
              </a:r>
            </a:p>
          </p:txBody>
        </p:sp>
        <p:sp>
          <p:nvSpPr>
            <p:cNvPr id="36" name="Rectangle 37">
              <a:extLst>
                <a:ext uri="{FF2B5EF4-FFF2-40B4-BE49-F238E27FC236}">
                  <a16:creationId xmlns:a16="http://schemas.microsoft.com/office/drawing/2014/main" id="{6A1BB25F-7C5A-4B26-B678-B6B3B4644F25}"/>
                </a:ext>
              </a:extLst>
            </p:cNvPr>
            <p:cNvSpPr>
              <a:spLocks noChangeArrowheads="1"/>
            </p:cNvSpPr>
            <p:nvPr/>
          </p:nvSpPr>
          <p:spPr bwMode="auto">
            <a:xfrm>
              <a:off x="7239000" y="5334000"/>
              <a:ext cx="914400" cy="762000"/>
            </a:xfrm>
            <a:prstGeom prst="rect">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accent2"/>
                  </a:solidFill>
                  <a:latin typeface="Times New Roman" panose="02020603050405020304" pitchFamily="18" charset="0"/>
                </a:defRPr>
              </a:lvl1pPr>
              <a:lvl2pPr marL="742950" indent="-285750">
                <a:defRPr sz="2400" i="1">
                  <a:solidFill>
                    <a:schemeClr val="accent2"/>
                  </a:solidFill>
                  <a:latin typeface="Times New Roman" panose="02020603050405020304" pitchFamily="18" charset="0"/>
                </a:defRPr>
              </a:lvl2pPr>
              <a:lvl3pPr marL="1143000" indent="-228600">
                <a:defRPr sz="2400" i="1">
                  <a:solidFill>
                    <a:schemeClr val="accent2"/>
                  </a:solidFill>
                  <a:latin typeface="Times New Roman" panose="02020603050405020304" pitchFamily="18" charset="0"/>
                </a:defRPr>
              </a:lvl3pPr>
              <a:lvl4pPr marL="1600200" indent="-228600">
                <a:defRPr sz="2400" i="1">
                  <a:solidFill>
                    <a:schemeClr val="accent2"/>
                  </a:solidFill>
                  <a:latin typeface="Times New Roman" panose="02020603050405020304" pitchFamily="18" charset="0"/>
                </a:defRPr>
              </a:lvl4pPr>
              <a:lvl5pPr marL="2057400" indent="-228600">
                <a:defRPr sz="2400" i="1">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400" i="1">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400" i="1">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400" i="1">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400" i="1">
                  <a:solidFill>
                    <a:schemeClr val="accent2"/>
                  </a:solidFill>
                  <a:latin typeface="Times New Roman" panose="02020603050405020304" pitchFamily="18" charset="0"/>
                </a:defRPr>
              </a:lvl9pPr>
            </a:lstStyle>
            <a:p>
              <a:pPr algn="ctr" eaLnBrk="1" hangingPunct="1"/>
              <a:r>
                <a:rPr lang="en-US" altLang="en-US" i="0">
                  <a:solidFill>
                    <a:schemeClr val="tx1"/>
                  </a:solidFill>
                </a:rPr>
                <a:t>DLE</a:t>
              </a:r>
            </a:p>
          </p:txBody>
        </p:sp>
        <p:sp>
          <p:nvSpPr>
            <p:cNvPr id="37" name="Rectangle 38">
              <a:extLst>
                <a:ext uri="{FF2B5EF4-FFF2-40B4-BE49-F238E27FC236}">
                  <a16:creationId xmlns:a16="http://schemas.microsoft.com/office/drawing/2014/main" id="{4037BFC6-094D-41AB-9BB0-4AE944A1143C}"/>
                </a:ext>
              </a:extLst>
            </p:cNvPr>
            <p:cNvSpPr>
              <a:spLocks noChangeArrowheads="1"/>
            </p:cNvSpPr>
            <p:nvPr/>
          </p:nvSpPr>
          <p:spPr bwMode="auto">
            <a:xfrm>
              <a:off x="8153400" y="5334000"/>
              <a:ext cx="914400" cy="762000"/>
            </a:xfrm>
            <a:prstGeom prst="rect">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accent2"/>
                  </a:solidFill>
                  <a:latin typeface="Times New Roman" panose="02020603050405020304" pitchFamily="18" charset="0"/>
                </a:defRPr>
              </a:lvl1pPr>
              <a:lvl2pPr marL="742950" indent="-285750">
                <a:defRPr sz="2400" i="1">
                  <a:solidFill>
                    <a:schemeClr val="accent2"/>
                  </a:solidFill>
                  <a:latin typeface="Times New Roman" panose="02020603050405020304" pitchFamily="18" charset="0"/>
                </a:defRPr>
              </a:lvl2pPr>
              <a:lvl3pPr marL="1143000" indent="-228600">
                <a:defRPr sz="2400" i="1">
                  <a:solidFill>
                    <a:schemeClr val="accent2"/>
                  </a:solidFill>
                  <a:latin typeface="Times New Roman" panose="02020603050405020304" pitchFamily="18" charset="0"/>
                </a:defRPr>
              </a:lvl3pPr>
              <a:lvl4pPr marL="1600200" indent="-228600">
                <a:defRPr sz="2400" i="1">
                  <a:solidFill>
                    <a:schemeClr val="accent2"/>
                  </a:solidFill>
                  <a:latin typeface="Times New Roman" panose="02020603050405020304" pitchFamily="18" charset="0"/>
                </a:defRPr>
              </a:lvl4pPr>
              <a:lvl5pPr marL="2057400" indent="-228600">
                <a:defRPr sz="2400" i="1">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400" i="1">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400" i="1">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400" i="1">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400" i="1">
                  <a:solidFill>
                    <a:schemeClr val="accent2"/>
                  </a:solidFill>
                  <a:latin typeface="Times New Roman" panose="02020603050405020304" pitchFamily="18" charset="0"/>
                </a:defRPr>
              </a:lvl9pPr>
            </a:lstStyle>
            <a:p>
              <a:pPr algn="ctr" eaLnBrk="1" hangingPunct="1"/>
              <a:r>
                <a:rPr lang="en-US" altLang="en-US" i="0">
                  <a:solidFill>
                    <a:schemeClr val="tx1"/>
                  </a:solidFill>
                </a:rPr>
                <a:t>ETX</a:t>
              </a:r>
            </a:p>
          </p:txBody>
        </p:sp>
        <p:sp>
          <p:nvSpPr>
            <p:cNvPr id="38" name="Rectangle 39">
              <a:extLst>
                <a:ext uri="{FF2B5EF4-FFF2-40B4-BE49-F238E27FC236}">
                  <a16:creationId xmlns:a16="http://schemas.microsoft.com/office/drawing/2014/main" id="{55F908FC-6845-485C-A438-6953B8A30DDA}"/>
                </a:ext>
              </a:extLst>
            </p:cNvPr>
            <p:cNvSpPr>
              <a:spLocks noChangeArrowheads="1"/>
            </p:cNvSpPr>
            <p:nvPr/>
          </p:nvSpPr>
          <p:spPr bwMode="auto">
            <a:xfrm>
              <a:off x="3124200" y="5334000"/>
              <a:ext cx="4191000" cy="762000"/>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accent2"/>
                  </a:solidFill>
                  <a:latin typeface="Times New Roman" panose="02020603050405020304" pitchFamily="18" charset="0"/>
                </a:defRPr>
              </a:lvl1pPr>
              <a:lvl2pPr marL="742950" indent="-285750">
                <a:defRPr sz="2400" i="1">
                  <a:solidFill>
                    <a:schemeClr val="accent2"/>
                  </a:solidFill>
                  <a:latin typeface="Times New Roman" panose="02020603050405020304" pitchFamily="18" charset="0"/>
                </a:defRPr>
              </a:lvl2pPr>
              <a:lvl3pPr marL="1143000" indent="-228600">
                <a:defRPr sz="2400" i="1">
                  <a:solidFill>
                    <a:schemeClr val="accent2"/>
                  </a:solidFill>
                  <a:latin typeface="Times New Roman" panose="02020603050405020304" pitchFamily="18" charset="0"/>
                </a:defRPr>
              </a:lvl3pPr>
              <a:lvl4pPr marL="1600200" indent="-228600">
                <a:defRPr sz="2400" i="1">
                  <a:solidFill>
                    <a:schemeClr val="accent2"/>
                  </a:solidFill>
                  <a:latin typeface="Times New Roman" panose="02020603050405020304" pitchFamily="18" charset="0"/>
                </a:defRPr>
              </a:lvl4pPr>
              <a:lvl5pPr marL="2057400" indent="-228600">
                <a:defRPr sz="2400" i="1">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400" i="1">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400" i="1">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400" i="1">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400" i="1">
                  <a:solidFill>
                    <a:schemeClr val="accent2"/>
                  </a:solidFill>
                  <a:latin typeface="Times New Roman" panose="02020603050405020304" pitchFamily="18" charset="0"/>
                </a:defRPr>
              </a:lvl9pPr>
            </a:lstStyle>
            <a:p>
              <a:pPr algn="ctr" eaLnBrk="1" hangingPunct="1"/>
              <a:endParaRPr lang="en-US" altLang="en-US">
                <a:solidFill>
                  <a:schemeClr val="tx1"/>
                </a:solidFill>
              </a:endParaRPr>
            </a:p>
          </p:txBody>
        </p:sp>
        <p:sp>
          <p:nvSpPr>
            <p:cNvPr id="39" name="Rectangle 40">
              <a:extLst>
                <a:ext uri="{FF2B5EF4-FFF2-40B4-BE49-F238E27FC236}">
                  <a16:creationId xmlns:a16="http://schemas.microsoft.com/office/drawing/2014/main" id="{3205CE4C-3840-485A-A763-3536917DC514}"/>
                </a:ext>
              </a:extLst>
            </p:cNvPr>
            <p:cNvSpPr>
              <a:spLocks noChangeArrowheads="1"/>
            </p:cNvSpPr>
            <p:nvPr/>
          </p:nvSpPr>
          <p:spPr bwMode="auto">
            <a:xfrm>
              <a:off x="3124200" y="5334000"/>
              <a:ext cx="838200" cy="762000"/>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accent2"/>
                  </a:solidFill>
                  <a:latin typeface="Times New Roman" panose="02020603050405020304" pitchFamily="18" charset="0"/>
                </a:defRPr>
              </a:lvl1pPr>
              <a:lvl2pPr marL="742950" indent="-285750">
                <a:defRPr sz="2400" i="1">
                  <a:solidFill>
                    <a:schemeClr val="accent2"/>
                  </a:solidFill>
                  <a:latin typeface="Times New Roman" panose="02020603050405020304" pitchFamily="18" charset="0"/>
                </a:defRPr>
              </a:lvl2pPr>
              <a:lvl3pPr marL="1143000" indent="-228600">
                <a:defRPr sz="2400" i="1">
                  <a:solidFill>
                    <a:schemeClr val="accent2"/>
                  </a:solidFill>
                  <a:latin typeface="Times New Roman" panose="02020603050405020304" pitchFamily="18" charset="0"/>
                </a:defRPr>
              </a:lvl3pPr>
              <a:lvl4pPr marL="1600200" indent="-228600">
                <a:defRPr sz="2400" i="1">
                  <a:solidFill>
                    <a:schemeClr val="accent2"/>
                  </a:solidFill>
                  <a:latin typeface="Times New Roman" panose="02020603050405020304" pitchFamily="18" charset="0"/>
                </a:defRPr>
              </a:lvl4pPr>
              <a:lvl5pPr marL="2057400" indent="-228600">
                <a:defRPr sz="2400" i="1">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400" i="1">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400" i="1">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400" i="1">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400" i="1">
                  <a:solidFill>
                    <a:schemeClr val="accent2"/>
                  </a:solidFill>
                  <a:latin typeface="Times New Roman" panose="02020603050405020304" pitchFamily="18" charset="0"/>
                </a:defRPr>
              </a:lvl9pPr>
            </a:lstStyle>
            <a:p>
              <a:pPr algn="ctr" eaLnBrk="1" hangingPunct="1"/>
              <a:r>
                <a:rPr lang="en-US" altLang="en-US" i="0"/>
                <a:t>A</a:t>
              </a:r>
            </a:p>
          </p:txBody>
        </p:sp>
        <p:sp>
          <p:nvSpPr>
            <p:cNvPr id="40" name="Rectangle 41">
              <a:extLst>
                <a:ext uri="{FF2B5EF4-FFF2-40B4-BE49-F238E27FC236}">
                  <a16:creationId xmlns:a16="http://schemas.microsoft.com/office/drawing/2014/main" id="{93A8D3E2-931D-4017-911A-4AE53579E622}"/>
                </a:ext>
              </a:extLst>
            </p:cNvPr>
            <p:cNvSpPr>
              <a:spLocks noChangeArrowheads="1"/>
            </p:cNvSpPr>
            <p:nvPr/>
          </p:nvSpPr>
          <p:spPr bwMode="auto">
            <a:xfrm>
              <a:off x="3962400" y="5334000"/>
              <a:ext cx="838200" cy="762000"/>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accent2"/>
                  </a:solidFill>
                  <a:latin typeface="Times New Roman" panose="02020603050405020304" pitchFamily="18" charset="0"/>
                </a:defRPr>
              </a:lvl1pPr>
              <a:lvl2pPr marL="742950" indent="-285750">
                <a:defRPr sz="2400" i="1">
                  <a:solidFill>
                    <a:schemeClr val="accent2"/>
                  </a:solidFill>
                  <a:latin typeface="Times New Roman" panose="02020603050405020304" pitchFamily="18" charset="0"/>
                </a:defRPr>
              </a:lvl2pPr>
              <a:lvl3pPr marL="1143000" indent="-228600">
                <a:defRPr sz="2400" i="1">
                  <a:solidFill>
                    <a:schemeClr val="accent2"/>
                  </a:solidFill>
                  <a:latin typeface="Times New Roman" panose="02020603050405020304" pitchFamily="18" charset="0"/>
                </a:defRPr>
              </a:lvl3pPr>
              <a:lvl4pPr marL="1600200" indent="-228600">
                <a:defRPr sz="2400" i="1">
                  <a:solidFill>
                    <a:schemeClr val="accent2"/>
                  </a:solidFill>
                  <a:latin typeface="Times New Roman" panose="02020603050405020304" pitchFamily="18" charset="0"/>
                </a:defRPr>
              </a:lvl4pPr>
              <a:lvl5pPr marL="2057400" indent="-228600">
                <a:defRPr sz="2400" i="1">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400" i="1">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400" i="1">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400" i="1">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400" i="1">
                  <a:solidFill>
                    <a:schemeClr val="accent2"/>
                  </a:solidFill>
                  <a:latin typeface="Times New Roman" panose="02020603050405020304" pitchFamily="18" charset="0"/>
                </a:defRPr>
              </a:lvl9pPr>
            </a:lstStyle>
            <a:p>
              <a:pPr algn="ctr" eaLnBrk="1" hangingPunct="1"/>
              <a:r>
                <a:rPr lang="en-US" altLang="en-US" i="0"/>
                <a:t>B</a:t>
              </a:r>
            </a:p>
          </p:txBody>
        </p:sp>
        <p:sp>
          <p:nvSpPr>
            <p:cNvPr id="41" name="Rectangle 42">
              <a:extLst>
                <a:ext uri="{FF2B5EF4-FFF2-40B4-BE49-F238E27FC236}">
                  <a16:creationId xmlns:a16="http://schemas.microsoft.com/office/drawing/2014/main" id="{9A0B3E45-4180-4697-BC3B-2EE62BDCA5CB}"/>
                </a:ext>
              </a:extLst>
            </p:cNvPr>
            <p:cNvSpPr>
              <a:spLocks noChangeArrowheads="1"/>
            </p:cNvSpPr>
            <p:nvPr/>
          </p:nvSpPr>
          <p:spPr bwMode="auto">
            <a:xfrm>
              <a:off x="4800600" y="5334000"/>
              <a:ext cx="838200" cy="762000"/>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accent2"/>
                  </a:solidFill>
                  <a:latin typeface="Times New Roman" panose="02020603050405020304" pitchFamily="18" charset="0"/>
                </a:defRPr>
              </a:lvl1pPr>
              <a:lvl2pPr marL="742950" indent="-285750">
                <a:defRPr sz="2400" i="1">
                  <a:solidFill>
                    <a:schemeClr val="accent2"/>
                  </a:solidFill>
                  <a:latin typeface="Times New Roman" panose="02020603050405020304" pitchFamily="18" charset="0"/>
                </a:defRPr>
              </a:lvl2pPr>
              <a:lvl3pPr marL="1143000" indent="-228600">
                <a:defRPr sz="2400" i="1">
                  <a:solidFill>
                    <a:schemeClr val="accent2"/>
                  </a:solidFill>
                  <a:latin typeface="Times New Roman" panose="02020603050405020304" pitchFamily="18" charset="0"/>
                </a:defRPr>
              </a:lvl3pPr>
              <a:lvl4pPr marL="1600200" indent="-228600">
                <a:defRPr sz="2400" i="1">
                  <a:solidFill>
                    <a:schemeClr val="accent2"/>
                  </a:solidFill>
                  <a:latin typeface="Times New Roman" panose="02020603050405020304" pitchFamily="18" charset="0"/>
                </a:defRPr>
              </a:lvl4pPr>
              <a:lvl5pPr marL="2057400" indent="-228600">
                <a:defRPr sz="2400" i="1">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400" i="1">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400" i="1">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400" i="1">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400" i="1">
                  <a:solidFill>
                    <a:schemeClr val="accent2"/>
                  </a:solidFill>
                  <a:latin typeface="Times New Roman" panose="02020603050405020304" pitchFamily="18" charset="0"/>
                </a:defRPr>
              </a:lvl9pPr>
            </a:lstStyle>
            <a:p>
              <a:pPr algn="ctr" eaLnBrk="1" hangingPunct="1"/>
              <a:r>
                <a:rPr lang="en-US" altLang="en-US" i="0"/>
                <a:t>DLE</a:t>
              </a:r>
            </a:p>
          </p:txBody>
        </p:sp>
        <p:sp>
          <p:nvSpPr>
            <p:cNvPr id="42" name="Rectangle 43">
              <a:extLst>
                <a:ext uri="{FF2B5EF4-FFF2-40B4-BE49-F238E27FC236}">
                  <a16:creationId xmlns:a16="http://schemas.microsoft.com/office/drawing/2014/main" id="{CE3A29D3-1F22-4715-AAA7-88F76E8E1D01}"/>
                </a:ext>
              </a:extLst>
            </p:cNvPr>
            <p:cNvSpPr>
              <a:spLocks noChangeArrowheads="1"/>
            </p:cNvSpPr>
            <p:nvPr/>
          </p:nvSpPr>
          <p:spPr bwMode="auto">
            <a:xfrm>
              <a:off x="5638800" y="5334000"/>
              <a:ext cx="838200" cy="762000"/>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accent2"/>
                  </a:solidFill>
                  <a:latin typeface="Times New Roman" panose="02020603050405020304" pitchFamily="18" charset="0"/>
                </a:defRPr>
              </a:lvl1pPr>
              <a:lvl2pPr marL="742950" indent="-285750">
                <a:defRPr sz="2400" i="1">
                  <a:solidFill>
                    <a:schemeClr val="accent2"/>
                  </a:solidFill>
                  <a:latin typeface="Times New Roman" panose="02020603050405020304" pitchFamily="18" charset="0"/>
                </a:defRPr>
              </a:lvl2pPr>
              <a:lvl3pPr marL="1143000" indent="-228600">
                <a:defRPr sz="2400" i="1">
                  <a:solidFill>
                    <a:schemeClr val="accent2"/>
                  </a:solidFill>
                  <a:latin typeface="Times New Roman" panose="02020603050405020304" pitchFamily="18" charset="0"/>
                </a:defRPr>
              </a:lvl3pPr>
              <a:lvl4pPr marL="1600200" indent="-228600">
                <a:defRPr sz="2400" i="1">
                  <a:solidFill>
                    <a:schemeClr val="accent2"/>
                  </a:solidFill>
                  <a:latin typeface="Times New Roman" panose="02020603050405020304" pitchFamily="18" charset="0"/>
                </a:defRPr>
              </a:lvl4pPr>
              <a:lvl5pPr marL="2057400" indent="-228600">
                <a:defRPr sz="2400" i="1">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400" i="1">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400" i="1">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400" i="1">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400" i="1">
                  <a:solidFill>
                    <a:schemeClr val="accent2"/>
                  </a:solidFill>
                  <a:latin typeface="Times New Roman" panose="02020603050405020304" pitchFamily="18" charset="0"/>
                </a:defRPr>
              </a:lvl9pPr>
            </a:lstStyle>
            <a:p>
              <a:pPr algn="ctr" eaLnBrk="1" hangingPunct="1"/>
              <a:r>
                <a:rPr lang="en-US" altLang="en-US" i="0"/>
                <a:t>H</a:t>
              </a:r>
            </a:p>
          </p:txBody>
        </p:sp>
        <p:sp>
          <p:nvSpPr>
            <p:cNvPr id="43" name="Rectangle 44">
              <a:extLst>
                <a:ext uri="{FF2B5EF4-FFF2-40B4-BE49-F238E27FC236}">
                  <a16:creationId xmlns:a16="http://schemas.microsoft.com/office/drawing/2014/main" id="{CDF13E63-2D9F-4E3E-9501-F42D29691467}"/>
                </a:ext>
              </a:extLst>
            </p:cNvPr>
            <p:cNvSpPr>
              <a:spLocks noChangeArrowheads="1"/>
            </p:cNvSpPr>
            <p:nvPr/>
          </p:nvSpPr>
          <p:spPr bwMode="auto">
            <a:xfrm>
              <a:off x="6477000" y="5334000"/>
              <a:ext cx="838200" cy="762000"/>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accent2"/>
                  </a:solidFill>
                  <a:latin typeface="Times New Roman" panose="02020603050405020304" pitchFamily="18" charset="0"/>
                </a:defRPr>
              </a:lvl1pPr>
              <a:lvl2pPr marL="742950" indent="-285750">
                <a:defRPr sz="2400" i="1">
                  <a:solidFill>
                    <a:schemeClr val="accent2"/>
                  </a:solidFill>
                  <a:latin typeface="Times New Roman" panose="02020603050405020304" pitchFamily="18" charset="0"/>
                </a:defRPr>
              </a:lvl2pPr>
              <a:lvl3pPr marL="1143000" indent="-228600">
                <a:defRPr sz="2400" i="1">
                  <a:solidFill>
                    <a:schemeClr val="accent2"/>
                  </a:solidFill>
                  <a:latin typeface="Times New Roman" panose="02020603050405020304" pitchFamily="18" charset="0"/>
                </a:defRPr>
              </a:lvl3pPr>
              <a:lvl4pPr marL="1600200" indent="-228600">
                <a:defRPr sz="2400" i="1">
                  <a:solidFill>
                    <a:schemeClr val="accent2"/>
                  </a:solidFill>
                  <a:latin typeface="Times New Roman" panose="02020603050405020304" pitchFamily="18" charset="0"/>
                </a:defRPr>
              </a:lvl4pPr>
              <a:lvl5pPr marL="2057400" indent="-228600">
                <a:defRPr sz="2400" i="1">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400" i="1">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400" i="1">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400" i="1">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400" i="1">
                  <a:solidFill>
                    <a:schemeClr val="accent2"/>
                  </a:solidFill>
                  <a:latin typeface="Times New Roman" panose="02020603050405020304" pitchFamily="18" charset="0"/>
                </a:defRPr>
              </a:lvl9pPr>
            </a:lstStyle>
            <a:p>
              <a:pPr algn="ctr" eaLnBrk="1" hangingPunct="1"/>
              <a:r>
                <a:rPr lang="en-US" altLang="en-US" i="0"/>
                <a:t>W</a:t>
              </a:r>
            </a:p>
          </p:txBody>
        </p:sp>
        <p:sp>
          <p:nvSpPr>
            <p:cNvPr id="44" name="Line 45">
              <a:extLst>
                <a:ext uri="{FF2B5EF4-FFF2-40B4-BE49-F238E27FC236}">
                  <a16:creationId xmlns:a16="http://schemas.microsoft.com/office/drawing/2014/main" id="{B894C1C9-6900-4587-9356-0817B9C607FD}"/>
                </a:ext>
              </a:extLst>
            </p:cNvPr>
            <p:cNvSpPr>
              <a:spLocks noChangeShapeType="1"/>
            </p:cNvSpPr>
            <p:nvPr/>
          </p:nvSpPr>
          <p:spPr bwMode="auto">
            <a:xfrm flipH="1">
              <a:off x="304800" y="5715000"/>
              <a:ext cx="91440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45" name="Rectangle 46">
              <a:extLst>
                <a:ext uri="{FF2B5EF4-FFF2-40B4-BE49-F238E27FC236}">
                  <a16:creationId xmlns:a16="http://schemas.microsoft.com/office/drawing/2014/main" id="{D12CA474-FB94-48F5-955B-F047285CF8B1}"/>
                </a:ext>
              </a:extLst>
            </p:cNvPr>
            <p:cNvSpPr>
              <a:spLocks noChangeArrowheads="1"/>
            </p:cNvSpPr>
            <p:nvPr/>
          </p:nvSpPr>
          <p:spPr bwMode="auto">
            <a:xfrm>
              <a:off x="3886200" y="3733800"/>
              <a:ext cx="2133600" cy="228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accent2"/>
                  </a:solidFill>
                  <a:latin typeface="Times New Roman" panose="02020603050405020304" pitchFamily="18" charset="0"/>
                </a:defRPr>
              </a:lvl1pPr>
              <a:lvl2pPr marL="742950" indent="-285750">
                <a:defRPr sz="2400" i="1">
                  <a:solidFill>
                    <a:schemeClr val="accent2"/>
                  </a:solidFill>
                  <a:latin typeface="Times New Roman" panose="02020603050405020304" pitchFamily="18" charset="0"/>
                </a:defRPr>
              </a:lvl2pPr>
              <a:lvl3pPr marL="1143000" indent="-228600">
                <a:defRPr sz="2400" i="1">
                  <a:solidFill>
                    <a:schemeClr val="accent2"/>
                  </a:solidFill>
                  <a:latin typeface="Times New Roman" panose="02020603050405020304" pitchFamily="18" charset="0"/>
                </a:defRPr>
              </a:lvl3pPr>
              <a:lvl4pPr marL="1600200" indent="-228600">
                <a:defRPr sz="2400" i="1">
                  <a:solidFill>
                    <a:schemeClr val="accent2"/>
                  </a:solidFill>
                  <a:latin typeface="Times New Roman" panose="02020603050405020304" pitchFamily="18" charset="0"/>
                </a:defRPr>
              </a:lvl4pPr>
              <a:lvl5pPr marL="2057400" indent="-228600">
                <a:defRPr sz="2400" i="1">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400" i="1">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400" i="1">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400" i="1">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400" i="1">
                  <a:solidFill>
                    <a:schemeClr val="accent2"/>
                  </a:solidFill>
                  <a:latin typeface="Times New Roman" panose="02020603050405020304" pitchFamily="18" charset="0"/>
                </a:defRPr>
              </a:lvl9pPr>
            </a:lstStyle>
            <a:p>
              <a:pPr algn="ctr" eaLnBrk="1" hangingPunct="1"/>
              <a:r>
                <a:rPr lang="en-US" altLang="en-US" sz="1600">
                  <a:solidFill>
                    <a:schemeClr val="bg1"/>
                  </a:solidFill>
                </a:rPr>
                <a:t>Stuffed</a:t>
              </a:r>
            </a:p>
          </p:txBody>
        </p:sp>
        <p:sp>
          <p:nvSpPr>
            <p:cNvPr id="46" name="Rectangle 47">
              <a:extLst>
                <a:ext uri="{FF2B5EF4-FFF2-40B4-BE49-F238E27FC236}">
                  <a16:creationId xmlns:a16="http://schemas.microsoft.com/office/drawing/2014/main" id="{F8814474-7AEA-47C2-9793-704E6C66BB92}"/>
                </a:ext>
              </a:extLst>
            </p:cNvPr>
            <p:cNvSpPr>
              <a:spLocks noChangeArrowheads="1"/>
            </p:cNvSpPr>
            <p:nvPr/>
          </p:nvSpPr>
          <p:spPr bwMode="auto">
            <a:xfrm>
              <a:off x="3886200" y="4953000"/>
              <a:ext cx="2133600" cy="228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accent2"/>
                  </a:solidFill>
                  <a:latin typeface="Times New Roman" panose="02020603050405020304" pitchFamily="18" charset="0"/>
                </a:defRPr>
              </a:lvl1pPr>
              <a:lvl2pPr marL="742950" indent="-285750">
                <a:defRPr sz="2400" i="1">
                  <a:solidFill>
                    <a:schemeClr val="accent2"/>
                  </a:solidFill>
                  <a:latin typeface="Times New Roman" panose="02020603050405020304" pitchFamily="18" charset="0"/>
                </a:defRPr>
              </a:lvl2pPr>
              <a:lvl3pPr marL="1143000" indent="-228600">
                <a:defRPr sz="2400" i="1">
                  <a:solidFill>
                    <a:schemeClr val="accent2"/>
                  </a:solidFill>
                  <a:latin typeface="Times New Roman" panose="02020603050405020304" pitchFamily="18" charset="0"/>
                </a:defRPr>
              </a:lvl3pPr>
              <a:lvl4pPr marL="1600200" indent="-228600">
                <a:defRPr sz="2400" i="1">
                  <a:solidFill>
                    <a:schemeClr val="accent2"/>
                  </a:solidFill>
                  <a:latin typeface="Times New Roman" panose="02020603050405020304" pitchFamily="18" charset="0"/>
                </a:defRPr>
              </a:lvl4pPr>
              <a:lvl5pPr marL="2057400" indent="-228600">
                <a:defRPr sz="2400" i="1">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400" i="1">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400" i="1">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400" i="1">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400" i="1">
                  <a:solidFill>
                    <a:schemeClr val="accent2"/>
                  </a:solidFill>
                  <a:latin typeface="Times New Roman" panose="02020603050405020304" pitchFamily="18" charset="0"/>
                </a:defRPr>
              </a:lvl9pPr>
            </a:lstStyle>
            <a:p>
              <a:pPr algn="ctr" eaLnBrk="1" hangingPunct="1"/>
              <a:r>
                <a:rPr lang="en-US" altLang="en-US" sz="1600">
                  <a:solidFill>
                    <a:schemeClr val="bg1"/>
                  </a:solidFill>
                </a:rPr>
                <a:t>Unstuffed</a:t>
              </a:r>
            </a:p>
          </p:txBody>
        </p:sp>
        <p:sp>
          <p:nvSpPr>
            <p:cNvPr id="47" name="Rectangle 48">
              <a:extLst>
                <a:ext uri="{FF2B5EF4-FFF2-40B4-BE49-F238E27FC236}">
                  <a16:creationId xmlns:a16="http://schemas.microsoft.com/office/drawing/2014/main" id="{94BBD25C-1DF7-4975-AC66-A6E8C139AB7B}"/>
                </a:ext>
              </a:extLst>
            </p:cNvPr>
            <p:cNvSpPr>
              <a:spLocks noChangeArrowheads="1"/>
            </p:cNvSpPr>
            <p:nvPr/>
          </p:nvSpPr>
          <p:spPr bwMode="auto">
            <a:xfrm>
              <a:off x="3886200" y="2438400"/>
              <a:ext cx="2133600" cy="228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accent2"/>
                  </a:solidFill>
                  <a:latin typeface="Times New Roman" panose="02020603050405020304" pitchFamily="18" charset="0"/>
                </a:defRPr>
              </a:lvl1pPr>
              <a:lvl2pPr marL="742950" indent="-285750">
                <a:defRPr sz="2400" i="1">
                  <a:solidFill>
                    <a:schemeClr val="accent2"/>
                  </a:solidFill>
                  <a:latin typeface="Times New Roman" panose="02020603050405020304" pitchFamily="18" charset="0"/>
                </a:defRPr>
              </a:lvl2pPr>
              <a:lvl3pPr marL="1143000" indent="-228600">
                <a:defRPr sz="2400" i="1">
                  <a:solidFill>
                    <a:schemeClr val="accent2"/>
                  </a:solidFill>
                  <a:latin typeface="Times New Roman" panose="02020603050405020304" pitchFamily="18" charset="0"/>
                </a:defRPr>
              </a:lvl3pPr>
              <a:lvl4pPr marL="1600200" indent="-228600">
                <a:defRPr sz="2400" i="1">
                  <a:solidFill>
                    <a:schemeClr val="accent2"/>
                  </a:solidFill>
                  <a:latin typeface="Times New Roman" panose="02020603050405020304" pitchFamily="18" charset="0"/>
                </a:defRPr>
              </a:lvl4pPr>
              <a:lvl5pPr marL="2057400" indent="-228600">
                <a:defRPr sz="2400" i="1">
                  <a:solidFill>
                    <a:schemeClr val="accent2"/>
                  </a:solidFill>
                  <a:latin typeface="Times New Roman" panose="02020603050405020304" pitchFamily="18" charset="0"/>
                </a:defRPr>
              </a:lvl5pPr>
              <a:lvl6pPr marL="2514600" indent="-228600" eaLnBrk="0" fontAlgn="base" hangingPunct="0">
                <a:spcBef>
                  <a:spcPct val="0"/>
                </a:spcBef>
                <a:spcAft>
                  <a:spcPct val="0"/>
                </a:spcAft>
                <a:defRPr sz="2400" i="1">
                  <a:solidFill>
                    <a:schemeClr val="accent2"/>
                  </a:solidFill>
                  <a:latin typeface="Times New Roman" panose="02020603050405020304" pitchFamily="18" charset="0"/>
                </a:defRPr>
              </a:lvl6pPr>
              <a:lvl7pPr marL="2971800" indent="-228600" eaLnBrk="0" fontAlgn="base" hangingPunct="0">
                <a:spcBef>
                  <a:spcPct val="0"/>
                </a:spcBef>
                <a:spcAft>
                  <a:spcPct val="0"/>
                </a:spcAft>
                <a:defRPr sz="2400" i="1">
                  <a:solidFill>
                    <a:schemeClr val="accent2"/>
                  </a:solidFill>
                  <a:latin typeface="Times New Roman" panose="02020603050405020304" pitchFamily="18" charset="0"/>
                </a:defRPr>
              </a:lvl7pPr>
              <a:lvl8pPr marL="3429000" indent="-228600" eaLnBrk="0" fontAlgn="base" hangingPunct="0">
                <a:spcBef>
                  <a:spcPct val="0"/>
                </a:spcBef>
                <a:spcAft>
                  <a:spcPct val="0"/>
                </a:spcAft>
                <a:defRPr sz="2400" i="1">
                  <a:solidFill>
                    <a:schemeClr val="accent2"/>
                  </a:solidFill>
                  <a:latin typeface="Times New Roman" panose="02020603050405020304" pitchFamily="18" charset="0"/>
                </a:defRPr>
              </a:lvl8pPr>
              <a:lvl9pPr marL="3886200" indent="-228600" eaLnBrk="0" fontAlgn="base" hangingPunct="0">
                <a:spcBef>
                  <a:spcPct val="0"/>
                </a:spcBef>
                <a:spcAft>
                  <a:spcPct val="0"/>
                </a:spcAft>
                <a:defRPr sz="2400" i="1">
                  <a:solidFill>
                    <a:schemeClr val="accent2"/>
                  </a:solidFill>
                  <a:latin typeface="Times New Roman" panose="02020603050405020304" pitchFamily="18" charset="0"/>
                </a:defRPr>
              </a:lvl9pPr>
            </a:lstStyle>
            <a:p>
              <a:pPr algn="ctr" eaLnBrk="1" hangingPunct="1"/>
              <a:r>
                <a:rPr lang="en-US" altLang="en-US" sz="1600">
                  <a:solidFill>
                    <a:schemeClr val="bg1"/>
                  </a:solidFill>
                </a:rPr>
                <a:t>Before</a:t>
              </a:r>
            </a:p>
          </p:txBody>
        </p:sp>
      </p:grpSp>
    </p:spTree>
    <p:extLst>
      <p:ext uri="{BB962C8B-B14F-4D97-AF65-F5344CB8AC3E}">
        <p14:creationId xmlns:p14="http://schemas.microsoft.com/office/powerpoint/2010/main" val="356615650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1A0ED-9985-439F-9CFB-37D01A1200EF}"/>
              </a:ext>
            </a:extLst>
          </p:cNvPr>
          <p:cNvSpPr>
            <a:spLocks noGrp="1"/>
          </p:cNvSpPr>
          <p:nvPr>
            <p:ph type="title"/>
          </p:nvPr>
        </p:nvSpPr>
        <p:spPr/>
        <p:txBody>
          <a:bodyPr/>
          <a:lstStyle/>
          <a:p>
            <a:r>
              <a:rPr lang="en-US" dirty="0"/>
              <a:t>LINK-LAYER SWITCHES</a:t>
            </a:r>
          </a:p>
        </p:txBody>
      </p:sp>
      <p:sp>
        <p:nvSpPr>
          <p:cNvPr id="3" name="Content Placeholder 2">
            <a:extLst>
              <a:ext uri="{FF2B5EF4-FFF2-40B4-BE49-F238E27FC236}">
                <a16:creationId xmlns:a16="http://schemas.microsoft.com/office/drawing/2014/main" id="{8F67E791-1AB6-4226-9F44-3AF5CC22D7F9}"/>
              </a:ext>
            </a:extLst>
          </p:cNvPr>
          <p:cNvSpPr>
            <a:spLocks noGrp="1"/>
          </p:cNvSpPr>
          <p:nvPr>
            <p:ph idx="1"/>
          </p:nvPr>
        </p:nvSpPr>
        <p:spPr>
          <a:xfrm>
            <a:off x="838200" y="983411"/>
            <a:ext cx="10515600" cy="586771"/>
          </a:xfrm>
        </p:spPr>
        <p:txBody>
          <a:bodyPr>
            <a:normAutofit/>
          </a:bodyPr>
          <a:lstStyle/>
          <a:p>
            <a:pPr marL="0" indent="0">
              <a:buNone/>
            </a:pPr>
            <a:r>
              <a:rPr lang="en-US" b="1" dirty="0"/>
              <a:t>Gradual building of table</a:t>
            </a:r>
          </a:p>
        </p:txBody>
      </p:sp>
      <p:pic>
        <p:nvPicPr>
          <p:cNvPr id="4" name="Picture 3">
            <a:extLst>
              <a:ext uri="{FF2B5EF4-FFF2-40B4-BE49-F238E27FC236}">
                <a16:creationId xmlns:a16="http://schemas.microsoft.com/office/drawing/2014/main" id="{A7496B8C-3707-4902-8AF9-FA6298A43B0F}"/>
              </a:ext>
            </a:extLst>
          </p:cNvPr>
          <p:cNvPicPr>
            <a:picLocks noChangeAspect="1"/>
          </p:cNvPicPr>
          <p:nvPr/>
        </p:nvPicPr>
        <p:blipFill>
          <a:blip r:embed="rId2"/>
          <a:stretch>
            <a:fillRect/>
          </a:stretch>
        </p:blipFill>
        <p:spPr>
          <a:xfrm>
            <a:off x="2976127" y="1666629"/>
            <a:ext cx="6239746" cy="1762371"/>
          </a:xfrm>
          <a:prstGeom prst="rect">
            <a:avLst/>
          </a:prstGeom>
        </p:spPr>
      </p:pic>
      <p:pic>
        <p:nvPicPr>
          <p:cNvPr id="5" name="Picture 4">
            <a:extLst>
              <a:ext uri="{FF2B5EF4-FFF2-40B4-BE49-F238E27FC236}">
                <a16:creationId xmlns:a16="http://schemas.microsoft.com/office/drawing/2014/main" id="{4855192D-1D2C-4F1A-8919-7ABD64F2930C}"/>
              </a:ext>
            </a:extLst>
          </p:cNvPr>
          <p:cNvPicPr>
            <a:picLocks noChangeAspect="1"/>
          </p:cNvPicPr>
          <p:nvPr/>
        </p:nvPicPr>
        <p:blipFill>
          <a:blip r:embed="rId3"/>
          <a:stretch>
            <a:fillRect/>
          </a:stretch>
        </p:blipFill>
        <p:spPr>
          <a:xfrm>
            <a:off x="195700" y="3894040"/>
            <a:ext cx="2010056" cy="457264"/>
          </a:xfrm>
          <a:prstGeom prst="rect">
            <a:avLst/>
          </a:prstGeom>
        </p:spPr>
      </p:pic>
      <p:pic>
        <p:nvPicPr>
          <p:cNvPr id="6" name="Picture 5">
            <a:extLst>
              <a:ext uri="{FF2B5EF4-FFF2-40B4-BE49-F238E27FC236}">
                <a16:creationId xmlns:a16="http://schemas.microsoft.com/office/drawing/2014/main" id="{83CDFDD6-DD56-41CD-9087-66AFE14CF698}"/>
              </a:ext>
            </a:extLst>
          </p:cNvPr>
          <p:cNvPicPr>
            <a:picLocks noChangeAspect="1"/>
          </p:cNvPicPr>
          <p:nvPr/>
        </p:nvPicPr>
        <p:blipFill>
          <a:blip r:embed="rId4"/>
          <a:stretch>
            <a:fillRect/>
          </a:stretch>
        </p:blipFill>
        <p:spPr>
          <a:xfrm>
            <a:off x="209989" y="4789509"/>
            <a:ext cx="1981477" cy="790685"/>
          </a:xfrm>
          <a:prstGeom prst="rect">
            <a:avLst/>
          </a:prstGeom>
        </p:spPr>
      </p:pic>
      <p:pic>
        <p:nvPicPr>
          <p:cNvPr id="7" name="Picture 6">
            <a:extLst>
              <a:ext uri="{FF2B5EF4-FFF2-40B4-BE49-F238E27FC236}">
                <a16:creationId xmlns:a16="http://schemas.microsoft.com/office/drawing/2014/main" id="{FC55814C-1DB7-41CB-A185-20E439067EE1}"/>
              </a:ext>
            </a:extLst>
          </p:cNvPr>
          <p:cNvPicPr>
            <a:picLocks noChangeAspect="1"/>
          </p:cNvPicPr>
          <p:nvPr/>
        </p:nvPicPr>
        <p:blipFill>
          <a:blip r:embed="rId5"/>
          <a:stretch>
            <a:fillRect/>
          </a:stretch>
        </p:blipFill>
        <p:spPr>
          <a:xfrm>
            <a:off x="3683462" y="3801783"/>
            <a:ext cx="2355273" cy="1383069"/>
          </a:xfrm>
          <a:prstGeom prst="rect">
            <a:avLst/>
          </a:prstGeom>
        </p:spPr>
      </p:pic>
      <p:pic>
        <p:nvPicPr>
          <p:cNvPr id="8" name="Picture 7">
            <a:extLst>
              <a:ext uri="{FF2B5EF4-FFF2-40B4-BE49-F238E27FC236}">
                <a16:creationId xmlns:a16="http://schemas.microsoft.com/office/drawing/2014/main" id="{A75AAFCE-68F0-451E-8E0D-2FDF3EFD0E0B}"/>
              </a:ext>
            </a:extLst>
          </p:cNvPr>
          <p:cNvPicPr>
            <a:picLocks noChangeAspect="1"/>
          </p:cNvPicPr>
          <p:nvPr/>
        </p:nvPicPr>
        <p:blipFill>
          <a:blip r:embed="rId6"/>
          <a:stretch>
            <a:fillRect/>
          </a:stretch>
        </p:blipFill>
        <p:spPr>
          <a:xfrm>
            <a:off x="6502400" y="3801783"/>
            <a:ext cx="2355273" cy="1296149"/>
          </a:xfrm>
          <a:prstGeom prst="rect">
            <a:avLst/>
          </a:prstGeom>
        </p:spPr>
      </p:pic>
      <p:pic>
        <p:nvPicPr>
          <p:cNvPr id="9" name="Picture 8">
            <a:extLst>
              <a:ext uri="{FF2B5EF4-FFF2-40B4-BE49-F238E27FC236}">
                <a16:creationId xmlns:a16="http://schemas.microsoft.com/office/drawing/2014/main" id="{B384F683-4469-4BCB-A80B-BB6F3229AE9A}"/>
              </a:ext>
            </a:extLst>
          </p:cNvPr>
          <p:cNvPicPr>
            <a:picLocks noChangeAspect="1"/>
          </p:cNvPicPr>
          <p:nvPr/>
        </p:nvPicPr>
        <p:blipFill>
          <a:blip r:embed="rId7"/>
          <a:stretch>
            <a:fillRect/>
          </a:stretch>
        </p:blipFill>
        <p:spPr>
          <a:xfrm>
            <a:off x="9215873" y="3801783"/>
            <a:ext cx="2560491" cy="1389587"/>
          </a:xfrm>
          <a:prstGeom prst="rect">
            <a:avLst/>
          </a:prstGeom>
        </p:spPr>
      </p:pic>
    </p:spTree>
    <p:extLst>
      <p:ext uri="{BB962C8B-B14F-4D97-AF65-F5344CB8AC3E}">
        <p14:creationId xmlns:p14="http://schemas.microsoft.com/office/powerpoint/2010/main" val="267635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9C1BB-76FB-4D0D-A84F-055FE0F33DB8}"/>
              </a:ext>
            </a:extLst>
          </p:cNvPr>
          <p:cNvSpPr>
            <a:spLocks noGrp="1"/>
          </p:cNvSpPr>
          <p:nvPr>
            <p:ph type="title"/>
          </p:nvPr>
        </p:nvSpPr>
        <p:spPr/>
        <p:txBody>
          <a:bodyPr/>
          <a:lstStyle/>
          <a:p>
            <a:r>
              <a:rPr lang="en-US" dirty="0"/>
              <a:t>LINK-LAYER SWITCHES</a:t>
            </a:r>
          </a:p>
        </p:txBody>
      </p:sp>
      <p:sp>
        <p:nvSpPr>
          <p:cNvPr id="3" name="Content Placeholder 2">
            <a:extLst>
              <a:ext uri="{FF2B5EF4-FFF2-40B4-BE49-F238E27FC236}">
                <a16:creationId xmlns:a16="http://schemas.microsoft.com/office/drawing/2014/main" id="{572387F5-51EF-4881-9C4F-6D5C5F7FD158}"/>
              </a:ext>
            </a:extLst>
          </p:cNvPr>
          <p:cNvSpPr>
            <a:spLocks noGrp="1"/>
          </p:cNvSpPr>
          <p:nvPr>
            <p:ph idx="1"/>
          </p:nvPr>
        </p:nvSpPr>
        <p:spPr>
          <a:xfrm>
            <a:off x="138546" y="911586"/>
            <a:ext cx="11734800" cy="5809890"/>
          </a:xfrm>
        </p:spPr>
        <p:txBody>
          <a:bodyPr>
            <a:normAutofit/>
          </a:bodyPr>
          <a:lstStyle/>
          <a:p>
            <a:pPr marL="0" indent="0">
              <a:buNone/>
            </a:pPr>
            <a:r>
              <a:rPr lang="en-US" sz="3200" b="1" dirty="0"/>
              <a:t>Advantages of Switches</a:t>
            </a:r>
          </a:p>
          <a:p>
            <a:r>
              <a:rPr lang="en-US" sz="3200" dirty="0"/>
              <a:t>A link-layer switch has several advantages over a hub.</a:t>
            </a:r>
          </a:p>
          <a:p>
            <a:pPr marL="0" indent="0">
              <a:buNone/>
            </a:pPr>
            <a:r>
              <a:rPr lang="en-US" sz="3200" b="1" dirty="0"/>
              <a:t>Collision Elimination</a:t>
            </a:r>
          </a:p>
          <a:p>
            <a:pPr lvl="1"/>
            <a:r>
              <a:rPr lang="en-US" sz="2800" dirty="0"/>
              <a:t>A link-layer switch eliminates the collision. </a:t>
            </a:r>
          </a:p>
          <a:p>
            <a:pPr lvl="1"/>
            <a:r>
              <a:rPr lang="en-US" sz="2800" dirty="0"/>
              <a:t> This means increasing the average bandwidth available to a host in the network. </a:t>
            </a:r>
          </a:p>
          <a:p>
            <a:pPr lvl="1"/>
            <a:r>
              <a:rPr lang="en-US" sz="2800" dirty="0"/>
              <a:t>In a switched LAN, there is no need for carrier sensing and collision detection; each host can transmit at any time.</a:t>
            </a:r>
          </a:p>
        </p:txBody>
      </p:sp>
    </p:spTree>
    <p:extLst>
      <p:ext uri="{BB962C8B-B14F-4D97-AF65-F5344CB8AC3E}">
        <p14:creationId xmlns:p14="http://schemas.microsoft.com/office/powerpoint/2010/main" val="226105966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55F8D-0903-46C2-A5C8-A95F89013E3E}"/>
              </a:ext>
            </a:extLst>
          </p:cNvPr>
          <p:cNvSpPr>
            <a:spLocks noGrp="1"/>
          </p:cNvSpPr>
          <p:nvPr>
            <p:ph type="title"/>
          </p:nvPr>
        </p:nvSpPr>
        <p:spPr/>
        <p:txBody>
          <a:bodyPr/>
          <a:lstStyle/>
          <a:p>
            <a:r>
              <a:rPr lang="en-US" dirty="0"/>
              <a:t>LINK-LAYER SWITCHES</a:t>
            </a:r>
          </a:p>
        </p:txBody>
      </p:sp>
      <p:sp>
        <p:nvSpPr>
          <p:cNvPr id="3" name="Content Placeholder 2">
            <a:extLst>
              <a:ext uri="{FF2B5EF4-FFF2-40B4-BE49-F238E27FC236}">
                <a16:creationId xmlns:a16="http://schemas.microsoft.com/office/drawing/2014/main" id="{C7DE77B2-D908-4FA3-A82E-B4EA614A7F75}"/>
              </a:ext>
            </a:extLst>
          </p:cNvPr>
          <p:cNvSpPr>
            <a:spLocks noGrp="1"/>
          </p:cNvSpPr>
          <p:nvPr>
            <p:ph idx="1"/>
          </p:nvPr>
        </p:nvSpPr>
        <p:spPr>
          <a:xfrm>
            <a:off x="318655" y="983410"/>
            <a:ext cx="11319163" cy="5738065"/>
          </a:xfrm>
        </p:spPr>
        <p:txBody>
          <a:bodyPr/>
          <a:lstStyle/>
          <a:p>
            <a:pPr marL="0" indent="0">
              <a:buNone/>
            </a:pPr>
            <a:r>
              <a:rPr lang="en-US" b="1" dirty="0"/>
              <a:t>Connecting Heterogenous Devices</a:t>
            </a:r>
          </a:p>
          <a:p>
            <a:r>
              <a:rPr lang="en-US" dirty="0"/>
              <a:t> A link-layer switch can connect devices that use different protocols at the physical layer (data rates) and different transmission media. </a:t>
            </a:r>
          </a:p>
          <a:p>
            <a:r>
              <a:rPr lang="en-US" dirty="0"/>
              <a:t>As long as the format of the frame at the data-link layer does not change, a switch can receive a frame from a device that uses twisted-pair cable and sends data at 10 Mbps and deliver the frame to another device that uses fiber-optic cable and can receive data at 100 Mbps.</a:t>
            </a:r>
          </a:p>
        </p:txBody>
      </p:sp>
    </p:spTree>
    <p:extLst>
      <p:ext uri="{BB962C8B-B14F-4D97-AF65-F5344CB8AC3E}">
        <p14:creationId xmlns:p14="http://schemas.microsoft.com/office/powerpoint/2010/main" val="426655638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A383-32B2-4CE5-8D7E-10D7A05032F7}"/>
              </a:ext>
            </a:extLst>
          </p:cNvPr>
          <p:cNvSpPr>
            <a:spLocks noGrp="1"/>
          </p:cNvSpPr>
          <p:nvPr>
            <p:ph type="title"/>
          </p:nvPr>
        </p:nvSpPr>
        <p:spPr/>
        <p:txBody>
          <a:bodyPr>
            <a:normAutofit/>
          </a:bodyPr>
          <a:lstStyle/>
          <a:p>
            <a:r>
              <a:rPr lang="en-IN" sz="4800" b="1" dirty="0"/>
              <a:t>SWITCHING TECHNIQUES</a:t>
            </a:r>
          </a:p>
        </p:txBody>
      </p:sp>
      <p:sp>
        <p:nvSpPr>
          <p:cNvPr id="3" name="Content Placeholder 2">
            <a:extLst>
              <a:ext uri="{FF2B5EF4-FFF2-40B4-BE49-F238E27FC236}">
                <a16:creationId xmlns:a16="http://schemas.microsoft.com/office/drawing/2014/main" id="{E58C3305-7E32-45FB-9A5C-E527EBEA5E0A}"/>
              </a:ext>
            </a:extLst>
          </p:cNvPr>
          <p:cNvSpPr>
            <a:spLocks noGrp="1"/>
          </p:cNvSpPr>
          <p:nvPr>
            <p:ph idx="1"/>
          </p:nvPr>
        </p:nvSpPr>
        <p:spPr/>
        <p:txBody>
          <a:bodyPr/>
          <a:lstStyle/>
          <a:p>
            <a:r>
              <a:rPr lang="en-US" dirty="0"/>
              <a:t>In large networks, there can be multiple paths from sender to receiver. </a:t>
            </a:r>
          </a:p>
          <a:p>
            <a:r>
              <a:rPr lang="en-US" dirty="0"/>
              <a:t>The switching technique will decide the best route for data transmission.</a:t>
            </a:r>
          </a:p>
          <a:p>
            <a:r>
              <a:rPr lang="en-US" dirty="0"/>
              <a:t>Switching technique is used to connect the systems for making </a:t>
            </a:r>
            <a:r>
              <a:rPr lang="en-US" b="1" dirty="0"/>
              <a:t>one-to-one</a:t>
            </a:r>
            <a:r>
              <a:rPr lang="en-US" dirty="0"/>
              <a:t> communication.</a:t>
            </a:r>
          </a:p>
          <a:p>
            <a:r>
              <a:rPr lang="en-US" b="1" dirty="0"/>
              <a:t>What is switching?</a:t>
            </a:r>
          </a:p>
          <a:p>
            <a:pPr lvl="1"/>
            <a:r>
              <a:rPr lang="en-US" dirty="0"/>
              <a:t> Switching is a process to forward packet coming from one port to a port towards the destination.</a:t>
            </a:r>
          </a:p>
          <a:p>
            <a:pPr lvl="1"/>
            <a:r>
              <a:rPr lang="en-US" dirty="0"/>
              <a:t> A communication system may include number of switches and nodes.</a:t>
            </a:r>
          </a:p>
          <a:p>
            <a:endParaRPr lang="en-IN" dirty="0"/>
          </a:p>
        </p:txBody>
      </p:sp>
    </p:spTree>
    <p:extLst>
      <p:ext uri="{BB962C8B-B14F-4D97-AF65-F5344CB8AC3E}">
        <p14:creationId xmlns:p14="http://schemas.microsoft.com/office/powerpoint/2010/main" val="285752711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6B2C8-61B5-42C5-88F8-378E2FD5339B}"/>
              </a:ext>
            </a:extLst>
          </p:cNvPr>
          <p:cNvSpPr>
            <a:spLocks noGrp="1"/>
          </p:cNvSpPr>
          <p:nvPr>
            <p:ph type="title"/>
          </p:nvPr>
        </p:nvSpPr>
        <p:spPr/>
        <p:txBody>
          <a:bodyPr/>
          <a:lstStyle/>
          <a:p>
            <a:r>
              <a:rPr lang="en-IN" b="1" dirty="0"/>
              <a:t>SWITCHING TECHNIQUES</a:t>
            </a:r>
            <a:endParaRPr lang="en-IN" dirty="0"/>
          </a:p>
        </p:txBody>
      </p:sp>
      <p:sp>
        <p:nvSpPr>
          <p:cNvPr id="3" name="Content Placeholder 2">
            <a:extLst>
              <a:ext uri="{FF2B5EF4-FFF2-40B4-BE49-F238E27FC236}">
                <a16:creationId xmlns:a16="http://schemas.microsoft.com/office/drawing/2014/main" id="{32127E37-C95A-4681-AC7C-7BCA1150EFCE}"/>
              </a:ext>
            </a:extLst>
          </p:cNvPr>
          <p:cNvSpPr>
            <a:spLocks noGrp="1"/>
          </p:cNvSpPr>
          <p:nvPr>
            <p:ph idx="1"/>
          </p:nvPr>
        </p:nvSpPr>
        <p:spPr/>
        <p:txBody>
          <a:bodyPr>
            <a:normAutofit/>
          </a:bodyPr>
          <a:lstStyle/>
          <a:p>
            <a:r>
              <a:rPr lang="en-US" sz="3600" dirty="0"/>
              <a:t>Switching can be divided into two major categories:</a:t>
            </a:r>
          </a:p>
          <a:p>
            <a:pPr lvl="1"/>
            <a:r>
              <a:rPr lang="en-US" sz="3200" dirty="0"/>
              <a:t> </a:t>
            </a:r>
            <a:r>
              <a:rPr lang="en-US" sz="3200" b="1" dirty="0"/>
              <a:t>Connection less</a:t>
            </a:r>
          </a:p>
          <a:p>
            <a:pPr marL="1876425" lvl="1" indent="-360363"/>
            <a:r>
              <a:rPr lang="en-US" sz="3200" b="1" dirty="0"/>
              <a:t> </a:t>
            </a:r>
            <a:r>
              <a:rPr lang="en-US" sz="3200" dirty="0"/>
              <a:t>There is no need to establish connection between source and destination</a:t>
            </a:r>
          </a:p>
          <a:p>
            <a:pPr lvl="1"/>
            <a:r>
              <a:rPr lang="en-US" sz="3200" b="1" dirty="0"/>
              <a:t> Connection Oriented </a:t>
            </a:r>
          </a:p>
          <a:p>
            <a:pPr marL="1973263" lvl="1" indent="-360363">
              <a:tabLst>
                <a:tab pos="1804988" algn="l"/>
              </a:tabLst>
            </a:pPr>
            <a:r>
              <a:rPr lang="en-US" sz="3200" b="1" dirty="0"/>
              <a:t> </a:t>
            </a:r>
            <a:r>
              <a:rPr lang="en-US" sz="3200" dirty="0"/>
              <a:t>Must establish connection (path) between source and destination </a:t>
            </a:r>
            <a:endParaRPr lang="en-IN" sz="3200" dirty="0"/>
          </a:p>
        </p:txBody>
      </p:sp>
    </p:spTree>
    <p:extLst>
      <p:ext uri="{BB962C8B-B14F-4D97-AF65-F5344CB8AC3E}">
        <p14:creationId xmlns:p14="http://schemas.microsoft.com/office/powerpoint/2010/main" val="236010105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D0466-181B-4101-9D79-EF215618971A}"/>
              </a:ext>
            </a:extLst>
          </p:cNvPr>
          <p:cNvSpPr>
            <a:spLocks noGrp="1"/>
          </p:cNvSpPr>
          <p:nvPr>
            <p:ph type="title"/>
          </p:nvPr>
        </p:nvSpPr>
        <p:spPr/>
        <p:txBody>
          <a:bodyPr/>
          <a:lstStyle/>
          <a:p>
            <a:r>
              <a:rPr lang="en-IN" b="1" dirty="0"/>
              <a:t>SWITCHING TECHNIQUES</a:t>
            </a:r>
            <a:endParaRPr lang="en-IN" dirty="0"/>
          </a:p>
        </p:txBody>
      </p:sp>
      <p:pic>
        <p:nvPicPr>
          <p:cNvPr id="4" name="Picture 3">
            <a:extLst>
              <a:ext uri="{FF2B5EF4-FFF2-40B4-BE49-F238E27FC236}">
                <a16:creationId xmlns:a16="http://schemas.microsoft.com/office/drawing/2014/main" id="{2005EBED-7CCA-4759-AAAB-3935C035EA03}"/>
              </a:ext>
            </a:extLst>
          </p:cNvPr>
          <p:cNvPicPr>
            <a:picLocks noChangeAspect="1"/>
          </p:cNvPicPr>
          <p:nvPr/>
        </p:nvPicPr>
        <p:blipFill>
          <a:blip r:embed="rId2"/>
          <a:stretch>
            <a:fillRect/>
          </a:stretch>
        </p:blipFill>
        <p:spPr>
          <a:xfrm>
            <a:off x="1454046" y="1364105"/>
            <a:ext cx="7779895" cy="3477718"/>
          </a:xfrm>
          <a:prstGeom prst="rect">
            <a:avLst/>
          </a:prstGeom>
        </p:spPr>
      </p:pic>
    </p:spTree>
    <p:extLst>
      <p:ext uri="{BB962C8B-B14F-4D97-AF65-F5344CB8AC3E}">
        <p14:creationId xmlns:p14="http://schemas.microsoft.com/office/powerpoint/2010/main" val="86302126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F3A0E-4197-49C8-982A-4F59B2420CE7}"/>
              </a:ext>
            </a:extLst>
          </p:cNvPr>
          <p:cNvSpPr>
            <a:spLocks noGrp="1"/>
          </p:cNvSpPr>
          <p:nvPr>
            <p:ph type="title"/>
          </p:nvPr>
        </p:nvSpPr>
        <p:spPr/>
        <p:txBody>
          <a:bodyPr>
            <a:normAutofit/>
          </a:bodyPr>
          <a:lstStyle/>
          <a:p>
            <a:r>
              <a:rPr lang="en-IN" dirty="0"/>
              <a:t>Circuit Switching</a:t>
            </a:r>
          </a:p>
        </p:txBody>
      </p:sp>
      <p:sp>
        <p:nvSpPr>
          <p:cNvPr id="3" name="Content Placeholder 2">
            <a:extLst>
              <a:ext uri="{FF2B5EF4-FFF2-40B4-BE49-F238E27FC236}">
                <a16:creationId xmlns:a16="http://schemas.microsoft.com/office/drawing/2014/main" id="{2FF9C744-745D-4D52-8EC9-4CD1E9E6BB69}"/>
              </a:ext>
            </a:extLst>
          </p:cNvPr>
          <p:cNvSpPr>
            <a:spLocks noGrp="1"/>
          </p:cNvSpPr>
          <p:nvPr>
            <p:ph idx="1"/>
          </p:nvPr>
        </p:nvSpPr>
        <p:spPr/>
        <p:txBody>
          <a:bodyPr>
            <a:normAutofit/>
          </a:bodyPr>
          <a:lstStyle/>
          <a:p>
            <a:r>
              <a:rPr lang="en-US" dirty="0"/>
              <a:t>Circuit switching is a switching technique that establishes a dedicated path between sender and receiver.</a:t>
            </a:r>
          </a:p>
          <a:p>
            <a:r>
              <a:rPr lang="en-US" dirty="0"/>
              <a:t>In the Circuit Switching Technique, once the connection is established then the dedicated path will remain to exist until the connection is terminated.</a:t>
            </a:r>
          </a:p>
          <a:p>
            <a:r>
              <a:rPr lang="en-US" dirty="0"/>
              <a:t>Circuit switching in a network operates in a similar way as the telephone works.</a:t>
            </a:r>
          </a:p>
          <a:p>
            <a:r>
              <a:rPr lang="en-US" dirty="0"/>
              <a:t>A complete end-to-end path must exist before the communication takes place.</a:t>
            </a:r>
          </a:p>
          <a:p>
            <a:r>
              <a:rPr lang="en-US" dirty="0"/>
              <a:t>Circuit switching is used in public telephone network. It is used for voice transmission.</a:t>
            </a:r>
          </a:p>
          <a:p>
            <a:r>
              <a:rPr lang="en-US" dirty="0"/>
              <a:t>Fixed data can be transferred at a time in circuit switching technology.</a:t>
            </a:r>
          </a:p>
          <a:p>
            <a:endParaRPr lang="en-IN" dirty="0"/>
          </a:p>
        </p:txBody>
      </p:sp>
    </p:spTree>
    <p:extLst>
      <p:ext uri="{BB962C8B-B14F-4D97-AF65-F5344CB8AC3E}">
        <p14:creationId xmlns:p14="http://schemas.microsoft.com/office/powerpoint/2010/main" val="67532087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0820F-4C74-4F08-A2F9-E8065625203C}"/>
              </a:ext>
            </a:extLst>
          </p:cNvPr>
          <p:cNvSpPr>
            <a:spLocks noGrp="1"/>
          </p:cNvSpPr>
          <p:nvPr>
            <p:ph type="title"/>
          </p:nvPr>
        </p:nvSpPr>
        <p:spPr/>
        <p:txBody>
          <a:bodyPr/>
          <a:lstStyle/>
          <a:p>
            <a:r>
              <a:rPr lang="en-IN" dirty="0"/>
              <a:t>Circuit Switching</a:t>
            </a:r>
          </a:p>
        </p:txBody>
      </p:sp>
      <p:sp>
        <p:nvSpPr>
          <p:cNvPr id="3" name="Content Placeholder 2">
            <a:extLst>
              <a:ext uri="{FF2B5EF4-FFF2-40B4-BE49-F238E27FC236}">
                <a16:creationId xmlns:a16="http://schemas.microsoft.com/office/drawing/2014/main" id="{49C27571-0A57-43B6-958F-570726D13069}"/>
              </a:ext>
            </a:extLst>
          </p:cNvPr>
          <p:cNvSpPr>
            <a:spLocks noGrp="1"/>
          </p:cNvSpPr>
          <p:nvPr>
            <p:ph idx="1"/>
          </p:nvPr>
        </p:nvSpPr>
        <p:spPr>
          <a:xfrm>
            <a:off x="259306" y="983411"/>
            <a:ext cx="11709780" cy="5738064"/>
          </a:xfrm>
        </p:spPr>
        <p:txBody>
          <a:bodyPr/>
          <a:lstStyle/>
          <a:p>
            <a:r>
              <a:rPr lang="en-US" b="1" dirty="0"/>
              <a:t>Communication through circuit switching has 3 phases:</a:t>
            </a:r>
          </a:p>
          <a:p>
            <a:pPr lvl="1"/>
            <a:r>
              <a:rPr lang="en-IN" dirty="0"/>
              <a:t>Circuit establishment</a:t>
            </a:r>
          </a:p>
          <a:p>
            <a:pPr lvl="1"/>
            <a:r>
              <a:rPr lang="en-IN" dirty="0"/>
              <a:t>Data transfer</a:t>
            </a:r>
          </a:p>
          <a:p>
            <a:pPr lvl="1"/>
            <a:r>
              <a:rPr lang="en-IN" dirty="0"/>
              <a:t>Circuit Disconnect</a:t>
            </a:r>
          </a:p>
          <a:p>
            <a:endParaRPr lang="en-IN" dirty="0"/>
          </a:p>
        </p:txBody>
      </p:sp>
      <p:pic>
        <p:nvPicPr>
          <p:cNvPr id="1026" name="Picture 2" descr="Switching techniques">
            <a:extLst>
              <a:ext uri="{FF2B5EF4-FFF2-40B4-BE49-F238E27FC236}">
                <a16:creationId xmlns:a16="http://schemas.microsoft.com/office/drawing/2014/main" id="{209A787A-D5CA-4DAD-85A3-B20D87497D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1607" y="1933731"/>
            <a:ext cx="6072499" cy="2908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591976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7C622-DBE6-4BDA-8E67-6F674C131BA8}"/>
              </a:ext>
            </a:extLst>
          </p:cNvPr>
          <p:cNvSpPr>
            <a:spLocks noGrp="1"/>
          </p:cNvSpPr>
          <p:nvPr>
            <p:ph type="title"/>
          </p:nvPr>
        </p:nvSpPr>
        <p:spPr/>
        <p:txBody>
          <a:bodyPr/>
          <a:lstStyle/>
          <a:p>
            <a:r>
              <a:rPr lang="en-IN" dirty="0"/>
              <a:t>Circuit Switching</a:t>
            </a:r>
          </a:p>
        </p:txBody>
      </p:sp>
      <p:sp>
        <p:nvSpPr>
          <p:cNvPr id="3" name="Content Placeholder 2">
            <a:extLst>
              <a:ext uri="{FF2B5EF4-FFF2-40B4-BE49-F238E27FC236}">
                <a16:creationId xmlns:a16="http://schemas.microsoft.com/office/drawing/2014/main" id="{29A275FF-0926-4884-AD91-324268D7133C}"/>
              </a:ext>
            </a:extLst>
          </p:cNvPr>
          <p:cNvSpPr>
            <a:spLocks noGrp="1"/>
          </p:cNvSpPr>
          <p:nvPr>
            <p:ph idx="1"/>
          </p:nvPr>
        </p:nvSpPr>
        <p:spPr>
          <a:xfrm>
            <a:off x="259307" y="848809"/>
            <a:ext cx="11932693" cy="5738064"/>
          </a:xfrm>
        </p:spPr>
        <p:txBody>
          <a:bodyPr>
            <a:noAutofit/>
          </a:bodyPr>
          <a:lstStyle/>
          <a:p>
            <a:pPr marL="0" indent="0">
              <a:buNone/>
            </a:pPr>
            <a:r>
              <a:rPr lang="en-IN" sz="2100" b="1" dirty="0"/>
              <a:t>Advantages Of Circuit Switching:</a:t>
            </a:r>
          </a:p>
          <a:p>
            <a:r>
              <a:rPr lang="en-US" sz="2100" dirty="0"/>
              <a:t>In the case of Circuit Switching technique, the communication channel is dedicated.</a:t>
            </a:r>
          </a:p>
          <a:p>
            <a:r>
              <a:rPr lang="en-US" sz="2100" dirty="0"/>
              <a:t>It has fixed bandwidth.</a:t>
            </a:r>
          </a:p>
          <a:p>
            <a:pPr marL="0" indent="0">
              <a:buNone/>
            </a:pPr>
            <a:r>
              <a:rPr lang="en-US" sz="2100" b="1" dirty="0"/>
              <a:t>Disadvantages Of Circuit Switching:</a:t>
            </a:r>
            <a:endParaRPr lang="en-US" sz="2100" dirty="0"/>
          </a:p>
          <a:p>
            <a:r>
              <a:rPr lang="en-US" sz="2100" dirty="0"/>
              <a:t>Once the dedicated path is established, the only delay occurs in the speed of data transmission.</a:t>
            </a:r>
          </a:p>
          <a:p>
            <a:r>
              <a:rPr lang="en-US" sz="2100" dirty="0"/>
              <a:t>It is more expensive than other switching techniques as a dedicated path is required for each connection.</a:t>
            </a:r>
          </a:p>
          <a:p>
            <a:r>
              <a:rPr lang="en-US" sz="2100" dirty="0"/>
              <a:t>It is inefficient to use because once the path is established and no data is transferred, then the capacity of the path is wasted.</a:t>
            </a:r>
          </a:p>
          <a:p>
            <a:r>
              <a:rPr lang="en-US" sz="2100" dirty="0"/>
              <a:t>In this case, the connection is dedicated therefore no other data can be transferred even if the channel is free.</a:t>
            </a:r>
          </a:p>
          <a:p>
            <a:endParaRPr lang="en-IN" sz="2100" dirty="0"/>
          </a:p>
        </p:txBody>
      </p:sp>
    </p:spTree>
    <p:extLst>
      <p:ext uri="{BB962C8B-B14F-4D97-AF65-F5344CB8AC3E}">
        <p14:creationId xmlns:p14="http://schemas.microsoft.com/office/powerpoint/2010/main" val="232332716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70431-770B-4F89-B414-02E8DEA46428}"/>
              </a:ext>
            </a:extLst>
          </p:cNvPr>
          <p:cNvSpPr>
            <a:spLocks noGrp="1"/>
          </p:cNvSpPr>
          <p:nvPr>
            <p:ph type="title"/>
          </p:nvPr>
        </p:nvSpPr>
        <p:spPr/>
        <p:txBody>
          <a:bodyPr>
            <a:normAutofit/>
          </a:bodyPr>
          <a:lstStyle/>
          <a:p>
            <a:r>
              <a:rPr lang="en-IN" dirty="0"/>
              <a:t>Message Switching</a:t>
            </a:r>
          </a:p>
        </p:txBody>
      </p:sp>
      <p:sp>
        <p:nvSpPr>
          <p:cNvPr id="3" name="Content Placeholder 2">
            <a:extLst>
              <a:ext uri="{FF2B5EF4-FFF2-40B4-BE49-F238E27FC236}">
                <a16:creationId xmlns:a16="http://schemas.microsoft.com/office/drawing/2014/main" id="{DEC46C0D-9062-4DC9-B567-713938AC25F6}"/>
              </a:ext>
            </a:extLst>
          </p:cNvPr>
          <p:cNvSpPr>
            <a:spLocks noGrp="1"/>
          </p:cNvSpPr>
          <p:nvPr>
            <p:ph idx="1"/>
          </p:nvPr>
        </p:nvSpPr>
        <p:spPr/>
        <p:txBody>
          <a:bodyPr>
            <a:normAutofit/>
          </a:bodyPr>
          <a:lstStyle/>
          <a:p>
            <a:r>
              <a:rPr lang="en-US" dirty="0"/>
              <a:t>Message Switching is a switching technique in which a message is transferred as a complete unit and routed through intermediate nodes at which it is stored and forwarded.</a:t>
            </a:r>
          </a:p>
          <a:p>
            <a:r>
              <a:rPr lang="en-US" dirty="0"/>
              <a:t>In Message Switching technique, there is no establishment of a dedicated path between the sender and receiver.</a:t>
            </a:r>
          </a:p>
          <a:p>
            <a:r>
              <a:rPr lang="en-US" dirty="0"/>
              <a:t>The destination address is appended to the message. Message Switching provides a dynamic routing as the message is routed through the intermediate nodes based on the information available in the message.</a:t>
            </a:r>
          </a:p>
          <a:p>
            <a:endParaRPr lang="en-IN" dirty="0"/>
          </a:p>
        </p:txBody>
      </p:sp>
    </p:spTree>
    <p:extLst>
      <p:ext uri="{BB962C8B-B14F-4D97-AF65-F5344CB8AC3E}">
        <p14:creationId xmlns:p14="http://schemas.microsoft.com/office/powerpoint/2010/main" val="4219645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2EA94-9C92-44AB-996D-07C0CD151691}"/>
              </a:ext>
            </a:extLst>
          </p:cNvPr>
          <p:cNvSpPr>
            <a:spLocks noGrp="1"/>
          </p:cNvSpPr>
          <p:nvPr>
            <p:ph type="title"/>
          </p:nvPr>
        </p:nvSpPr>
        <p:spPr>
          <a:xfrm>
            <a:off x="1115980" y="288996"/>
            <a:ext cx="10045769" cy="758885"/>
          </a:xfrm>
        </p:spPr>
        <p:txBody>
          <a:bodyPr>
            <a:normAutofit/>
          </a:bodyPr>
          <a:lstStyle/>
          <a:p>
            <a:r>
              <a:rPr lang="en-US" dirty="0"/>
              <a:t>framing – flag bytes with byte stuffing </a:t>
            </a:r>
          </a:p>
        </p:txBody>
      </p:sp>
      <p:sp>
        <p:nvSpPr>
          <p:cNvPr id="3" name="Content Placeholder 2">
            <a:extLst>
              <a:ext uri="{FF2B5EF4-FFF2-40B4-BE49-F238E27FC236}">
                <a16:creationId xmlns:a16="http://schemas.microsoft.com/office/drawing/2014/main" id="{FB5845A1-4F48-4910-BA2C-22BE003E5BD0}"/>
              </a:ext>
            </a:extLst>
          </p:cNvPr>
          <p:cNvSpPr>
            <a:spLocks noGrp="1"/>
          </p:cNvSpPr>
          <p:nvPr>
            <p:ph idx="1"/>
          </p:nvPr>
        </p:nvSpPr>
        <p:spPr/>
        <p:txBody>
          <a:bodyPr>
            <a:normAutofit/>
          </a:bodyPr>
          <a:lstStyle/>
          <a:p>
            <a:pPr algn="just">
              <a:lnSpc>
                <a:spcPct val="150000"/>
              </a:lnSpc>
            </a:pPr>
            <a:r>
              <a:rPr lang="en-US" dirty="0"/>
              <a:t> In the PPP protocol frame format uses </a:t>
            </a:r>
            <a:r>
              <a:rPr lang="en-US" b="1" dirty="0"/>
              <a:t>FLAG BYTE </a:t>
            </a:r>
            <a:r>
              <a:rPr lang="en-US" dirty="0"/>
              <a:t>to indicate the start and end of a frame.</a:t>
            </a:r>
          </a:p>
          <a:p>
            <a:pPr algn="just">
              <a:lnSpc>
                <a:spcPct val="150000"/>
              </a:lnSpc>
            </a:pPr>
            <a:r>
              <a:rPr lang="en-US" dirty="0"/>
              <a:t> Two consecutive flag bytes indicate the end of one frame and the start of the next</a:t>
            </a:r>
          </a:p>
          <a:p>
            <a:pPr algn="just">
              <a:lnSpc>
                <a:spcPct val="150000"/>
              </a:lnSpc>
            </a:pPr>
            <a:r>
              <a:rPr lang="en-US" dirty="0"/>
              <a:t> It may happen that the flag byte occurs in the data, </a:t>
            </a:r>
          </a:p>
          <a:p>
            <a:pPr algn="just">
              <a:lnSpc>
                <a:spcPct val="150000"/>
              </a:lnSpc>
            </a:pPr>
            <a:r>
              <a:rPr lang="en-US" dirty="0"/>
              <a:t> One way to solve this problem is to have the sender’s data link layer insert a special </a:t>
            </a:r>
            <a:r>
              <a:rPr lang="en-US" b="1" dirty="0"/>
              <a:t>escape byte (ESC) </a:t>
            </a:r>
            <a:r>
              <a:rPr lang="en-US" dirty="0"/>
              <a:t>just before each ‘‘accidental’’ flag byte in the data. </a:t>
            </a:r>
          </a:p>
          <a:p>
            <a:pPr algn="just">
              <a:lnSpc>
                <a:spcPct val="150000"/>
              </a:lnSpc>
            </a:pPr>
            <a:r>
              <a:rPr lang="en-US" dirty="0"/>
              <a:t> Thus, a framing flag byte can be distinguished from one in the data by the absence or presence of an escape byte before it. </a:t>
            </a:r>
          </a:p>
          <a:p>
            <a:pPr algn="just">
              <a:lnSpc>
                <a:spcPct val="150000"/>
              </a:lnSpc>
            </a:pPr>
            <a:r>
              <a:rPr lang="en-US" dirty="0"/>
              <a:t> The data link layer on the receiving end removes the escape bytes before giving the data to the network layer. This technique is called </a:t>
            </a:r>
            <a:r>
              <a:rPr lang="en-US" b="1" dirty="0"/>
              <a:t>byte stuffing</a:t>
            </a:r>
            <a:r>
              <a:rPr lang="en-US" dirty="0"/>
              <a:t>.</a:t>
            </a:r>
          </a:p>
        </p:txBody>
      </p:sp>
    </p:spTree>
    <p:extLst>
      <p:ext uri="{BB962C8B-B14F-4D97-AF65-F5344CB8AC3E}">
        <p14:creationId xmlns:p14="http://schemas.microsoft.com/office/powerpoint/2010/main" val="275150489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70431-770B-4F89-B414-02E8DEA46428}"/>
              </a:ext>
            </a:extLst>
          </p:cNvPr>
          <p:cNvSpPr>
            <a:spLocks noGrp="1"/>
          </p:cNvSpPr>
          <p:nvPr>
            <p:ph type="title"/>
          </p:nvPr>
        </p:nvSpPr>
        <p:spPr/>
        <p:txBody>
          <a:bodyPr>
            <a:normAutofit/>
          </a:bodyPr>
          <a:lstStyle/>
          <a:p>
            <a:r>
              <a:rPr lang="en-IN" dirty="0"/>
              <a:t>Message Switching</a:t>
            </a:r>
          </a:p>
        </p:txBody>
      </p:sp>
      <p:sp>
        <p:nvSpPr>
          <p:cNvPr id="3" name="Content Placeholder 2">
            <a:extLst>
              <a:ext uri="{FF2B5EF4-FFF2-40B4-BE49-F238E27FC236}">
                <a16:creationId xmlns:a16="http://schemas.microsoft.com/office/drawing/2014/main" id="{DEC46C0D-9062-4DC9-B567-713938AC25F6}"/>
              </a:ext>
            </a:extLst>
          </p:cNvPr>
          <p:cNvSpPr>
            <a:spLocks noGrp="1"/>
          </p:cNvSpPr>
          <p:nvPr>
            <p:ph idx="1"/>
          </p:nvPr>
        </p:nvSpPr>
        <p:spPr/>
        <p:txBody>
          <a:bodyPr>
            <a:normAutofit/>
          </a:bodyPr>
          <a:lstStyle/>
          <a:p>
            <a:r>
              <a:rPr lang="en-US" dirty="0"/>
              <a:t>Message switches are programmed in such a way so that they can provide the most efficient routes.</a:t>
            </a:r>
          </a:p>
          <a:p>
            <a:r>
              <a:rPr lang="en-US" dirty="0"/>
              <a:t>Each and every node stores the entire message and then forward it to the next node. This type of network is known as </a:t>
            </a:r>
            <a:r>
              <a:rPr lang="en-US" b="1" dirty="0"/>
              <a:t>store and forward network.</a:t>
            </a:r>
            <a:endParaRPr lang="en-US" dirty="0"/>
          </a:p>
          <a:p>
            <a:r>
              <a:rPr lang="en-US" dirty="0"/>
              <a:t>Message switching treats each message as an independent entity.</a:t>
            </a:r>
          </a:p>
          <a:p>
            <a:pPr marL="0" indent="0">
              <a:buNone/>
            </a:pPr>
            <a:endParaRPr lang="en-IN" dirty="0"/>
          </a:p>
        </p:txBody>
      </p:sp>
      <p:pic>
        <p:nvPicPr>
          <p:cNvPr id="2050" name="Picture 2" descr="Switching techniques">
            <a:extLst>
              <a:ext uri="{FF2B5EF4-FFF2-40B4-BE49-F238E27FC236}">
                <a16:creationId xmlns:a16="http://schemas.microsoft.com/office/drawing/2014/main" id="{6BFF31F8-E7D8-4254-91AC-137AB666D0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3259" y="4437089"/>
            <a:ext cx="6730583" cy="2270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56688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57D3B-AFF2-4D92-95D3-4ACDCF69AF3F}"/>
              </a:ext>
            </a:extLst>
          </p:cNvPr>
          <p:cNvSpPr>
            <a:spLocks noGrp="1"/>
          </p:cNvSpPr>
          <p:nvPr>
            <p:ph type="title"/>
          </p:nvPr>
        </p:nvSpPr>
        <p:spPr/>
        <p:txBody>
          <a:bodyPr/>
          <a:lstStyle/>
          <a:p>
            <a:r>
              <a:rPr lang="en-IN" dirty="0"/>
              <a:t>Message Switching</a:t>
            </a:r>
          </a:p>
        </p:txBody>
      </p:sp>
      <p:sp>
        <p:nvSpPr>
          <p:cNvPr id="3" name="Content Placeholder 2">
            <a:extLst>
              <a:ext uri="{FF2B5EF4-FFF2-40B4-BE49-F238E27FC236}">
                <a16:creationId xmlns:a16="http://schemas.microsoft.com/office/drawing/2014/main" id="{B75382B3-9399-418B-BDA5-5E870C36F47E}"/>
              </a:ext>
            </a:extLst>
          </p:cNvPr>
          <p:cNvSpPr>
            <a:spLocks noGrp="1"/>
          </p:cNvSpPr>
          <p:nvPr>
            <p:ph idx="1"/>
          </p:nvPr>
        </p:nvSpPr>
        <p:spPr>
          <a:xfrm>
            <a:off x="259307" y="911585"/>
            <a:ext cx="11709780" cy="5809890"/>
          </a:xfrm>
        </p:spPr>
        <p:txBody>
          <a:bodyPr>
            <a:normAutofit/>
          </a:bodyPr>
          <a:lstStyle/>
          <a:p>
            <a:pPr marL="0" indent="0">
              <a:buNone/>
            </a:pPr>
            <a:r>
              <a:rPr lang="en-US" b="1" dirty="0"/>
              <a:t>Advantages Of Message Switching</a:t>
            </a:r>
            <a:endParaRPr lang="en-US" dirty="0"/>
          </a:p>
          <a:p>
            <a:r>
              <a:rPr lang="en-US" dirty="0"/>
              <a:t>Data channels are shared among the communicating devices that improve the efficiency of using available bandwidth.</a:t>
            </a:r>
          </a:p>
          <a:p>
            <a:r>
              <a:rPr lang="en-US" dirty="0"/>
              <a:t>Traffic congestion can be reduced because the message is temporarily stored in the nodes.</a:t>
            </a:r>
          </a:p>
          <a:p>
            <a:r>
              <a:rPr lang="en-US" dirty="0"/>
              <a:t>Message priority can be used to manage the network.</a:t>
            </a:r>
          </a:p>
          <a:p>
            <a:r>
              <a:rPr lang="en-US" dirty="0"/>
              <a:t>The size of the message which is sent over the network can be varied. Therefore, it supports the data of unlimited size.</a:t>
            </a:r>
          </a:p>
          <a:p>
            <a:pPr marL="0" indent="0">
              <a:buNone/>
            </a:pPr>
            <a:r>
              <a:rPr lang="en-US" b="1" dirty="0"/>
              <a:t>Disadvantages Of Message Switching</a:t>
            </a:r>
            <a:endParaRPr lang="en-US" dirty="0"/>
          </a:p>
          <a:p>
            <a:r>
              <a:rPr lang="en-US" dirty="0"/>
              <a:t>The message switches must be equipped with sufficient storage to enable them to store the messages until the message is forwarded.</a:t>
            </a:r>
          </a:p>
          <a:p>
            <a:r>
              <a:rPr lang="en-US" dirty="0"/>
              <a:t>The Long delay can occur due to the storing and forwarding facility provided by the message switching technique.</a:t>
            </a:r>
          </a:p>
          <a:p>
            <a:endParaRPr lang="en-IN" dirty="0"/>
          </a:p>
        </p:txBody>
      </p:sp>
    </p:spTree>
    <p:extLst>
      <p:ext uri="{BB962C8B-B14F-4D97-AF65-F5344CB8AC3E}">
        <p14:creationId xmlns:p14="http://schemas.microsoft.com/office/powerpoint/2010/main" val="4416645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292E2-70CF-41A5-922F-441242DCAE87}"/>
              </a:ext>
            </a:extLst>
          </p:cNvPr>
          <p:cNvSpPr>
            <a:spLocks noGrp="1"/>
          </p:cNvSpPr>
          <p:nvPr>
            <p:ph type="title"/>
          </p:nvPr>
        </p:nvSpPr>
        <p:spPr/>
        <p:txBody>
          <a:bodyPr>
            <a:normAutofit/>
          </a:bodyPr>
          <a:lstStyle/>
          <a:p>
            <a:r>
              <a:rPr lang="en-IN" dirty="0"/>
              <a:t>Packet Switching</a:t>
            </a:r>
          </a:p>
        </p:txBody>
      </p:sp>
      <p:sp>
        <p:nvSpPr>
          <p:cNvPr id="3" name="Content Placeholder 2">
            <a:extLst>
              <a:ext uri="{FF2B5EF4-FFF2-40B4-BE49-F238E27FC236}">
                <a16:creationId xmlns:a16="http://schemas.microsoft.com/office/drawing/2014/main" id="{348EB09F-D42A-49A0-9F11-3516FC12477F}"/>
              </a:ext>
            </a:extLst>
          </p:cNvPr>
          <p:cNvSpPr>
            <a:spLocks noGrp="1"/>
          </p:cNvSpPr>
          <p:nvPr>
            <p:ph idx="1"/>
          </p:nvPr>
        </p:nvSpPr>
        <p:spPr>
          <a:xfrm>
            <a:off x="241110" y="886033"/>
            <a:ext cx="11709780" cy="5971967"/>
          </a:xfrm>
        </p:spPr>
        <p:txBody>
          <a:bodyPr>
            <a:normAutofit lnSpcReduction="10000"/>
          </a:bodyPr>
          <a:lstStyle/>
          <a:p>
            <a:r>
              <a:rPr lang="en-US" sz="3200" dirty="0"/>
              <a:t>The packet switching is a switching technique in which the message is sent in one go, but it is divided into smaller pieces, and they are sent individually.</a:t>
            </a:r>
          </a:p>
          <a:p>
            <a:r>
              <a:rPr lang="en-US" sz="3200" dirty="0"/>
              <a:t>The message splits into smaller pieces known as packets and packets are given a unique number to identify their order at the receiving end.</a:t>
            </a:r>
          </a:p>
          <a:p>
            <a:r>
              <a:rPr lang="en-US" sz="3200" dirty="0"/>
              <a:t>Every packet contains some information in its headers such as source address, destination address and sequence number.</a:t>
            </a:r>
          </a:p>
          <a:p>
            <a:r>
              <a:rPr lang="en-US" sz="3200" dirty="0"/>
              <a:t>Packets will travel across the network, taking the shortest path as possible.</a:t>
            </a:r>
          </a:p>
          <a:p>
            <a:pPr marL="0" indent="0">
              <a:buNone/>
            </a:pPr>
            <a:endParaRPr lang="en-IN" sz="3200" dirty="0"/>
          </a:p>
        </p:txBody>
      </p:sp>
    </p:spTree>
    <p:extLst>
      <p:ext uri="{BB962C8B-B14F-4D97-AF65-F5344CB8AC3E}">
        <p14:creationId xmlns:p14="http://schemas.microsoft.com/office/powerpoint/2010/main" val="69268316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292E2-70CF-41A5-922F-441242DCAE87}"/>
              </a:ext>
            </a:extLst>
          </p:cNvPr>
          <p:cNvSpPr>
            <a:spLocks noGrp="1"/>
          </p:cNvSpPr>
          <p:nvPr>
            <p:ph type="title"/>
          </p:nvPr>
        </p:nvSpPr>
        <p:spPr/>
        <p:txBody>
          <a:bodyPr>
            <a:normAutofit/>
          </a:bodyPr>
          <a:lstStyle/>
          <a:p>
            <a:r>
              <a:rPr lang="en-IN" dirty="0"/>
              <a:t>Packet Switching</a:t>
            </a:r>
          </a:p>
        </p:txBody>
      </p:sp>
      <p:sp>
        <p:nvSpPr>
          <p:cNvPr id="3" name="Content Placeholder 2">
            <a:extLst>
              <a:ext uri="{FF2B5EF4-FFF2-40B4-BE49-F238E27FC236}">
                <a16:creationId xmlns:a16="http://schemas.microsoft.com/office/drawing/2014/main" id="{348EB09F-D42A-49A0-9F11-3516FC12477F}"/>
              </a:ext>
            </a:extLst>
          </p:cNvPr>
          <p:cNvSpPr>
            <a:spLocks noGrp="1"/>
          </p:cNvSpPr>
          <p:nvPr>
            <p:ph idx="1"/>
          </p:nvPr>
        </p:nvSpPr>
        <p:spPr/>
        <p:txBody>
          <a:bodyPr>
            <a:normAutofit/>
          </a:bodyPr>
          <a:lstStyle/>
          <a:p>
            <a:r>
              <a:rPr lang="en-US" dirty="0"/>
              <a:t>All the packets are reassembled at the receiving end in correct order.</a:t>
            </a:r>
          </a:p>
          <a:p>
            <a:r>
              <a:rPr lang="en-US" dirty="0"/>
              <a:t>If any packet is missing or corrupted, then the message will be sent to resend the message.</a:t>
            </a:r>
          </a:p>
          <a:p>
            <a:r>
              <a:rPr lang="en-US" dirty="0"/>
              <a:t>If the correct order of the packets is reached, then the acknowledgment message will be sent.</a:t>
            </a:r>
          </a:p>
          <a:p>
            <a:endParaRPr lang="en-IN" dirty="0"/>
          </a:p>
        </p:txBody>
      </p:sp>
      <p:pic>
        <p:nvPicPr>
          <p:cNvPr id="3074" name="Picture 2" descr="Switching techniques">
            <a:extLst>
              <a:ext uri="{FF2B5EF4-FFF2-40B4-BE49-F238E27FC236}">
                <a16:creationId xmlns:a16="http://schemas.microsoft.com/office/drawing/2014/main" id="{EEC3BE69-22CC-4F4A-A24B-FBB84D02F8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2875" y="3852472"/>
            <a:ext cx="7280925" cy="2940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40150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0ED6A-CA2C-469F-B534-EB4F4F8BB560}"/>
              </a:ext>
            </a:extLst>
          </p:cNvPr>
          <p:cNvSpPr>
            <a:spLocks noGrp="1"/>
          </p:cNvSpPr>
          <p:nvPr>
            <p:ph type="title"/>
          </p:nvPr>
        </p:nvSpPr>
        <p:spPr/>
        <p:txBody>
          <a:bodyPr/>
          <a:lstStyle/>
          <a:p>
            <a:r>
              <a:rPr lang="en-IN" dirty="0"/>
              <a:t>Packet Switching</a:t>
            </a:r>
          </a:p>
        </p:txBody>
      </p:sp>
      <p:sp>
        <p:nvSpPr>
          <p:cNvPr id="3" name="Content Placeholder 2">
            <a:extLst>
              <a:ext uri="{FF2B5EF4-FFF2-40B4-BE49-F238E27FC236}">
                <a16:creationId xmlns:a16="http://schemas.microsoft.com/office/drawing/2014/main" id="{6BE2FC2F-95A0-405C-979E-226F617A9268}"/>
              </a:ext>
            </a:extLst>
          </p:cNvPr>
          <p:cNvSpPr>
            <a:spLocks noGrp="1"/>
          </p:cNvSpPr>
          <p:nvPr>
            <p:ph idx="1"/>
          </p:nvPr>
        </p:nvSpPr>
        <p:spPr/>
        <p:txBody>
          <a:bodyPr>
            <a:normAutofit/>
          </a:bodyPr>
          <a:lstStyle/>
          <a:p>
            <a:pPr marL="0" indent="0">
              <a:buNone/>
            </a:pPr>
            <a:r>
              <a:rPr lang="en-US" b="1" dirty="0"/>
              <a:t>Advantages Of Packet Switching:</a:t>
            </a:r>
            <a:endParaRPr lang="en-US" dirty="0"/>
          </a:p>
          <a:p>
            <a:r>
              <a:rPr lang="en-US" b="1" dirty="0"/>
              <a:t>Cost-effective:</a:t>
            </a:r>
            <a:r>
              <a:rPr lang="en-US" dirty="0"/>
              <a:t> In packet switching technique, switching devices do not require massive secondary storage to store the packets, so cost is minimized to some extent. Therefore, we can say that the packet switching technique is a cost-effective technique.</a:t>
            </a:r>
          </a:p>
          <a:p>
            <a:r>
              <a:rPr lang="en-US" b="1" dirty="0"/>
              <a:t>Reliable:</a:t>
            </a:r>
            <a:r>
              <a:rPr lang="en-US" dirty="0"/>
              <a:t> If any node is busy, then the packets can be rerouted. This ensures that the Packet Switching technique provides reliable communication.</a:t>
            </a:r>
          </a:p>
          <a:p>
            <a:r>
              <a:rPr lang="en-US" b="1" dirty="0"/>
              <a:t>Efficient:</a:t>
            </a:r>
            <a:r>
              <a:rPr lang="en-US" dirty="0"/>
              <a:t> Packet Switching is an efficient technique. It does not require any established path prior to the transmission, and many users can use the same communication channel simultaneously, hence makes use of available bandwidth very efficiently.</a:t>
            </a:r>
          </a:p>
          <a:p>
            <a:pPr marL="0" indent="0">
              <a:buNone/>
            </a:pPr>
            <a:endParaRPr lang="en-IN" dirty="0"/>
          </a:p>
        </p:txBody>
      </p:sp>
    </p:spTree>
    <p:extLst>
      <p:ext uri="{BB962C8B-B14F-4D97-AF65-F5344CB8AC3E}">
        <p14:creationId xmlns:p14="http://schemas.microsoft.com/office/powerpoint/2010/main" val="25319568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E6177-D582-451C-A12E-ACDB07844A0D}"/>
              </a:ext>
            </a:extLst>
          </p:cNvPr>
          <p:cNvSpPr>
            <a:spLocks noGrp="1"/>
          </p:cNvSpPr>
          <p:nvPr>
            <p:ph type="title"/>
          </p:nvPr>
        </p:nvSpPr>
        <p:spPr/>
        <p:txBody>
          <a:bodyPr/>
          <a:lstStyle/>
          <a:p>
            <a:r>
              <a:rPr lang="en-IN" dirty="0"/>
              <a:t>Packet Switching</a:t>
            </a:r>
          </a:p>
        </p:txBody>
      </p:sp>
      <p:sp>
        <p:nvSpPr>
          <p:cNvPr id="3" name="Content Placeholder 2">
            <a:extLst>
              <a:ext uri="{FF2B5EF4-FFF2-40B4-BE49-F238E27FC236}">
                <a16:creationId xmlns:a16="http://schemas.microsoft.com/office/drawing/2014/main" id="{10580A20-8ABE-4BAF-BB6D-54C98F3F8377}"/>
              </a:ext>
            </a:extLst>
          </p:cNvPr>
          <p:cNvSpPr>
            <a:spLocks noGrp="1"/>
          </p:cNvSpPr>
          <p:nvPr>
            <p:ph idx="1"/>
          </p:nvPr>
        </p:nvSpPr>
        <p:spPr/>
        <p:txBody>
          <a:bodyPr/>
          <a:lstStyle/>
          <a:p>
            <a:pPr marL="0" indent="0">
              <a:buNone/>
            </a:pPr>
            <a:r>
              <a:rPr lang="en-IN" b="1" dirty="0"/>
              <a:t>Disadvantages Of Packet Switching:</a:t>
            </a:r>
          </a:p>
          <a:p>
            <a:r>
              <a:rPr lang="en-US" dirty="0"/>
              <a:t>Packet Switching technique cannot be implemented in those applications that require low delay and high-quality services.</a:t>
            </a:r>
          </a:p>
          <a:p>
            <a:r>
              <a:rPr lang="en-US" dirty="0"/>
              <a:t>The protocols used in a packet switching technique are very complex and requires high implementation cost.</a:t>
            </a:r>
          </a:p>
          <a:p>
            <a:r>
              <a:rPr lang="en-US" dirty="0"/>
              <a:t>If the network is overloaded or corrupted, then it requires retransmission of lost packets. It can also lead to the loss of critical information if errors are nor recovered.</a:t>
            </a:r>
          </a:p>
          <a:p>
            <a:endParaRPr lang="en-IN" dirty="0"/>
          </a:p>
        </p:txBody>
      </p:sp>
    </p:spTree>
    <p:extLst>
      <p:ext uri="{BB962C8B-B14F-4D97-AF65-F5344CB8AC3E}">
        <p14:creationId xmlns:p14="http://schemas.microsoft.com/office/powerpoint/2010/main" val="291505028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EE8D3-928E-478F-BADA-51F0A42A7ACE}"/>
              </a:ext>
            </a:extLst>
          </p:cNvPr>
          <p:cNvSpPr>
            <a:spLocks noGrp="1"/>
          </p:cNvSpPr>
          <p:nvPr>
            <p:ph type="title"/>
          </p:nvPr>
        </p:nvSpPr>
        <p:spPr/>
        <p:txBody>
          <a:bodyPr/>
          <a:lstStyle/>
          <a:p>
            <a:r>
              <a:rPr lang="en-US" dirty="0"/>
              <a:t>USES OF BRIDGES</a:t>
            </a:r>
            <a:endParaRPr lang="en-IN" dirty="0"/>
          </a:p>
        </p:txBody>
      </p:sp>
      <p:sp>
        <p:nvSpPr>
          <p:cNvPr id="3" name="Content Placeholder 2">
            <a:extLst>
              <a:ext uri="{FF2B5EF4-FFF2-40B4-BE49-F238E27FC236}">
                <a16:creationId xmlns:a16="http://schemas.microsoft.com/office/drawing/2014/main" id="{CDC008C8-2E28-41C6-825F-9F228DB15EE9}"/>
              </a:ext>
            </a:extLst>
          </p:cNvPr>
          <p:cNvSpPr>
            <a:spLocks noGrp="1"/>
          </p:cNvSpPr>
          <p:nvPr>
            <p:ph idx="1"/>
          </p:nvPr>
        </p:nvSpPr>
        <p:spPr/>
        <p:txBody>
          <a:bodyPr>
            <a:normAutofit/>
          </a:bodyPr>
          <a:lstStyle/>
          <a:p>
            <a:r>
              <a:rPr lang="en-US" dirty="0"/>
              <a:t>The following are the some common situations in which bridges are used</a:t>
            </a:r>
          </a:p>
          <a:p>
            <a:r>
              <a:rPr lang="en-US" dirty="0"/>
              <a:t> </a:t>
            </a:r>
            <a:r>
              <a:rPr lang="en-US" b="1" dirty="0"/>
              <a:t>Multiple LANs in a Single Organization</a:t>
            </a:r>
            <a:r>
              <a:rPr lang="en-US" dirty="0"/>
              <a:t>:</a:t>
            </a:r>
          </a:p>
          <a:p>
            <a:pPr lvl="1"/>
            <a:r>
              <a:rPr lang="en-US" dirty="0"/>
              <a:t>Universities and corporate departments often have their own LANs for various purposes.</a:t>
            </a:r>
          </a:p>
          <a:p>
            <a:pPr lvl="1"/>
            <a:r>
              <a:rPr lang="en-US" dirty="0"/>
              <a:t>Different departments may establish separate LANs without considering other departments' needs.</a:t>
            </a:r>
          </a:p>
          <a:p>
            <a:pPr lvl="1"/>
            <a:r>
              <a:rPr lang="en-US" dirty="0"/>
              <a:t>Eventually, the need for interaction between these LANs arises, requiring bridges to connect them.</a:t>
            </a:r>
          </a:p>
          <a:p>
            <a:pPr lvl="1"/>
            <a:r>
              <a:rPr lang="en-US" dirty="0"/>
              <a:t>Multiple LANs result from the autonomy of LAN owners.</a:t>
            </a:r>
          </a:p>
          <a:p>
            <a:endParaRPr lang="en-IN" dirty="0"/>
          </a:p>
        </p:txBody>
      </p:sp>
    </p:spTree>
    <p:extLst>
      <p:ext uri="{BB962C8B-B14F-4D97-AF65-F5344CB8AC3E}">
        <p14:creationId xmlns:p14="http://schemas.microsoft.com/office/powerpoint/2010/main" val="396457925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EE8D3-928E-478F-BADA-51F0A42A7ACE}"/>
              </a:ext>
            </a:extLst>
          </p:cNvPr>
          <p:cNvSpPr>
            <a:spLocks noGrp="1"/>
          </p:cNvSpPr>
          <p:nvPr>
            <p:ph type="title"/>
          </p:nvPr>
        </p:nvSpPr>
        <p:spPr/>
        <p:txBody>
          <a:bodyPr/>
          <a:lstStyle/>
          <a:p>
            <a:r>
              <a:rPr lang="en-US" dirty="0"/>
              <a:t>USES OF BRIDGES</a:t>
            </a:r>
            <a:endParaRPr lang="en-IN" dirty="0"/>
          </a:p>
        </p:txBody>
      </p:sp>
      <p:sp>
        <p:nvSpPr>
          <p:cNvPr id="3" name="Content Placeholder 2">
            <a:extLst>
              <a:ext uri="{FF2B5EF4-FFF2-40B4-BE49-F238E27FC236}">
                <a16:creationId xmlns:a16="http://schemas.microsoft.com/office/drawing/2014/main" id="{CDC008C8-2E28-41C6-825F-9F228DB15EE9}"/>
              </a:ext>
            </a:extLst>
          </p:cNvPr>
          <p:cNvSpPr>
            <a:spLocks noGrp="1"/>
          </p:cNvSpPr>
          <p:nvPr>
            <p:ph idx="1"/>
          </p:nvPr>
        </p:nvSpPr>
        <p:spPr>
          <a:xfrm>
            <a:off x="149902" y="779490"/>
            <a:ext cx="11872209" cy="6078510"/>
          </a:xfrm>
        </p:spPr>
        <p:txBody>
          <a:bodyPr>
            <a:normAutofit/>
          </a:bodyPr>
          <a:lstStyle/>
          <a:p>
            <a:r>
              <a:rPr lang="en-US" b="1" dirty="0"/>
              <a:t>Geographical Distribution of the Organization</a:t>
            </a:r>
            <a:r>
              <a:rPr lang="en-US" dirty="0"/>
              <a:t>:</a:t>
            </a:r>
          </a:p>
          <a:p>
            <a:pPr lvl="1"/>
            <a:r>
              <a:rPr lang="en-US" dirty="0"/>
              <a:t>Organizations with buildings spread over significant distances may opt for separate LANs in each building.</a:t>
            </a:r>
          </a:p>
          <a:p>
            <a:pPr lvl="1"/>
            <a:r>
              <a:rPr lang="en-US" dirty="0"/>
              <a:t>Bridges and long-distance fiber optic links are used to connect these LANs.</a:t>
            </a:r>
          </a:p>
          <a:p>
            <a:pPr lvl="1"/>
            <a:r>
              <a:rPr lang="en-US" dirty="0"/>
              <a:t>Running cables to a single central switch can be impractical or costly.</a:t>
            </a:r>
          </a:p>
          <a:p>
            <a:r>
              <a:rPr lang="en-US" b="1" dirty="0"/>
              <a:t>Load and Scale Considerations</a:t>
            </a:r>
            <a:r>
              <a:rPr lang="en-US" dirty="0"/>
              <a:t>:</a:t>
            </a:r>
          </a:p>
          <a:p>
            <a:pPr lvl="1"/>
            <a:r>
              <a:rPr lang="en-US" dirty="0"/>
              <a:t>Large universities and companies may have thousands of workstations.</a:t>
            </a:r>
          </a:p>
          <a:p>
            <a:pPr lvl="1"/>
            <a:r>
              <a:rPr lang="en-US" dirty="0"/>
              <a:t>This scale makes it impractical to connect all workstations to a single LAN.</a:t>
            </a:r>
          </a:p>
          <a:p>
            <a:pPr lvl="1"/>
            <a:r>
              <a:rPr lang="en-US" dirty="0"/>
              <a:t>Bridges are used to split the logically single LAN into separate LANs to manage the load.</a:t>
            </a:r>
          </a:p>
          <a:p>
            <a:endParaRPr lang="en-US" dirty="0"/>
          </a:p>
          <a:p>
            <a:endParaRPr lang="en-IN" dirty="0"/>
          </a:p>
        </p:txBody>
      </p:sp>
    </p:spTree>
    <p:extLst>
      <p:ext uri="{BB962C8B-B14F-4D97-AF65-F5344CB8AC3E}">
        <p14:creationId xmlns:p14="http://schemas.microsoft.com/office/powerpoint/2010/main" val="322960589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C8D99-9FD3-45FE-8DC5-AEB4B550518E}"/>
              </a:ext>
            </a:extLst>
          </p:cNvPr>
          <p:cNvSpPr>
            <a:spLocks noGrp="1"/>
          </p:cNvSpPr>
          <p:nvPr>
            <p:ph type="title"/>
          </p:nvPr>
        </p:nvSpPr>
        <p:spPr/>
        <p:txBody>
          <a:bodyPr/>
          <a:lstStyle/>
          <a:p>
            <a:r>
              <a:rPr lang="en-US" dirty="0"/>
              <a:t>LEARNING BRIDGES</a:t>
            </a:r>
            <a:endParaRPr lang="en-IN" dirty="0"/>
          </a:p>
        </p:txBody>
      </p:sp>
      <p:sp>
        <p:nvSpPr>
          <p:cNvPr id="3" name="Content Placeholder 2">
            <a:extLst>
              <a:ext uri="{FF2B5EF4-FFF2-40B4-BE49-F238E27FC236}">
                <a16:creationId xmlns:a16="http://schemas.microsoft.com/office/drawing/2014/main" id="{B686BF8B-D9E6-4C18-AA3F-27E9907E1544}"/>
              </a:ext>
            </a:extLst>
          </p:cNvPr>
          <p:cNvSpPr>
            <a:spLocks noGrp="1"/>
          </p:cNvSpPr>
          <p:nvPr>
            <p:ph idx="1"/>
          </p:nvPr>
        </p:nvSpPr>
        <p:spPr/>
        <p:txBody>
          <a:bodyPr/>
          <a:lstStyle/>
          <a:p>
            <a:r>
              <a:rPr lang="en-US" dirty="0"/>
              <a:t>The algorithm used by the bridges is </a:t>
            </a:r>
            <a:r>
              <a:rPr lang="en-US" b="1" dirty="0"/>
              <a:t>backward learning</a:t>
            </a:r>
            <a:r>
              <a:rPr lang="en-US" dirty="0"/>
              <a:t>. </a:t>
            </a:r>
          </a:p>
          <a:p>
            <a:r>
              <a:rPr lang="en-US" dirty="0"/>
              <a:t>As mentioned discussed in </a:t>
            </a:r>
            <a:r>
              <a:rPr lang="en-US" b="1" dirty="0"/>
              <a:t>previous lectures topic of learning switches  </a:t>
            </a:r>
            <a:r>
              <a:rPr lang="en-US" dirty="0"/>
              <a:t>the bridges operate in promiscuous mode, so they see every frame sent on any of their ports. </a:t>
            </a:r>
          </a:p>
          <a:p>
            <a:r>
              <a:rPr lang="en-US" dirty="0"/>
              <a:t>By looking at the source addresses, they can tell which machines are accessible on which ports.</a:t>
            </a:r>
            <a:endParaRPr lang="en-IN" dirty="0"/>
          </a:p>
        </p:txBody>
      </p:sp>
    </p:spTree>
    <p:extLst>
      <p:ext uri="{BB962C8B-B14F-4D97-AF65-F5344CB8AC3E}">
        <p14:creationId xmlns:p14="http://schemas.microsoft.com/office/powerpoint/2010/main" val="358644164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535F5-EFC4-4D81-BD79-E3E05C2865EE}"/>
              </a:ext>
            </a:extLst>
          </p:cNvPr>
          <p:cNvSpPr>
            <a:spLocks noGrp="1"/>
          </p:cNvSpPr>
          <p:nvPr>
            <p:ph type="title"/>
          </p:nvPr>
        </p:nvSpPr>
        <p:spPr/>
        <p:txBody>
          <a:bodyPr/>
          <a:lstStyle/>
          <a:p>
            <a:r>
              <a:rPr lang="en-IN" b="1" dirty="0"/>
              <a:t>SPANNING TREE BRIDGES</a:t>
            </a:r>
            <a:endParaRPr lang="en-IN" dirty="0"/>
          </a:p>
        </p:txBody>
      </p:sp>
      <p:sp>
        <p:nvSpPr>
          <p:cNvPr id="3" name="Content Placeholder 2">
            <a:extLst>
              <a:ext uri="{FF2B5EF4-FFF2-40B4-BE49-F238E27FC236}">
                <a16:creationId xmlns:a16="http://schemas.microsoft.com/office/drawing/2014/main" id="{0A2D65C0-955A-4F6C-936E-F77F106BCC4B}"/>
              </a:ext>
            </a:extLst>
          </p:cNvPr>
          <p:cNvSpPr>
            <a:spLocks noGrp="1"/>
          </p:cNvSpPr>
          <p:nvPr>
            <p:ph idx="1"/>
          </p:nvPr>
        </p:nvSpPr>
        <p:spPr>
          <a:xfrm>
            <a:off x="259307" y="911585"/>
            <a:ext cx="11709780" cy="2843989"/>
          </a:xfrm>
        </p:spPr>
        <p:txBody>
          <a:bodyPr>
            <a:normAutofit/>
          </a:bodyPr>
          <a:lstStyle/>
          <a:p>
            <a:r>
              <a:rPr lang="en-US" dirty="0"/>
              <a:t>To increase reliability, redundant links can be used between bridges. </a:t>
            </a:r>
          </a:p>
          <a:p>
            <a:r>
              <a:rPr lang="en-US" dirty="0"/>
              <a:t>In the example of fig shown below, there are two links in parallel between a pair of bridges.</a:t>
            </a:r>
          </a:p>
          <a:p>
            <a:r>
              <a:rPr lang="en-US" dirty="0"/>
              <a:t>This design ensures that if one link is cut, the network will not be partitioned into two sets of computers that cannot talk to each other.</a:t>
            </a:r>
            <a:endParaRPr lang="en-IN" dirty="0"/>
          </a:p>
        </p:txBody>
      </p:sp>
      <p:pic>
        <p:nvPicPr>
          <p:cNvPr id="4" name="Picture 3">
            <a:extLst>
              <a:ext uri="{FF2B5EF4-FFF2-40B4-BE49-F238E27FC236}">
                <a16:creationId xmlns:a16="http://schemas.microsoft.com/office/drawing/2014/main" id="{1FD6835D-F15D-475C-A4DB-A25409DD2B67}"/>
              </a:ext>
            </a:extLst>
          </p:cNvPr>
          <p:cNvPicPr>
            <a:picLocks noChangeAspect="1"/>
          </p:cNvPicPr>
          <p:nvPr/>
        </p:nvPicPr>
        <p:blipFill>
          <a:blip r:embed="rId2"/>
          <a:stretch>
            <a:fillRect/>
          </a:stretch>
        </p:blipFill>
        <p:spPr>
          <a:xfrm>
            <a:off x="3045891" y="3827400"/>
            <a:ext cx="5620534" cy="3030599"/>
          </a:xfrm>
          <a:prstGeom prst="rect">
            <a:avLst/>
          </a:prstGeom>
        </p:spPr>
      </p:pic>
    </p:spTree>
    <p:extLst>
      <p:ext uri="{BB962C8B-B14F-4D97-AF65-F5344CB8AC3E}">
        <p14:creationId xmlns:p14="http://schemas.microsoft.com/office/powerpoint/2010/main" val="3817826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9036" y="928544"/>
            <a:ext cx="10515600" cy="2964583"/>
          </a:xfrm>
        </p:spPr>
        <p:txBody>
          <a:bodyPr>
            <a:normAutofit/>
          </a:bodyPr>
          <a:lstStyle/>
          <a:p>
            <a:pPr algn="ctr"/>
            <a:r>
              <a:rPr lang="en-US" sz="3600" b="1" dirty="0">
                <a:solidFill>
                  <a:schemeClr val="accent2">
                    <a:lumMod val="75000"/>
                  </a:schemeClr>
                </a:solidFill>
              </a:rPr>
              <a:t>UNIT </a:t>
            </a:r>
            <a:r>
              <a:rPr lang="en-US" sz="3600" b="1" dirty="0" smtClean="0">
                <a:solidFill>
                  <a:schemeClr val="accent2">
                    <a:lumMod val="75000"/>
                  </a:schemeClr>
                </a:solidFill>
              </a:rPr>
              <a:t>II</a:t>
            </a:r>
            <a:r>
              <a:rPr lang="en-US" sz="3600" b="1" dirty="0">
                <a:solidFill>
                  <a:schemeClr val="accent2">
                    <a:lumMod val="75000"/>
                  </a:schemeClr>
                </a:solidFill>
              </a:rPr>
              <a:t/>
            </a:r>
            <a:br>
              <a:rPr lang="en-US" sz="3600" b="1" dirty="0">
                <a:solidFill>
                  <a:schemeClr val="accent2">
                    <a:lumMod val="75000"/>
                  </a:schemeClr>
                </a:solidFill>
              </a:rPr>
            </a:br>
            <a:r>
              <a:rPr lang="en-US" sz="3600" b="1" dirty="0">
                <a:solidFill>
                  <a:schemeClr val="accent2">
                    <a:lumMod val="75000"/>
                  </a:schemeClr>
                </a:solidFill>
              </a:rPr>
              <a:t>PART </a:t>
            </a:r>
            <a:r>
              <a:rPr lang="en-US" sz="3600" b="1" dirty="0" smtClean="0">
                <a:solidFill>
                  <a:schemeClr val="accent2">
                    <a:lumMod val="75000"/>
                  </a:schemeClr>
                </a:solidFill>
              </a:rPr>
              <a:t>A</a:t>
            </a:r>
            <a:r>
              <a:rPr lang="en-US" b="1" dirty="0">
                <a:solidFill>
                  <a:schemeClr val="accent2">
                    <a:lumMod val="75000"/>
                  </a:schemeClr>
                </a:solidFill>
              </a:rPr>
              <a:t/>
            </a:r>
            <a:br>
              <a:rPr lang="en-US" b="1" dirty="0">
                <a:solidFill>
                  <a:schemeClr val="accent2">
                    <a:lumMod val="75000"/>
                  </a:schemeClr>
                </a:solidFill>
              </a:rPr>
            </a:br>
            <a:r>
              <a:rPr lang="en-US" b="1" dirty="0" smtClean="0">
                <a:solidFill>
                  <a:schemeClr val="accent2">
                    <a:lumMod val="75000"/>
                  </a:schemeClr>
                </a:solidFill>
              </a:rPr>
              <a:t> </a:t>
            </a:r>
            <a:r>
              <a:rPr lang="en-US" sz="4400" dirty="0">
                <a:solidFill>
                  <a:srgbClr val="C00000"/>
                </a:solidFill>
              </a:rPr>
              <a:t>Data link </a:t>
            </a:r>
            <a:r>
              <a:rPr lang="en-US" sz="4400" dirty="0" smtClean="0">
                <a:solidFill>
                  <a:srgbClr val="C00000"/>
                </a:solidFill>
              </a:rPr>
              <a:t>layer</a:t>
            </a:r>
            <a:br>
              <a:rPr lang="en-US" sz="4400" dirty="0" smtClean="0">
                <a:solidFill>
                  <a:srgbClr val="C00000"/>
                </a:solidFill>
              </a:rPr>
            </a:br>
            <a:r>
              <a:rPr lang="en-US" sz="4400" dirty="0">
                <a:solidFill>
                  <a:srgbClr val="C00000"/>
                </a:solidFill>
              </a:rPr>
              <a:t>Elementary data link protocols</a:t>
            </a:r>
            <a:endParaRPr lang="en-US" dirty="0">
              <a:solidFill>
                <a:srgbClr val="C00000"/>
              </a:solidFill>
            </a:endParaRPr>
          </a:p>
        </p:txBody>
      </p:sp>
    </p:spTree>
    <p:extLst>
      <p:ext uri="{BB962C8B-B14F-4D97-AF65-F5344CB8AC3E}">
        <p14:creationId xmlns:p14="http://schemas.microsoft.com/office/powerpoint/2010/main" val="1402921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EA505-17A3-42A0-8971-CD48952C1876}"/>
              </a:ext>
            </a:extLst>
          </p:cNvPr>
          <p:cNvSpPr>
            <a:spLocks noGrp="1"/>
          </p:cNvSpPr>
          <p:nvPr>
            <p:ph type="title"/>
          </p:nvPr>
        </p:nvSpPr>
        <p:spPr/>
        <p:txBody>
          <a:bodyPr/>
          <a:lstStyle/>
          <a:p>
            <a:r>
              <a:rPr lang="en-US" dirty="0"/>
              <a:t>Byte stuffing or character stuffing</a:t>
            </a:r>
          </a:p>
        </p:txBody>
      </p:sp>
      <p:pic>
        <p:nvPicPr>
          <p:cNvPr id="5122" name="Picture 2" descr="Lightbox">
            <a:extLst>
              <a:ext uri="{FF2B5EF4-FFF2-40B4-BE49-F238E27FC236}">
                <a16:creationId xmlns:a16="http://schemas.microsoft.com/office/drawing/2014/main" id="{812F7069-A2B1-4C8E-BAA3-4306C49150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975" y="1001699"/>
            <a:ext cx="10306050" cy="5718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93848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535F5-EFC4-4D81-BD79-E3E05C2865EE}"/>
              </a:ext>
            </a:extLst>
          </p:cNvPr>
          <p:cNvSpPr>
            <a:spLocks noGrp="1"/>
          </p:cNvSpPr>
          <p:nvPr>
            <p:ph type="title"/>
          </p:nvPr>
        </p:nvSpPr>
        <p:spPr/>
        <p:txBody>
          <a:bodyPr/>
          <a:lstStyle/>
          <a:p>
            <a:r>
              <a:rPr lang="en-IN" b="1" dirty="0"/>
              <a:t>SPANNING TREE BRIDGES</a:t>
            </a:r>
            <a:endParaRPr lang="en-IN" dirty="0"/>
          </a:p>
        </p:txBody>
      </p:sp>
      <p:sp>
        <p:nvSpPr>
          <p:cNvPr id="3" name="Content Placeholder 2">
            <a:extLst>
              <a:ext uri="{FF2B5EF4-FFF2-40B4-BE49-F238E27FC236}">
                <a16:creationId xmlns:a16="http://schemas.microsoft.com/office/drawing/2014/main" id="{0A2D65C0-955A-4F6C-936E-F77F106BCC4B}"/>
              </a:ext>
            </a:extLst>
          </p:cNvPr>
          <p:cNvSpPr>
            <a:spLocks noGrp="1"/>
          </p:cNvSpPr>
          <p:nvPr>
            <p:ph idx="1"/>
          </p:nvPr>
        </p:nvSpPr>
        <p:spPr/>
        <p:txBody>
          <a:bodyPr/>
          <a:lstStyle/>
          <a:p>
            <a:r>
              <a:rPr lang="en-US" dirty="0"/>
              <a:t>This redundancy introduces some additional problems because it creates loops in the topology.</a:t>
            </a:r>
          </a:p>
          <a:p>
            <a:r>
              <a:rPr lang="en-US" dirty="0"/>
              <a:t>One way to understand these problems is by examining how a frame sent by station A to an address it hasn't communicated with before is managed, as illustrated in Figure above.</a:t>
            </a:r>
          </a:p>
          <a:p>
            <a:r>
              <a:rPr lang="en-US" dirty="0"/>
              <a:t>Each bridge follows the normal rule for handling unknown destinations, which is to flood the frame. </a:t>
            </a:r>
          </a:p>
        </p:txBody>
      </p:sp>
    </p:spTree>
    <p:extLst>
      <p:ext uri="{BB962C8B-B14F-4D97-AF65-F5344CB8AC3E}">
        <p14:creationId xmlns:p14="http://schemas.microsoft.com/office/powerpoint/2010/main" val="317958025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535F5-EFC4-4D81-BD79-E3E05C2865EE}"/>
              </a:ext>
            </a:extLst>
          </p:cNvPr>
          <p:cNvSpPr>
            <a:spLocks noGrp="1"/>
          </p:cNvSpPr>
          <p:nvPr>
            <p:ph type="title"/>
          </p:nvPr>
        </p:nvSpPr>
        <p:spPr/>
        <p:txBody>
          <a:bodyPr/>
          <a:lstStyle/>
          <a:p>
            <a:r>
              <a:rPr lang="en-IN" b="1" dirty="0"/>
              <a:t>SPANNING TREE BRIDGES</a:t>
            </a:r>
            <a:endParaRPr lang="en-IN" dirty="0"/>
          </a:p>
        </p:txBody>
      </p:sp>
      <p:sp>
        <p:nvSpPr>
          <p:cNvPr id="3" name="Content Placeholder 2">
            <a:extLst>
              <a:ext uri="{FF2B5EF4-FFF2-40B4-BE49-F238E27FC236}">
                <a16:creationId xmlns:a16="http://schemas.microsoft.com/office/drawing/2014/main" id="{0A2D65C0-955A-4F6C-936E-F77F106BCC4B}"/>
              </a:ext>
            </a:extLst>
          </p:cNvPr>
          <p:cNvSpPr>
            <a:spLocks noGrp="1"/>
          </p:cNvSpPr>
          <p:nvPr>
            <p:ph idx="1"/>
          </p:nvPr>
        </p:nvSpPr>
        <p:spPr/>
        <p:txBody>
          <a:bodyPr/>
          <a:lstStyle/>
          <a:p>
            <a:pPr marL="0" indent="0">
              <a:buNone/>
            </a:pPr>
            <a:r>
              <a:rPr lang="en-US" b="1" dirty="0"/>
              <a:t>Examining the figure to understand the problem of looping</a:t>
            </a:r>
          </a:p>
          <a:p>
            <a:r>
              <a:rPr lang="en-US" dirty="0"/>
              <a:t>Call the frame from </a:t>
            </a:r>
            <a:r>
              <a:rPr lang="en-US" i="1" dirty="0"/>
              <a:t>A </a:t>
            </a:r>
            <a:r>
              <a:rPr lang="en-US" dirty="0"/>
              <a:t>that reaches bridge </a:t>
            </a:r>
            <a:r>
              <a:rPr lang="en-US" i="1" dirty="0"/>
              <a:t>B1 </a:t>
            </a:r>
            <a:r>
              <a:rPr lang="en-IN" dirty="0"/>
              <a:t>frame </a:t>
            </a:r>
            <a:r>
              <a:rPr lang="en-IN" i="1" dirty="0"/>
              <a:t>F</a:t>
            </a:r>
            <a:r>
              <a:rPr lang="en-IN" dirty="0"/>
              <a:t>0.</a:t>
            </a:r>
          </a:p>
          <a:p>
            <a:r>
              <a:rPr lang="en-US" dirty="0"/>
              <a:t>The bridge B1 sends copies of this frame out all of its other ports. (only consider the bridge ports that connect </a:t>
            </a:r>
            <a:r>
              <a:rPr lang="en-US" i="1" dirty="0"/>
              <a:t>B1 </a:t>
            </a:r>
            <a:r>
              <a:rPr lang="en-US" dirty="0"/>
              <a:t>to </a:t>
            </a:r>
            <a:r>
              <a:rPr lang="en-US" i="1" dirty="0"/>
              <a:t>B2)</a:t>
            </a:r>
          </a:p>
          <a:p>
            <a:r>
              <a:rPr lang="en-US" dirty="0"/>
              <a:t>Since there are two links from </a:t>
            </a:r>
            <a:r>
              <a:rPr lang="en-US" i="1" dirty="0"/>
              <a:t>B1 </a:t>
            </a:r>
            <a:r>
              <a:rPr lang="en-US" dirty="0"/>
              <a:t>to </a:t>
            </a:r>
            <a:r>
              <a:rPr lang="en-US" i="1" dirty="0"/>
              <a:t>B2</a:t>
            </a:r>
            <a:r>
              <a:rPr lang="en-US" dirty="0"/>
              <a:t>, two copies of the frame will reach </a:t>
            </a:r>
            <a:r>
              <a:rPr lang="en-US" i="1" dirty="0"/>
              <a:t>B2 </a:t>
            </a:r>
            <a:r>
              <a:rPr lang="en-US" dirty="0"/>
              <a:t>as </a:t>
            </a:r>
            <a:r>
              <a:rPr lang="en-US" i="1" dirty="0"/>
              <a:t>F</a:t>
            </a:r>
            <a:r>
              <a:rPr lang="en-US" dirty="0"/>
              <a:t>1 and </a:t>
            </a:r>
            <a:r>
              <a:rPr lang="en-US" i="1" dirty="0"/>
              <a:t>F</a:t>
            </a:r>
            <a:r>
              <a:rPr lang="en-US" dirty="0"/>
              <a:t>2.</a:t>
            </a:r>
          </a:p>
          <a:p>
            <a:r>
              <a:rPr lang="en-US" dirty="0"/>
              <a:t>Shortly thereafter, bridge </a:t>
            </a:r>
            <a:r>
              <a:rPr lang="en-US" i="1" dirty="0"/>
              <a:t>B2 </a:t>
            </a:r>
            <a:r>
              <a:rPr lang="en-US" dirty="0"/>
              <a:t>receives these frames. </a:t>
            </a:r>
          </a:p>
          <a:p>
            <a:endParaRPr lang="en-IN" dirty="0"/>
          </a:p>
          <a:p>
            <a:endParaRPr lang="en-IN" dirty="0"/>
          </a:p>
        </p:txBody>
      </p:sp>
    </p:spTree>
    <p:extLst>
      <p:ext uri="{BB962C8B-B14F-4D97-AF65-F5344CB8AC3E}">
        <p14:creationId xmlns:p14="http://schemas.microsoft.com/office/powerpoint/2010/main" val="382183382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535F5-EFC4-4D81-BD79-E3E05C2865EE}"/>
              </a:ext>
            </a:extLst>
          </p:cNvPr>
          <p:cNvSpPr>
            <a:spLocks noGrp="1"/>
          </p:cNvSpPr>
          <p:nvPr>
            <p:ph type="title"/>
          </p:nvPr>
        </p:nvSpPr>
        <p:spPr/>
        <p:txBody>
          <a:bodyPr/>
          <a:lstStyle/>
          <a:p>
            <a:r>
              <a:rPr lang="en-IN" b="1" dirty="0"/>
              <a:t>SPANNING TREE BRIDGES</a:t>
            </a:r>
            <a:endParaRPr lang="en-IN" dirty="0"/>
          </a:p>
        </p:txBody>
      </p:sp>
      <p:sp>
        <p:nvSpPr>
          <p:cNvPr id="3" name="Content Placeholder 2">
            <a:extLst>
              <a:ext uri="{FF2B5EF4-FFF2-40B4-BE49-F238E27FC236}">
                <a16:creationId xmlns:a16="http://schemas.microsoft.com/office/drawing/2014/main" id="{0A2D65C0-955A-4F6C-936E-F77F106BCC4B}"/>
              </a:ext>
            </a:extLst>
          </p:cNvPr>
          <p:cNvSpPr>
            <a:spLocks noGrp="1"/>
          </p:cNvSpPr>
          <p:nvPr>
            <p:ph idx="1"/>
          </p:nvPr>
        </p:nvSpPr>
        <p:spPr/>
        <p:txBody>
          <a:bodyPr>
            <a:normAutofit/>
          </a:bodyPr>
          <a:lstStyle/>
          <a:p>
            <a:r>
              <a:rPr lang="en-US" dirty="0"/>
              <a:t>However, Bridge B2 does not (and cannot) know that they are copies of the same frame, rather than two different frames sent one after the other. </a:t>
            </a:r>
          </a:p>
          <a:p>
            <a:r>
              <a:rPr lang="en-US" dirty="0"/>
              <a:t>So bridge </a:t>
            </a:r>
            <a:r>
              <a:rPr lang="en-US" i="1" dirty="0"/>
              <a:t>B2 </a:t>
            </a:r>
            <a:r>
              <a:rPr lang="en-US" dirty="0"/>
              <a:t>takes </a:t>
            </a:r>
            <a:r>
              <a:rPr lang="en-US" i="1" dirty="0"/>
              <a:t>F</a:t>
            </a:r>
            <a:r>
              <a:rPr lang="en-US" dirty="0"/>
              <a:t>1 and sends copies of it out all the other ports, and it also takes </a:t>
            </a:r>
            <a:r>
              <a:rPr lang="en-US" i="1" dirty="0"/>
              <a:t>F</a:t>
            </a:r>
            <a:r>
              <a:rPr lang="en-US" dirty="0"/>
              <a:t>2 and sends copies of it out all the other ports. </a:t>
            </a:r>
          </a:p>
          <a:p>
            <a:r>
              <a:rPr lang="en-US" dirty="0"/>
              <a:t>This produces frames </a:t>
            </a:r>
            <a:r>
              <a:rPr lang="en-US" i="1" dirty="0"/>
              <a:t>F</a:t>
            </a:r>
            <a:r>
              <a:rPr lang="en-US" dirty="0"/>
              <a:t>3 and </a:t>
            </a:r>
            <a:r>
              <a:rPr lang="en-US" i="1" dirty="0"/>
              <a:t>F</a:t>
            </a:r>
            <a:r>
              <a:rPr lang="en-US" dirty="0"/>
              <a:t>4 that are sent along the two links back to </a:t>
            </a:r>
            <a:r>
              <a:rPr lang="en-US" i="1" dirty="0"/>
              <a:t>B1</a:t>
            </a:r>
            <a:r>
              <a:rPr lang="en-US" dirty="0"/>
              <a:t>.</a:t>
            </a:r>
          </a:p>
          <a:p>
            <a:r>
              <a:rPr lang="en-US" dirty="0"/>
              <a:t>Bridge </a:t>
            </a:r>
            <a:r>
              <a:rPr lang="en-US" i="1" dirty="0"/>
              <a:t>B1 </a:t>
            </a:r>
            <a:r>
              <a:rPr lang="en-US" dirty="0"/>
              <a:t>then sees two new frames with unknown destinations and copies them again. </a:t>
            </a:r>
          </a:p>
          <a:p>
            <a:r>
              <a:rPr lang="en-US" dirty="0"/>
              <a:t>This cycle goes on </a:t>
            </a:r>
            <a:r>
              <a:rPr lang="en-US" b="1" dirty="0"/>
              <a:t>forever</a:t>
            </a:r>
            <a:r>
              <a:rPr lang="en-US" dirty="0"/>
              <a:t>. The procedure enters into a </a:t>
            </a:r>
            <a:r>
              <a:rPr lang="en-US" b="1" dirty="0"/>
              <a:t>loop</a:t>
            </a:r>
            <a:r>
              <a:rPr lang="en-US" dirty="0"/>
              <a:t>.</a:t>
            </a:r>
            <a:endParaRPr lang="en-IN" dirty="0"/>
          </a:p>
        </p:txBody>
      </p:sp>
    </p:spTree>
    <p:extLst>
      <p:ext uri="{BB962C8B-B14F-4D97-AF65-F5344CB8AC3E}">
        <p14:creationId xmlns:p14="http://schemas.microsoft.com/office/powerpoint/2010/main" val="188252106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535F5-EFC4-4D81-BD79-E3E05C2865EE}"/>
              </a:ext>
            </a:extLst>
          </p:cNvPr>
          <p:cNvSpPr>
            <a:spLocks noGrp="1"/>
          </p:cNvSpPr>
          <p:nvPr>
            <p:ph type="title"/>
          </p:nvPr>
        </p:nvSpPr>
        <p:spPr/>
        <p:txBody>
          <a:bodyPr/>
          <a:lstStyle/>
          <a:p>
            <a:r>
              <a:rPr lang="en-IN" b="1" dirty="0"/>
              <a:t>SPANNING TREE BRIDGES</a:t>
            </a:r>
            <a:endParaRPr lang="en-IN" dirty="0"/>
          </a:p>
        </p:txBody>
      </p:sp>
      <p:sp>
        <p:nvSpPr>
          <p:cNvPr id="3" name="Content Placeholder 2">
            <a:extLst>
              <a:ext uri="{FF2B5EF4-FFF2-40B4-BE49-F238E27FC236}">
                <a16:creationId xmlns:a16="http://schemas.microsoft.com/office/drawing/2014/main" id="{0A2D65C0-955A-4F6C-936E-F77F106BCC4B}"/>
              </a:ext>
            </a:extLst>
          </p:cNvPr>
          <p:cNvSpPr>
            <a:spLocks noGrp="1"/>
          </p:cNvSpPr>
          <p:nvPr>
            <p:ph idx="1"/>
          </p:nvPr>
        </p:nvSpPr>
        <p:spPr/>
        <p:txBody>
          <a:bodyPr/>
          <a:lstStyle/>
          <a:p>
            <a:r>
              <a:rPr lang="en-US" dirty="0"/>
              <a:t>The solution to this challenge is for the bridges to talk to one another and create a </a:t>
            </a:r>
            <a:r>
              <a:rPr lang="en-US" b="1" dirty="0"/>
              <a:t>spanning tree </a:t>
            </a:r>
            <a:r>
              <a:rPr lang="en-US" dirty="0"/>
              <a:t>that links every bridge. </a:t>
            </a:r>
          </a:p>
          <a:p>
            <a:r>
              <a:rPr lang="en-US" dirty="0"/>
              <a:t>Spanning Tree Bridges, or </a:t>
            </a:r>
            <a:r>
              <a:rPr lang="en-IN" dirty="0"/>
              <a:t>Spanning Tree Protocol (STP)</a:t>
            </a:r>
            <a:r>
              <a:rPr lang="en-US" dirty="0"/>
              <a:t>, are network devices and protocols that help prevent loops in Ethernet networks. </a:t>
            </a:r>
          </a:p>
          <a:p>
            <a:r>
              <a:rPr lang="en-US" dirty="0"/>
              <a:t>They work by creating a logical tree-like structure that determines the best path for data to travel, eliminating redundancy and ensuring reliable network operation. </a:t>
            </a:r>
          </a:p>
        </p:txBody>
      </p:sp>
    </p:spTree>
    <p:extLst>
      <p:ext uri="{BB962C8B-B14F-4D97-AF65-F5344CB8AC3E}">
        <p14:creationId xmlns:p14="http://schemas.microsoft.com/office/powerpoint/2010/main" val="26413300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535F5-EFC4-4D81-BD79-E3E05C2865EE}"/>
              </a:ext>
            </a:extLst>
          </p:cNvPr>
          <p:cNvSpPr>
            <a:spLocks noGrp="1"/>
          </p:cNvSpPr>
          <p:nvPr>
            <p:ph type="title"/>
          </p:nvPr>
        </p:nvSpPr>
        <p:spPr/>
        <p:txBody>
          <a:bodyPr/>
          <a:lstStyle/>
          <a:p>
            <a:r>
              <a:rPr lang="en-IN" b="1" dirty="0"/>
              <a:t>SPANNING TREE BRIDGES</a:t>
            </a:r>
            <a:endParaRPr lang="en-IN" dirty="0"/>
          </a:p>
        </p:txBody>
      </p:sp>
      <p:pic>
        <p:nvPicPr>
          <p:cNvPr id="4" name="Picture 3">
            <a:extLst>
              <a:ext uri="{FF2B5EF4-FFF2-40B4-BE49-F238E27FC236}">
                <a16:creationId xmlns:a16="http://schemas.microsoft.com/office/drawing/2014/main" id="{A8C8FE36-2C78-4E49-AE91-303FE46385E1}"/>
              </a:ext>
            </a:extLst>
          </p:cNvPr>
          <p:cNvPicPr>
            <a:picLocks noChangeAspect="1"/>
          </p:cNvPicPr>
          <p:nvPr/>
        </p:nvPicPr>
        <p:blipFill>
          <a:blip r:embed="rId2"/>
          <a:stretch>
            <a:fillRect/>
          </a:stretch>
        </p:blipFill>
        <p:spPr>
          <a:xfrm>
            <a:off x="539644" y="911585"/>
            <a:ext cx="10672997" cy="5684087"/>
          </a:xfrm>
          <a:prstGeom prst="rect">
            <a:avLst/>
          </a:prstGeom>
        </p:spPr>
      </p:pic>
    </p:spTree>
    <p:extLst>
      <p:ext uri="{BB962C8B-B14F-4D97-AF65-F5344CB8AC3E}">
        <p14:creationId xmlns:p14="http://schemas.microsoft.com/office/powerpoint/2010/main" val="232678123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535F5-EFC4-4D81-BD79-E3E05C2865EE}"/>
              </a:ext>
            </a:extLst>
          </p:cNvPr>
          <p:cNvSpPr>
            <a:spLocks noGrp="1"/>
          </p:cNvSpPr>
          <p:nvPr>
            <p:ph type="title"/>
          </p:nvPr>
        </p:nvSpPr>
        <p:spPr/>
        <p:txBody>
          <a:bodyPr/>
          <a:lstStyle/>
          <a:p>
            <a:r>
              <a:rPr lang="en-IN" b="1" dirty="0"/>
              <a:t>SPANNING TREE BRIDGES</a:t>
            </a:r>
            <a:endParaRPr lang="en-IN" dirty="0"/>
          </a:p>
        </p:txBody>
      </p:sp>
      <p:sp>
        <p:nvSpPr>
          <p:cNvPr id="3" name="Content Placeholder 2">
            <a:extLst>
              <a:ext uri="{FF2B5EF4-FFF2-40B4-BE49-F238E27FC236}">
                <a16:creationId xmlns:a16="http://schemas.microsoft.com/office/drawing/2014/main" id="{0A2D65C0-955A-4F6C-936E-F77F106BCC4B}"/>
              </a:ext>
            </a:extLst>
          </p:cNvPr>
          <p:cNvSpPr>
            <a:spLocks noGrp="1"/>
          </p:cNvSpPr>
          <p:nvPr>
            <p:ph idx="1"/>
          </p:nvPr>
        </p:nvSpPr>
        <p:spPr/>
        <p:txBody>
          <a:bodyPr/>
          <a:lstStyle/>
          <a:p>
            <a:r>
              <a:rPr lang="en-US" dirty="0"/>
              <a:t>he algorithm for constructing the spanning tree was invented by </a:t>
            </a:r>
            <a:r>
              <a:rPr lang="en-US" dirty="0" err="1"/>
              <a:t>Radia</a:t>
            </a:r>
            <a:r>
              <a:rPr lang="en-US" dirty="0"/>
              <a:t> Perlman.</a:t>
            </a:r>
          </a:p>
          <a:p>
            <a:r>
              <a:rPr lang="en-US" dirty="0"/>
              <a:t>Her job was to solve the problem of joining LANs without loops.</a:t>
            </a:r>
          </a:p>
          <a:p>
            <a:r>
              <a:rPr lang="en-US" dirty="0"/>
              <a:t>The spanning tree algorithm was then standardized as </a:t>
            </a:r>
            <a:r>
              <a:rPr lang="en-US" b="1" dirty="0"/>
              <a:t>IEEE 802.1D</a:t>
            </a:r>
            <a:endParaRPr lang="en-IN" b="1" dirty="0"/>
          </a:p>
        </p:txBody>
      </p:sp>
    </p:spTree>
    <p:extLst>
      <p:ext uri="{BB962C8B-B14F-4D97-AF65-F5344CB8AC3E}">
        <p14:creationId xmlns:p14="http://schemas.microsoft.com/office/powerpoint/2010/main" val="192746842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535F5-EFC4-4D81-BD79-E3E05C2865EE}"/>
              </a:ext>
            </a:extLst>
          </p:cNvPr>
          <p:cNvSpPr>
            <a:spLocks noGrp="1"/>
          </p:cNvSpPr>
          <p:nvPr>
            <p:ph type="title"/>
          </p:nvPr>
        </p:nvSpPr>
        <p:spPr/>
        <p:txBody>
          <a:bodyPr>
            <a:normAutofit/>
          </a:bodyPr>
          <a:lstStyle/>
          <a:p>
            <a:r>
              <a:rPr lang="en-IN" b="1" dirty="0"/>
              <a:t>NETWORK CONNECTING DEVICES</a:t>
            </a:r>
          </a:p>
        </p:txBody>
      </p:sp>
      <p:sp>
        <p:nvSpPr>
          <p:cNvPr id="3" name="Content Placeholder 2">
            <a:extLst>
              <a:ext uri="{FF2B5EF4-FFF2-40B4-BE49-F238E27FC236}">
                <a16:creationId xmlns:a16="http://schemas.microsoft.com/office/drawing/2014/main" id="{0A2D65C0-955A-4F6C-936E-F77F106BCC4B}"/>
              </a:ext>
            </a:extLst>
          </p:cNvPr>
          <p:cNvSpPr>
            <a:spLocks noGrp="1"/>
          </p:cNvSpPr>
          <p:nvPr>
            <p:ph idx="1"/>
          </p:nvPr>
        </p:nvSpPr>
        <p:spPr>
          <a:xfrm>
            <a:off x="259307" y="983411"/>
            <a:ext cx="6711119" cy="5738064"/>
          </a:xfrm>
        </p:spPr>
        <p:txBody>
          <a:bodyPr>
            <a:normAutofit/>
          </a:bodyPr>
          <a:lstStyle/>
          <a:p>
            <a:r>
              <a:rPr lang="en-US" dirty="0"/>
              <a:t>A LAN (Local Area Network) or subnetwork are connected with one another through internet  by using a different type of  </a:t>
            </a:r>
            <a:r>
              <a:rPr lang="en-US" b="1" dirty="0"/>
              <a:t>connecting device</a:t>
            </a:r>
            <a:r>
              <a:rPr lang="en-US" dirty="0"/>
              <a:t>, and these connecting devices working a different way  as they are different from each other and it operates a different layer of the OSI model as it required. </a:t>
            </a:r>
          </a:p>
          <a:p>
            <a:r>
              <a:rPr lang="en-US" dirty="0"/>
              <a:t>There are many connecting devices such as:</a:t>
            </a:r>
          </a:p>
          <a:p>
            <a:pPr lvl="1"/>
            <a:r>
              <a:rPr lang="en-US" b="1" dirty="0"/>
              <a:t>Repeater</a:t>
            </a:r>
          </a:p>
          <a:p>
            <a:pPr lvl="1"/>
            <a:r>
              <a:rPr lang="en-US" b="1" dirty="0"/>
              <a:t>Hub</a:t>
            </a:r>
          </a:p>
          <a:p>
            <a:pPr lvl="1"/>
            <a:r>
              <a:rPr lang="en-US" b="1" dirty="0"/>
              <a:t>Bridges</a:t>
            </a:r>
          </a:p>
          <a:p>
            <a:pPr lvl="1"/>
            <a:r>
              <a:rPr lang="en-US" b="1" dirty="0"/>
              <a:t>Routers </a:t>
            </a:r>
          </a:p>
          <a:p>
            <a:pPr lvl="1"/>
            <a:r>
              <a:rPr lang="en-US" b="1" dirty="0"/>
              <a:t>Gateways</a:t>
            </a:r>
          </a:p>
          <a:p>
            <a:endParaRPr lang="en-IN" dirty="0"/>
          </a:p>
        </p:txBody>
      </p:sp>
      <p:pic>
        <p:nvPicPr>
          <p:cNvPr id="4" name="Picture 3">
            <a:extLst>
              <a:ext uri="{FF2B5EF4-FFF2-40B4-BE49-F238E27FC236}">
                <a16:creationId xmlns:a16="http://schemas.microsoft.com/office/drawing/2014/main" id="{3252AD1F-69B3-4591-94CC-77A7E8237E6F}"/>
              </a:ext>
            </a:extLst>
          </p:cNvPr>
          <p:cNvPicPr>
            <a:picLocks noChangeAspect="1"/>
          </p:cNvPicPr>
          <p:nvPr/>
        </p:nvPicPr>
        <p:blipFill>
          <a:blip r:embed="rId2"/>
          <a:stretch>
            <a:fillRect/>
          </a:stretch>
        </p:blipFill>
        <p:spPr>
          <a:xfrm>
            <a:off x="6970426" y="856053"/>
            <a:ext cx="5221574" cy="5276538"/>
          </a:xfrm>
          <a:prstGeom prst="rect">
            <a:avLst/>
          </a:prstGeom>
        </p:spPr>
      </p:pic>
    </p:spTree>
    <p:extLst>
      <p:ext uri="{BB962C8B-B14F-4D97-AF65-F5344CB8AC3E}">
        <p14:creationId xmlns:p14="http://schemas.microsoft.com/office/powerpoint/2010/main" val="234896690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8B6A-E023-4560-96EB-9F48235F869E}"/>
              </a:ext>
            </a:extLst>
          </p:cNvPr>
          <p:cNvSpPr>
            <a:spLocks noGrp="1"/>
          </p:cNvSpPr>
          <p:nvPr>
            <p:ph type="title"/>
          </p:nvPr>
        </p:nvSpPr>
        <p:spPr/>
        <p:txBody>
          <a:bodyPr/>
          <a:lstStyle/>
          <a:p>
            <a:r>
              <a:rPr lang="en-US" b="1" dirty="0"/>
              <a:t>NETWORK CONNECTING DEVICES</a:t>
            </a:r>
            <a:endParaRPr lang="en-IN" b="1" dirty="0"/>
          </a:p>
        </p:txBody>
      </p:sp>
      <p:sp>
        <p:nvSpPr>
          <p:cNvPr id="3" name="Content Placeholder 2">
            <a:extLst>
              <a:ext uri="{FF2B5EF4-FFF2-40B4-BE49-F238E27FC236}">
                <a16:creationId xmlns:a16="http://schemas.microsoft.com/office/drawing/2014/main" id="{13D567CF-E37B-4B6E-9549-E2B40362FD42}"/>
              </a:ext>
            </a:extLst>
          </p:cNvPr>
          <p:cNvSpPr>
            <a:spLocks noGrp="1"/>
          </p:cNvSpPr>
          <p:nvPr>
            <p:ph idx="1"/>
          </p:nvPr>
        </p:nvSpPr>
        <p:spPr/>
        <p:txBody>
          <a:bodyPr>
            <a:normAutofit/>
          </a:bodyPr>
          <a:lstStyle/>
          <a:p>
            <a:r>
              <a:rPr lang="en-US" b="1" dirty="0"/>
              <a:t>Repeaters</a:t>
            </a:r>
            <a:r>
              <a:rPr lang="en-US" dirty="0"/>
              <a:t>:</a:t>
            </a:r>
          </a:p>
          <a:p>
            <a:pPr lvl="1"/>
            <a:r>
              <a:rPr lang="en-US" dirty="0"/>
              <a:t>Repeaters are simple devices used to extend the range of a network by amplifying and retransmitting signals.</a:t>
            </a:r>
          </a:p>
          <a:p>
            <a:pPr lvl="1"/>
            <a:r>
              <a:rPr lang="en-US" dirty="0"/>
              <a:t>They are used in analog and older Ethernet networks to boost signal strength.</a:t>
            </a:r>
          </a:p>
          <a:p>
            <a:r>
              <a:rPr lang="en-US" b="1" dirty="0"/>
              <a:t>Hubs</a:t>
            </a:r>
            <a:r>
              <a:rPr lang="en-US" dirty="0"/>
              <a:t>:</a:t>
            </a:r>
          </a:p>
          <a:p>
            <a:pPr lvl="1"/>
            <a:r>
              <a:rPr lang="en-US" dirty="0"/>
              <a:t>Hubs are basic networking devices that connect multiple network devices in a physical star topology.</a:t>
            </a:r>
          </a:p>
          <a:p>
            <a:pPr lvl="1"/>
            <a:r>
              <a:rPr lang="en-US" dirty="0"/>
              <a:t>They broadcast data to all connected devices, making them inefficient for large networks.</a:t>
            </a:r>
          </a:p>
          <a:p>
            <a:r>
              <a:rPr lang="en-US" b="1" dirty="0"/>
              <a:t>Bridges</a:t>
            </a:r>
            <a:r>
              <a:rPr lang="en-US" dirty="0"/>
              <a:t>:</a:t>
            </a:r>
          </a:p>
          <a:p>
            <a:pPr lvl="1"/>
            <a:r>
              <a:rPr lang="en-US" dirty="0"/>
              <a:t>Bridges are devices that segment and filter network traffic to reduce collision domains, improving network performance.</a:t>
            </a:r>
          </a:p>
          <a:p>
            <a:pPr lvl="1"/>
            <a:r>
              <a:rPr lang="en-US" dirty="0"/>
              <a:t>They operate at the data link layer and use MAC addresses for filtering.</a:t>
            </a:r>
          </a:p>
          <a:p>
            <a:pPr marL="0" indent="0">
              <a:buNone/>
            </a:pPr>
            <a:endParaRPr lang="en-IN" dirty="0"/>
          </a:p>
        </p:txBody>
      </p:sp>
    </p:spTree>
    <p:extLst>
      <p:ext uri="{BB962C8B-B14F-4D97-AF65-F5344CB8AC3E}">
        <p14:creationId xmlns:p14="http://schemas.microsoft.com/office/powerpoint/2010/main" val="151181599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8B6A-E023-4560-96EB-9F48235F869E}"/>
              </a:ext>
            </a:extLst>
          </p:cNvPr>
          <p:cNvSpPr>
            <a:spLocks noGrp="1"/>
          </p:cNvSpPr>
          <p:nvPr>
            <p:ph type="title"/>
          </p:nvPr>
        </p:nvSpPr>
        <p:spPr/>
        <p:txBody>
          <a:bodyPr/>
          <a:lstStyle/>
          <a:p>
            <a:r>
              <a:rPr lang="en-US" b="1" dirty="0"/>
              <a:t>NETWORK CONNECTING DEVICES</a:t>
            </a:r>
            <a:endParaRPr lang="en-IN" b="1" dirty="0"/>
          </a:p>
        </p:txBody>
      </p:sp>
      <p:sp>
        <p:nvSpPr>
          <p:cNvPr id="3" name="Content Placeholder 2">
            <a:extLst>
              <a:ext uri="{FF2B5EF4-FFF2-40B4-BE49-F238E27FC236}">
                <a16:creationId xmlns:a16="http://schemas.microsoft.com/office/drawing/2014/main" id="{13D567CF-E37B-4B6E-9549-E2B40362FD42}"/>
              </a:ext>
            </a:extLst>
          </p:cNvPr>
          <p:cNvSpPr>
            <a:spLocks noGrp="1"/>
          </p:cNvSpPr>
          <p:nvPr>
            <p:ph idx="1"/>
          </p:nvPr>
        </p:nvSpPr>
        <p:spPr/>
        <p:txBody>
          <a:bodyPr>
            <a:normAutofit/>
          </a:bodyPr>
          <a:lstStyle/>
          <a:p>
            <a:r>
              <a:rPr lang="en-US" b="1" dirty="0"/>
              <a:t>Switches</a:t>
            </a:r>
            <a:r>
              <a:rPr lang="en-US" dirty="0"/>
              <a:t>:</a:t>
            </a:r>
          </a:p>
          <a:p>
            <a:pPr lvl="1"/>
            <a:r>
              <a:rPr lang="en-US" dirty="0"/>
              <a:t>Switches are advanced versions of bridges that operate at the data link layer.</a:t>
            </a:r>
          </a:p>
          <a:p>
            <a:pPr lvl="1"/>
            <a:r>
              <a:rPr lang="en-US" dirty="0"/>
              <a:t>They use MAC addresses to efficiently forward data only to the specific device it's intended for, reducing network congestion.</a:t>
            </a:r>
          </a:p>
          <a:p>
            <a:r>
              <a:rPr lang="en-US" b="1" dirty="0"/>
              <a:t>Routers</a:t>
            </a:r>
            <a:r>
              <a:rPr lang="en-US" dirty="0"/>
              <a:t>:</a:t>
            </a:r>
          </a:p>
          <a:p>
            <a:pPr lvl="1"/>
            <a:r>
              <a:rPr lang="en-US" dirty="0"/>
              <a:t>Routers are network devices that operate at the network layer (Layer 3) and connect different networks.</a:t>
            </a:r>
          </a:p>
          <a:p>
            <a:pPr lvl="1"/>
            <a:r>
              <a:rPr lang="en-US" dirty="0"/>
              <a:t>They determine the best path for data to travel between networks, making routing decisions based on IP addresses.</a:t>
            </a:r>
          </a:p>
          <a:p>
            <a:r>
              <a:rPr lang="en-US" b="1" dirty="0"/>
              <a:t>Gateways</a:t>
            </a:r>
            <a:r>
              <a:rPr lang="en-US" dirty="0"/>
              <a:t>:</a:t>
            </a:r>
          </a:p>
          <a:p>
            <a:pPr lvl="1"/>
            <a:r>
              <a:rPr lang="en-US" dirty="0"/>
              <a:t>Gateways are devices or software that act as intermediaries between different networks using different protocols.</a:t>
            </a:r>
          </a:p>
          <a:p>
            <a:pPr lvl="1"/>
            <a:r>
              <a:rPr lang="en-US" dirty="0"/>
              <a:t>They translate data between different network architectures and allow them to communicate with each other.</a:t>
            </a:r>
          </a:p>
          <a:p>
            <a:endParaRPr lang="en-IN" dirty="0"/>
          </a:p>
        </p:txBody>
      </p:sp>
    </p:spTree>
    <p:extLst>
      <p:ext uri="{BB962C8B-B14F-4D97-AF65-F5344CB8AC3E}">
        <p14:creationId xmlns:p14="http://schemas.microsoft.com/office/powerpoint/2010/main" val="429344864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E302E-F890-4B1B-807F-FE92BDFD6227}"/>
              </a:ext>
            </a:extLst>
          </p:cNvPr>
          <p:cNvSpPr>
            <a:spLocks noGrp="1"/>
          </p:cNvSpPr>
          <p:nvPr>
            <p:ph type="title"/>
          </p:nvPr>
        </p:nvSpPr>
        <p:spPr/>
        <p:txBody>
          <a:bodyPr/>
          <a:lstStyle/>
          <a:p>
            <a:r>
              <a:rPr lang="en-IN" b="1" dirty="0"/>
              <a:t>WIRELESS LANS</a:t>
            </a:r>
            <a:endParaRPr lang="en-IN" dirty="0"/>
          </a:p>
        </p:txBody>
      </p:sp>
      <p:sp>
        <p:nvSpPr>
          <p:cNvPr id="3" name="Content Placeholder 2">
            <a:extLst>
              <a:ext uri="{FF2B5EF4-FFF2-40B4-BE49-F238E27FC236}">
                <a16:creationId xmlns:a16="http://schemas.microsoft.com/office/drawing/2014/main" id="{369371CE-4D31-488D-BB44-B1468E7B6192}"/>
              </a:ext>
            </a:extLst>
          </p:cNvPr>
          <p:cNvSpPr>
            <a:spLocks noGrp="1"/>
          </p:cNvSpPr>
          <p:nvPr>
            <p:ph idx="1"/>
          </p:nvPr>
        </p:nvSpPr>
        <p:spPr>
          <a:xfrm>
            <a:off x="129653" y="911585"/>
            <a:ext cx="11932693" cy="6123481"/>
          </a:xfrm>
        </p:spPr>
        <p:txBody>
          <a:bodyPr>
            <a:normAutofit/>
          </a:bodyPr>
          <a:lstStyle/>
          <a:p>
            <a:r>
              <a:rPr lang="en-US" dirty="0"/>
              <a:t>Wireless LAN stands for </a:t>
            </a:r>
            <a:r>
              <a:rPr lang="en-US" b="1" dirty="0"/>
              <a:t>Wireless Local Area Network</a:t>
            </a:r>
            <a:r>
              <a:rPr lang="en-US" dirty="0"/>
              <a:t>. </a:t>
            </a:r>
          </a:p>
          <a:p>
            <a:r>
              <a:rPr lang="en-US" dirty="0"/>
              <a:t>It is also called LAWN (</a:t>
            </a:r>
            <a:r>
              <a:rPr lang="en-US" b="1" dirty="0"/>
              <a:t>Local Area Wireless Network</a:t>
            </a:r>
            <a:r>
              <a:rPr lang="en-US" dirty="0"/>
              <a:t>). </a:t>
            </a:r>
          </a:p>
          <a:p>
            <a:r>
              <a:rPr lang="en-US" dirty="0"/>
              <a:t>WLAN is one in which a mobile user can connect to a Local Area Network (LAN) through a wireless connection.</a:t>
            </a:r>
          </a:p>
          <a:p>
            <a:r>
              <a:rPr lang="en-US" dirty="0"/>
              <a:t>Wireless LANs are increasingly popular, and homes, offices, cafes, libraries, airports, zoos, and other public places are being outfitted with them to connect computers, PDAs, and smart phones to the Internet.</a:t>
            </a:r>
          </a:p>
          <a:p>
            <a:r>
              <a:rPr lang="en-US" dirty="0"/>
              <a:t>The main wireless LAN standard is </a:t>
            </a:r>
            <a:r>
              <a:rPr lang="en-US" b="1" dirty="0"/>
              <a:t>IEEE</a:t>
            </a:r>
            <a:r>
              <a:rPr lang="en-US" dirty="0"/>
              <a:t> </a:t>
            </a:r>
            <a:r>
              <a:rPr lang="en-US" b="1" dirty="0"/>
              <a:t>802.11</a:t>
            </a:r>
            <a:r>
              <a:rPr lang="en-US" dirty="0"/>
              <a:t>.</a:t>
            </a:r>
            <a:endParaRPr lang="en-IN" dirty="0"/>
          </a:p>
        </p:txBody>
      </p:sp>
    </p:spTree>
    <p:extLst>
      <p:ext uri="{BB962C8B-B14F-4D97-AF65-F5344CB8AC3E}">
        <p14:creationId xmlns:p14="http://schemas.microsoft.com/office/powerpoint/2010/main" val="21515077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94A62-1D29-4E23-97A3-2A71ED86D743}"/>
              </a:ext>
            </a:extLst>
          </p:cNvPr>
          <p:cNvSpPr>
            <a:spLocks noGrp="1"/>
          </p:cNvSpPr>
          <p:nvPr>
            <p:ph type="title"/>
          </p:nvPr>
        </p:nvSpPr>
        <p:spPr/>
        <p:txBody>
          <a:bodyPr/>
          <a:lstStyle/>
          <a:p>
            <a:r>
              <a:rPr lang="en-US" dirty="0"/>
              <a:t>Framing- flag bits with bit stuffing</a:t>
            </a:r>
          </a:p>
        </p:txBody>
      </p:sp>
      <p:sp>
        <p:nvSpPr>
          <p:cNvPr id="3" name="Content Placeholder 2">
            <a:extLst>
              <a:ext uri="{FF2B5EF4-FFF2-40B4-BE49-F238E27FC236}">
                <a16:creationId xmlns:a16="http://schemas.microsoft.com/office/drawing/2014/main" id="{29FBB9BE-9E45-4459-8B1B-046FC3E816B9}"/>
              </a:ext>
            </a:extLst>
          </p:cNvPr>
          <p:cNvSpPr>
            <a:spLocks noGrp="1"/>
          </p:cNvSpPr>
          <p:nvPr>
            <p:ph idx="1"/>
          </p:nvPr>
        </p:nvSpPr>
        <p:spPr/>
        <p:txBody>
          <a:bodyPr>
            <a:normAutofit/>
          </a:bodyPr>
          <a:lstStyle/>
          <a:p>
            <a:r>
              <a:rPr lang="en-US" dirty="0"/>
              <a:t> A disadvantage of byte stuffing, which is that it is tied to the use of 8-bit bytes. </a:t>
            </a:r>
          </a:p>
          <a:p>
            <a:r>
              <a:rPr lang="en-US" dirty="0"/>
              <a:t> Framing can be also be done at the bit level, so frames can contain an arbitrary number of bits</a:t>
            </a:r>
          </a:p>
          <a:p>
            <a:r>
              <a:rPr lang="en-US" dirty="0"/>
              <a:t> It was developed for the once very popular </a:t>
            </a:r>
            <a:r>
              <a:rPr lang="en-US" b="1" dirty="0"/>
              <a:t>HDLC (High level Data Link Control) </a:t>
            </a:r>
            <a:r>
              <a:rPr lang="en-US" dirty="0"/>
              <a:t>protocol.</a:t>
            </a:r>
          </a:p>
          <a:p>
            <a:r>
              <a:rPr lang="en-US" dirty="0"/>
              <a:t> Each frame begins and ends with a special bit pattern</a:t>
            </a:r>
            <a:r>
              <a:rPr lang="en-US" b="1" dirty="0"/>
              <a:t>, 01111110 or 0x7E </a:t>
            </a:r>
            <a:r>
              <a:rPr lang="en-US" dirty="0"/>
              <a:t>in hexadecimal. This pattern is a </a:t>
            </a:r>
            <a:r>
              <a:rPr lang="en-US" b="1" dirty="0"/>
              <a:t>flag byte</a:t>
            </a:r>
            <a:r>
              <a:rPr lang="en-US" dirty="0"/>
              <a:t>.</a:t>
            </a:r>
          </a:p>
          <a:p>
            <a:r>
              <a:rPr lang="en-US" dirty="0"/>
              <a:t> The problem occurs when these flag bits occur within the “transparent” data.</a:t>
            </a:r>
          </a:p>
          <a:p>
            <a:pPr algn="just">
              <a:lnSpc>
                <a:spcPct val="150000"/>
              </a:lnSpc>
            </a:pPr>
            <a:r>
              <a:rPr lang="en-US" dirty="0"/>
              <a:t> </a:t>
            </a:r>
            <a:r>
              <a:rPr lang="en-US" b="1" dirty="0"/>
              <a:t>Solution</a:t>
            </a:r>
            <a:r>
              <a:rPr lang="en-US" dirty="0"/>
              <a:t>: </a:t>
            </a:r>
            <a:r>
              <a:rPr lang="en-US" altLang="en-US" dirty="0">
                <a:latin typeface="Times New Roman" panose="02020603050405020304" pitchFamily="18" charset="0"/>
                <a:cs typeface="Times New Roman" panose="02020603050405020304" pitchFamily="18" charset="0"/>
              </a:rPr>
              <a:t>Whenever sender data link layer encounters </a:t>
            </a:r>
            <a:r>
              <a:rPr lang="en-US" altLang="en-US" i="1" dirty="0">
                <a:latin typeface="Times New Roman" panose="02020603050405020304" pitchFamily="18" charset="0"/>
                <a:cs typeface="Times New Roman" panose="02020603050405020304" pitchFamily="18" charset="0"/>
              </a:rPr>
              <a:t>five consecutive ones</a:t>
            </a:r>
            <a:r>
              <a:rPr lang="en-US" altLang="en-US" dirty="0">
                <a:latin typeface="Times New Roman" panose="02020603050405020304" pitchFamily="18" charset="0"/>
                <a:cs typeface="Times New Roman" panose="02020603050405020304" pitchFamily="18" charset="0"/>
              </a:rPr>
              <a:t> in the data stream, it automatically stuffs a 0 bit into the outgoing stream. This is called </a:t>
            </a:r>
            <a:r>
              <a:rPr lang="en-US" altLang="en-US" b="1" dirty="0">
                <a:latin typeface="Times New Roman" panose="02020603050405020304" pitchFamily="18" charset="0"/>
                <a:cs typeface="Times New Roman" panose="02020603050405020304" pitchFamily="18" charset="0"/>
              </a:rPr>
              <a:t>Bit Stuffing</a:t>
            </a:r>
          </a:p>
          <a:p>
            <a:pPr algn="just">
              <a:lnSpc>
                <a:spcPct val="150000"/>
              </a:lnSpc>
            </a:pPr>
            <a:r>
              <a:rPr lang="en-US" altLang="en-US" dirty="0">
                <a:latin typeface="Times New Roman" panose="02020603050405020304" pitchFamily="18" charset="0"/>
                <a:cs typeface="Times New Roman" panose="02020603050405020304" pitchFamily="18" charset="0"/>
              </a:rPr>
              <a:t>When the receiver sees </a:t>
            </a:r>
            <a:r>
              <a:rPr lang="en-US" altLang="en-US" i="1" dirty="0">
                <a:latin typeface="Times New Roman" panose="02020603050405020304" pitchFamily="18" charset="0"/>
                <a:cs typeface="Times New Roman" panose="02020603050405020304" pitchFamily="18" charset="0"/>
              </a:rPr>
              <a:t>five consecutive incoming ones followed by a 0 bit</a:t>
            </a:r>
            <a:r>
              <a:rPr lang="en-US" altLang="en-US" dirty="0">
                <a:latin typeface="Times New Roman" panose="02020603050405020304" pitchFamily="18" charset="0"/>
                <a:cs typeface="Times New Roman" panose="02020603050405020304" pitchFamily="18" charset="0"/>
              </a:rPr>
              <a:t>, it automatically destuffs the 0 bit before sending the data to the network layer.</a:t>
            </a:r>
          </a:p>
          <a:p>
            <a:endParaRPr lang="en-US" dirty="0"/>
          </a:p>
        </p:txBody>
      </p:sp>
    </p:spTree>
    <p:extLst>
      <p:ext uri="{BB962C8B-B14F-4D97-AF65-F5344CB8AC3E}">
        <p14:creationId xmlns:p14="http://schemas.microsoft.com/office/powerpoint/2010/main" val="428847466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E302E-F890-4B1B-807F-FE92BDFD6227}"/>
              </a:ext>
            </a:extLst>
          </p:cNvPr>
          <p:cNvSpPr>
            <a:spLocks noGrp="1"/>
          </p:cNvSpPr>
          <p:nvPr>
            <p:ph type="title"/>
          </p:nvPr>
        </p:nvSpPr>
        <p:spPr/>
        <p:txBody>
          <a:bodyPr>
            <a:normAutofit fontScale="90000"/>
          </a:bodyPr>
          <a:lstStyle/>
          <a:p>
            <a:r>
              <a:rPr lang="en-US" b="1" dirty="0"/>
              <a:t>The 802.11 Architecture and Protocol Stack</a:t>
            </a:r>
            <a:endParaRPr lang="en-IN" dirty="0"/>
          </a:p>
        </p:txBody>
      </p:sp>
      <p:sp>
        <p:nvSpPr>
          <p:cNvPr id="3" name="Content Placeholder 2">
            <a:extLst>
              <a:ext uri="{FF2B5EF4-FFF2-40B4-BE49-F238E27FC236}">
                <a16:creationId xmlns:a16="http://schemas.microsoft.com/office/drawing/2014/main" id="{369371CE-4D31-488D-BB44-B1468E7B6192}"/>
              </a:ext>
            </a:extLst>
          </p:cNvPr>
          <p:cNvSpPr>
            <a:spLocks noGrp="1"/>
          </p:cNvSpPr>
          <p:nvPr>
            <p:ph idx="1"/>
          </p:nvPr>
        </p:nvSpPr>
        <p:spPr>
          <a:xfrm>
            <a:off x="241110" y="983411"/>
            <a:ext cx="11709780" cy="5738064"/>
          </a:xfrm>
        </p:spPr>
        <p:txBody>
          <a:bodyPr/>
          <a:lstStyle/>
          <a:p>
            <a:r>
              <a:rPr lang="en-US" dirty="0"/>
              <a:t>802.11 networks can be used in two modes.</a:t>
            </a:r>
          </a:p>
          <a:p>
            <a:pPr lvl="1"/>
            <a:r>
              <a:rPr lang="en-IN" dirty="0"/>
              <a:t> Infrastructure mode</a:t>
            </a:r>
          </a:p>
          <a:p>
            <a:pPr lvl="1"/>
            <a:r>
              <a:rPr lang="en-IN" dirty="0"/>
              <a:t> Ad hoc network or Ad hoc mode</a:t>
            </a:r>
          </a:p>
        </p:txBody>
      </p:sp>
      <p:pic>
        <p:nvPicPr>
          <p:cNvPr id="4" name="Picture 3">
            <a:extLst>
              <a:ext uri="{FF2B5EF4-FFF2-40B4-BE49-F238E27FC236}">
                <a16:creationId xmlns:a16="http://schemas.microsoft.com/office/drawing/2014/main" id="{3BC79F03-AEAD-401D-BABB-EFE0C2ED5391}"/>
              </a:ext>
            </a:extLst>
          </p:cNvPr>
          <p:cNvPicPr>
            <a:picLocks noChangeAspect="1"/>
          </p:cNvPicPr>
          <p:nvPr/>
        </p:nvPicPr>
        <p:blipFill>
          <a:blip r:embed="rId2"/>
          <a:stretch>
            <a:fillRect/>
          </a:stretch>
        </p:blipFill>
        <p:spPr>
          <a:xfrm>
            <a:off x="2083633" y="2968052"/>
            <a:ext cx="7405141" cy="3753423"/>
          </a:xfrm>
          <a:prstGeom prst="rect">
            <a:avLst/>
          </a:prstGeom>
        </p:spPr>
      </p:pic>
    </p:spTree>
    <p:extLst>
      <p:ext uri="{BB962C8B-B14F-4D97-AF65-F5344CB8AC3E}">
        <p14:creationId xmlns:p14="http://schemas.microsoft.com/office/powerpoint/2010/main" val="195390196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E302E-F890-4B1B-807F-FE92BDFD6227}"/>
              </a:ext>
            </a:extLst>
          </p:cNvPr>
          <p:cNvSpPr>
            <a:spLocks noGrp="1"/>
          </p:cNvSpPr>
          <p:nvPr>
            <p:ph type="title"/>
          </p:nvPr>
        </p:nvSpPr>
        <p:spPr/>
        <p:txBody>
          <a:bodyPr>
            <a:normAutofit fontScale="90000"/>
          </a:bodyPr>
          <a:lstStyle/>
          <a:p>
            <a:r>
              <a:rPr lang="en-US" b="1" dirty="0"/>
              <a:t>The 802.11 Architecture and Protocol Stack</a:t>
            </a:r>
            <a:endParaRPr lang="en-IN" dirty="0"/>
          </a:p>
        </p:txBody>
      </p:sp>
      <p:sp>
        <p:nvSpPr>
          <p:cNvPr id="3" name="Content Placeholder 2">
            <a:extLst>
              <a:ext uri="{FF2B5EF4-FFF2-40B4-BE49-F238E27FC236}">
                <a16:creationId xmlns:a16="http://schemas.microsoft.com/office/drawing/2014/main" id="{369371CE-4D31-488D-BB44-B1468E7B6192}"/>
              </a:ext>
            </a:extLst>
          </p:cNvPr>
          <p:cNvSpPr>
            <a:spLocks noGrp="1"/>
          </p:cNvSpPr>
          <p:nvPr>
            <p:ph idx="1"/>
          </p:nvPr>
        </p:nvSpPr>
        <p:spPr/>
        <p:txBody>
          <a:bodyPr>
            <a:normAutofit/>
          </a:bodyPr>
          <a:lstStyle/>
          <a:p>
            <a:pPr marL="0" indent="0">
              <a:buNone/>
            </a:pPr>
            <a:r>
              <a:rPr lang="en-US" b="1" dirty="0"/>
              <a:t>Infrastructure mode</a:t>
            </a:r>
            <a:endParaRPr lang="en-US" dirty="0"/>
          </a:p>
          <a:p>
            <a:r>
              <a:rPr lang="en-US" dirty="0"/>
              <a:t>In this mode each client is associated with an </a:t>
            </a:r>
            <a:r>
              <a:rPr lang="en-US" b="1" dirty="0"/>
              <a:t>AP (Access Point) </a:t>
            </a:r>
            <a:r>
              <a:rPr lang="en-US" dirty="0"/>
              <a:t>that is in turn connected to the other network. </a:t>
            </a:r>
          </a:p>
          <a:p>
            <a:r>
              <a:rPr lang="en-US" dirty="0"/>
              <a:t>The client sends and receives its packets via the AP.</a:t>
            </a:r>
          </a:p>
          <a:p>
            <a:r>
              <a:rPr lang="en-US" dirty="0"/>
              <a:t>Several access points may be connected together, typically by a wired network called a </a:t>
            </a:r>
            <a:r>
              <a:rPr lang="en-US" b="1" dirty="0"/>
              <a:t>distribution system</a:t>
            </a:r>
            <a:r>
              <a:rPr lang="en-US" dirty="0"/>
              <a:t>, to form an extended 802.11 network.</a:t>
            </a:r>
          </a:p>
          <a:p>
            <a:r>
              <a:rPr lang="en-US" dirty="0"/>
              <a:t>In this case, clients can send frames to other clients via their APs.</a:t>
            </a:r>
            <a:endParaRPr lang="en-IN" dirty="0"/>
          </a:p>
        </p:txBody>
      </p:sp>
    </p:spTree>
    <p:extLst>
      <p:ext uri="{BB962C8B-B14F-4D97-AF65-F5344CB8AC3E}">
        <p14:creationId xmlns:p14="http://schemas.microsoft.com/office/powerpoint/2010/main" val="226868165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E302E-F890-4B1B-807F-FE92BDFD6227}"/>
              </a:ext>
            </a:extLst>
          </p:cNvPr>
          <p:cNvSpPr>
            <a:spLocks noGrp="1"/>
          </p:cNvSpPr>
          <p:nvPr>
            <p:ph type="title"/>
          </p:nvPr>
        </p:nvSpPr>
        <p:spPr/>
        <p:txBody>
          <a:bodyPr>
            <a:normAutofit fontScale="90000"/>
          </a:bodyPr>
          <a:lstStyle/>
          <a:p>
            <a:r>
              <a:rPr lang="en-US" b="1" dirty="0"/>
              <a:t>The 802.11 Architecture and Protocol Stack</a:t>
            </a:r>
            <a:endParaRPr lang="en-IN" dirty="0"/>
          </a:p>
        </p:txBody>
      </p:sp>
      <p:sp>
        <p:nvSpPr>
          <p:cNvPr id="3" name="Content Placeholder 2">
            <a:extLst>
              <a:ext uri="{FF2B5EF4-FFF2-40B4-BE49-F238E27FC236}">
                <a16:creationId xmlns:a16="http://schemas.microsoft.com/office/drawing/2014/main" id="{369371CE-4D31-488D-BB44-B1468E7B6192}"/>
              </a:ext>
            </a:extLst>
          </p:cNvPr>
          <p:cNvSpPr>
            <a:spLocks noGrp="1"/>
          </p:cNvSpPr>
          <p:nvPr>
            <p:ph idx="1"/>
          </p:nvPr>
        </p:nvSpPr>
        <p:spPr/>
        <p:txBody>
          <a:bodyPr>
            <a:normAutofit/>
          </a:bodyPr>
          <a:lstStyle/>
          <a:p>
            <a:pPr marL="0" indent="0">
              <a:buNone/>
            </a:pPr>
            <a:r>
              <a:rPr lang="en-IN" b="1" dirty="0"/>
              <a:t>Ad hoc network</a:t>
            </a:r>
          </a:p>
          <a:p>
            <a:r>
              <a:rPr lang="en-US" dirty="0"/>
              <a:t>This mode is a collection of computers that are associated so that they can directly send frames to each other. </a:t>
            </a:r>
          </a:p>
          <a:p>
            <a:r>
              <a:rPr lang="en-US" dirty="0"/>
              <a:t>There is no access point.</a:t>
            </a:r>
          </a:p>
          <a:p>
            <a:r>
              <a:rPr lang="en-US" dirty="0"/>
              <a:t>Ad hoc networks are not very popular.</a:t>
            </a:r>
            <a:endParaRPr lang="en-IN" dirty="0"/>
          </a:p>
        </p:txBody>
      </p:sp>
    </p:spTree>
    <p:extLst>
      <p:ext uri="{BB962C8B-B14F-4D97-AF65-F5344CB8AC3E}">
        <p14:creationId xmlns:p14="http://schemas.microsoft.com/office/powerpoint/2010/main" val="244408128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E302E-F890-4B1B-807F-FE92BDFD6227}"/>
              </a:ext>
            </a:extLst>
          </p:cNvPr>
          <p:cNvSpPr>
            <a:spLocks noGrp="1"/>
          </p:cNvSpPr>
          <p:nvPr>
            <p:ph type="title"/>
          </p:nvPr>
        </p:nvSpPr>
        <p:spPr/>
        <p:txBody>
          <a:bodyPr/>
          <a:lstStyle/>
          <a:p>
            <a:r>
              <a:rPr lang="en-IN" b="1" dirty="0"/>
              <a:t>WIRELESS LANS</a:t>
            </a:r>
            <a:endParaRPr lang="en-IN" dirty="0"/>
          </a:p>
        </p:txBody>
      </p:sp>
      <p:sp>
        <p:nvSpPr>
          <p:cNvPr id="3" name="Content Placeholder 2">
            <a:extLst>
              <a:ext uri="{FF2B5EF4-FFF2-40B4-BE49-F238E27FC236}">
                <a16:creationId xmlns:a16="http://schemas.microsoft.com/office/drawing/2014/main" id="{369371CE-4D31-488D-BB44-B1468E7B6192}"/>
              </a:ext>
            </a:extLst>
          </p:cNvPr>
          <p:cNvSpPr>
            <a:spLocks noGrp="1"/>
          </p:cNvSpPr>
          <p:nvPr>
            <p:ph idx="1"/>
          </p:nvPr>
        </p:nvSpPr>
        <p:spPr>
          <a:xfrm>
            <a:off x="259307" y="983411"/>
            <a:ext cx="11709780" cy="775060"/>
          </a:xfrm>
        </p:spPr>
        <p:txBody>
          <a:bodyPr/>
          <a:lstStyle/>
          <a:p>
            <a:r>
              <a:rPr lang="en-US" dirty="0"/>
              <a:t>802.11 Protocol Stack Shown in below figure</a:t>
            </a:r>
            <a:endParaRPr lang="en-IN" dirty="0"/>
          </a:p>
        </p:txBody>
      </p:sp>
      <p:pic>
        <p:nvPicPr>
          <p:cNvPr id="4" name="Picture 3">
            <a:extLst>
              <a:ext uri="{FF2B5EF4-FFF2-40B4-BE49-F238E27FC236}">
                <a16:creationId xmlns:a16="http://schemas.microsoft.com/office/drawing/2014/main" id="{E742BDF0-0882-4B17-9F78-28DBB90E3ED2}"/>
              </a:ext>
            </a:extLst>
          </p:cNvPr>
          <p:cNvPicPr>
            <a:picLocks noChangeAspect="1"/>
          </p:cNvPicPr>
          <p:nvPr/>
        </p:nvPicPr>
        <p:blipFill>
          <a:blip r:embed="rId2"/>
          <a:stretch>
            <a:fillRect/>
          </a:stretch>
        </p:blipFill>
        <p:spPr>
          <a:xfrm>
            <a:off x="1753849" y="1956063"/>
            <a:ext cx="8364511" cy="4459727"/>
          </a:xfrm>
          <a:prstGeom prst="rect">
            <a:avLst/>
          </a:prstGeom>
        </p:spPr>
      </p:pic>
    </p:spTree>
    <p:extLst>
      <p:ext uri="{BB962C8B-B14F-4D97-AF65-F5344CB8AC3E}">
        <p14:creationId xmlns:p14="http://schemas.microsoft.com/office/powerpoint/2010/main" val="368220368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E302E-F890-4B1B-807F-FE92BDFD6227}"/>
              </a:ext>
            </a:extLst>
          </p:cNvPr>
          <p:cNvSpPr>
            <a:spLocks noGrp="1"/>
          </p:cNvSpPr>
          <p:nvPr>
            <p:ph type="title"/>
          </p:nvPr>
        </p:nvSpPr>
        <p:spPr/>
        <p:txBody>
          <a:bodyPr/>
          <a:lstStyle/>
          <a:p>
            <a:r>
              <a:rPr lang="en-IN" b="1" dirty="0"/>
              <a:t>WIRELESS LANS</a:t>
            </a:r>
            <a:endParaRPr lang="en-IN" dirty="0"/>
          </a:p>
        </p:txBody>
      </p:sp>
      <p:sp>
        <p:nvSpPr>
          <p:cNvPr id="3" name="Content Placeholder 2">
            <a:extLst>
              <a:ext uri="{FF2B5EF4-FFF2-40B4-BE49-F238E27FC236}">
                <a16:creationId xmlns:a16="http://schemas.microsoft.com/office/drawing/2014/main" id="{369371CE-4D31-488D-BB44-B1468E7B6192}"/>
              </a:ext>
            </a:extLst>
          </p:cNvPr>
          <p:cNvSpPr>
            <a:spLocks noGrp="1"/>
          </p:cNvSpPr>
          <p:nvPr>
            <p:ph idx="1"/>
          </p:nvPr>
        </p:nvSpPr>
        <p:spPr/>
        <p:txBody>
          <a:bodyPr>
            <a:normAutofit/>
          </a:bodyPr>
          <a:lstStyle/>
          <a:p>
            <a:r>
              <a:rPr lang="en-US" dirty="0"/>
              <a:t>The data link layer in all the 802 protocols is split into two or more sublayers.</a:t>
            </a:r>
          </a:p>
          <a:p>
            <a:r>
              <a:rPr lang="en-US" dirty="0"/>
              <a:t> In 802.11, the MAC (Medium Access Control) sublayer determines how the channel is allocated, that is, who gets to transmit next. </a:t>
            </a:r>
          </a:p>
          <a:p>
            <a:r>
              <a:rPr lang="en-US" dirty="0"/>
              <a:t>Above it is the LLC (Logical Link Control) sublayer, differences between the different 802 variants and make them indistinguishable as far as the network layer is concerned.</a:t>
            </a:r>
            <a:endParaRPr lang="en-IN" dirty="0"/>
          </a:p>
        </p:txBody>
      </p:sp>
    </p:spTree>
    <p:extLst>
      <p:ext uri="{BB962C8B-B14F-4D97-AF65-F5344CB8AC3E}">
        <p14:creationId xmlns:p14="http://schemas.microsoft.com/office/powerpoint/2010/main" val="425238315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E302E-F890-4B1B-807F-FE92BDFD6227}"/>
              </a:ext>
            </a:extLst>
          </p:cNvPr>
          <p:cNvSpPr>
            <a:spLocks noGrp="1"/>
          </p:cNvSpPr>
          <p:nvPr>
            <p:ph type="title"/>
          </p:nvPr>
        </p:nvSpPr>
        <p:spPr/>
        <p:txBody>
          <a:bodyPr>
            <a:normAutofit/>
          </a:bodyPr>
          <a:lstStyle/>
          <a:p>
            <a:r>
              <a:rPr lang="en-IN" b="1" dirty="0"/>
              <a:t>WIRELESS LANS: The 802.11 Physical Layer</a:t>
            </a:r>
            <a:endParaRPr lang="en-IN" dirty="0"/>
          </a:p>
        </p:txBody>
      </p:sp>
      <p:sp>
        <p:nvSpPr>
          <p:cNvPr id="3" name="Content Placeholder 2">
            <a:extLst>
              <a:ext uri="{FF2B5EF4-FFF2-40B4-BE49-F238E27FC236}">
                <a16:creationId xmlns:a16="http://schemas.microsoft.com/office/drawing/2014/main" id="{369371CE-4D31-488D-BB44-B1468E7B6192}"/>
              </a:ext>
            </a:extLst>
          </p:cNvPr>
          <p:cNvSpPr>
            <a:spLocks noGrp="1"/>
          </p:cNvSpPr>
          <p:nvPr>
            <p:ph idx="1"/>
          </p:nvPr>
        </p:nvSpPr>
        <p:spPr/>
        <p:txBody>
          <a:bodyPr>
            <a:normAutofit/>
          </a:bodyPr>
          <a:lstStyle/>
          <a:p>
            <a:r>
              <a:rPr lang="en-US" dirty="0"/>
              <a:t>Each of the transmission techniques makes it possible to send a MAC frame over the air from one station to another.</a:t>
            </a:r>
          </a:p>
          <a:p>
            <a:r>
              <a:rPr lang="en-US" dirty="0"/>
              <a:t>They differ, in the technology used and speeds achievable.</a:t>
            </a:r>
          </a:p>
          <a:p>
            <a:r>
              <a:rPr lang="en-US" dirty="0"/>
              <a:t>All of the 802.11 techniques use short-range radios to transmit signals in either the 2.4-GHz or the 5-GHz ISM (Industrial, Scientific, Medical) frequency bands.</a:t>
            </a:r>
          </a:p>
          <a:p>
            <a:r>
              <a:rPr lang="en-US" dirty="0"/>
              <a:t>These bands have the advantage of being unlicensed and hence freely available to any transmitter.</a:t>
            </a:r>
            <a:endParaRPr lang="en-IN" dirty="0"/>
          </a:p>
        </p:txBody>
      </p:sp>
    </p:spTree>
    <p:extLst>
      <p:ext uri="{BB962C8B-B14F-4D97-AF65-F5344CB8AC3E}">
        <p14:creationId xmlns:p14="http://schemas.microsoft.com/office/powerpoint/2010/main" val="385965574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E302E-F890-4B1B-807F-FE92BDFD6227}"/>
              </a:ext>
            </a:extLst>
          </p:cNvPr>
          <p:cNvSpPr>
            <a:spLocks noGrp="1"/>
          </p:cNvSpPr>
          <p:nvPr>
            <p:ph type="title"/>
          </p:nvPr>
        </p:nvSpPr>
        <p:spPr/>
        <p:txBody>
          <a:bodyPr>
            <a:normAutofit/>
          </a:bodyPr>
          <a:lstStyle/>
          <a:p>
            <a:r>
              <a:rPr lang="en-IN" b="1" dirty="0"/>
              <a:t>WIRELESS LANS: The 802.11 Physical Layer</a:t>
            </a:r>
            <a:endParaRPr lang="en-IN" dirty="0"/>
          </a:p>
        </p:txBody>
      </p:sp>
      <p:sp>
        <p:nvSpPr>
          <p:cNvPr id="3" name="Content Placeholder 2">
            <a:extLst>
              <a:ext uri="{FF2B5EF4-FFF2-40B4-BE49-F238E27FC236}">
                <a16:creationId xmlns:a16="http://schemas.microsoft.com/office/drawing/2014/main" id="{369371CE-4D31-488D-BB44-B1468E7B6192}"/>
              </a:ext>
            </a:extLst>
          </p:cNvPr>
          <p:cNvSpPr>
            <a:spLocks noGrp="1"/>
          </p:cNvSpPr>
          <p:nvPr>
            <p:ph idx="1"/>
          </p:nvPr>
        </p:nvSpPr>
        <p:spPr/>
        <p:txBody>
          <a:bodyPr>
            <a:normAutofit/>
          </a:bodyPr>
          <a:lstStyle/>
          <a:p>
            <a:r>
              <a:rPr lang="en-US" dirty="0"/>
              <a:t>The 2.4-GHz band tends to be more crowded than the 5-GHz band, so 5 GHz can be better for some applications even though it has shorter range due to the higher frequency.</a:t>
            </a:r>
          </a:p>
          <a:p>
            <a:r>
              <a:rPr lang="en-US" dirty="0"/>
              <a:t>All of the transmission methods define multiple rates and that different rates can be used depending on the current conditions.</a:t>
            </a:r>
          </a:p>
          <a:p>
            <a:r>
              <a:rPr lang="en-US" dirty="0"/>
              <a:t>If the wireless signal is weak, a low rate can be used. If the signal is clear, the highest rate can be used. This adjustment is called </a:t>
            </a:r>
            <a:r>
              <a:rPr lang="en-US" b="1" dirty="0"/>
              <a:t>rate adaptation</a:t>
            </a:r>
            <a:r>
              <a:rPr lang="en-US" dirty="0"/>
              <a:t>.</a:t>
            </a:r>
            <a:endParaRPr lang="en-IN" dirty="0"/>
          </a:p>
        </p:txBody>
      </p:sp>
    </p:spTree>
    <p:extLst>
      <p:ext uri="{BB962C8B-B14F-4D97-AF65-F5344CB8AC3E}">
        <p14:creationId xmlns:p14="http://schemas.microsoft.com/office/powerpoint/2010/main" val="262845089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E302E-F890-4B1B-807F-FE92BDFD6227}"/>
              </a:ext>
            </a:extLst>
          </p:cNvPr>
          <p:cNvSpPr>
            <a:spLocks noGrp="1"/>
          </p:cNvSpPr>
          <p:nvPr>
            <p:ph type="title"/>
          </p:nvPr>
        </p:nvSpPr>
        <p:spPr/>
        <p:txBody>
          <a:bodyPr>
            <a:normAutofit/>
          </a:bodyPr>
          <a:lstStyle/>
          <a:p>
            <a:r>
              <a:rPr lang="en-IN" b="1" dirty="0"/>
              <a:t>WIRELESS LANS: The 802.11 Physical Layer</a:t>
            </a:r>
            <a:endParaRPr lang="en-IN" dirty="0"/>
          </a:p>
        </p:txBody>
      </p:sp>
      <p:sp>
        <p:nvSpPr>
          <p:cNvPr id="3" name="Content Placeholder 2">
            <a:extLst>
              <a:ext uri="{FF2B5EF4-FFF2-40B4-BE49-F238E27FC236}">
                <a16:creationId xmlns:a16="http://schemas.microsoft.com/office/drawing/2014/main" id="{369371CE-4D31-488D-BB44-B1468E7B6192}"/>
              </a:ext>
            </a:extLst>
          </p:cNvPr>
          <p:cNvSpPr>
            <a:spLocks noGrp="1"/>
          </p:cNvSpPr>
          <p:nvPr>
            <p:ph idx="1"/>
          </p:nvPr>
        </p:nvSpPr>
        <p:spPr/>
        <p:txBody>
          <a:bodyPr>
            <a:normAutofit/>
          </a:bodyPr>
          <a:lstStyle/>
          <a:p>
            <a:pPr marL="0" indent="0">
              <a:buNone/>
            </a:pPr>
            <a:r>
              <a:rPr lang="en-US" dirty="0"/>
              <a:t>The different transmission methods are</a:t>
            </a:r>
          </a:p>
          <a:p>
            <a:pPr marL="514350" indent="-514350">
              <a:buAutoNum type="arabicPeriod"/>
            </a:pPr>
            <a:r>
              <a:rPr lang="en-US" b="1" u="sng" dirty="0"/>
              <a:t>802.11b</a:t>
            </a:r>
          </a:p>
          <a:p>
            <a:pPr lvl="1"/>
            <a:r>
              <a:rPr lang="en-US" dirty="0"/>
              <a:t>It is a spread-spectrum method that supports rates of 1, 2, 5.5, and 11 Mbps</a:t>
            </a:r>
          </a:p>
          <a:p>
            <a:pPr lvl="1"/>
            <a:r>
              <a:rPr lang="en-US" dirty="0"/>
              <a:t> In practice the operating rate is nearly always </a:t>
            </a:r>
            <a:r>
              <a:rPr lang="en-US" b="1" dirty="0"/>
              <a:t>11 Mbps</a:t>
            </a:r>
            <a:r>
              <a:rPr lang="en-US" dirty="0"/>
              <a:t>.</a:t>
            </a:r>
          </a:p>
          <a:p>
            <a:pPr marL="514350" indent="-514350">
              <a:buAutoNum type="arabicPeriod"/>
            </a:pPr>
            <a:r>
              <a:rPr lang="en-US" b="1" u="sng" dirty="0"/>
              <a:t>802.11a</a:t>
            </a:r>
          </a:p>
          <a:p>
            <a:pPr lvl="1"/>
            <a:r>
              <a:rPr lang="en-US" b="1" dirty="0"/>
              <a:t> </a:t>
            </a:r>
            <a:r>
              <a:rPr lang="en-US" dirty="0"/>
              <a:t>It supports rates up to 54 Mbps in the 5-GHz ISM band.</a:t>
            </a:r>
          </a:p>
          <a:p>
            <a:pPr lvl="1"/>
            <a:r>
              <a:rPr lang="en-US" dirty="0"/>
              <a:t> It is based on </a:t>
            </a:r>
            <a:r>
              <a:rPr lang="en-US" b="1" dirty="0"/>
              <a:t>OFDM (Orthogonal Frequency Division Multiplexing) </a:t>
            </a:r>
            <a:r>
              <a:rPr lang="en-US" dirty="0"/>
              <a:t>because OFDM uses the spectrum efficiently and resists wireless signal degradations such as multipath.</a:t>
            </a:r>
          </a:p>
          <a:p>
            <a:pPr lvl="1"/>
            <a:r>
              <a:rPr lang="en-US" dirty="0"/>
              <a:t> 802.11a can run at eight different rates, ranging from 6 to 54 Mbps. These rates are significantly faster than 802.11b rates</a:t>
            </a:r>
          </a:p>
        </p:txBody>
      </p:sp>
    </p:spTree>
    <p:extLst>
      <p:ext uri="{BB962C8B-B14F-4D97-AF65-F5344CB8AC3E}">
        <p14:creationId xmlns:p14="http://schemas.microsoft.com/office/powerpoint/2010/main" val="366314299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E302E-F890-4B1B-807F-FE92BDFD6227}"/>
              </a:ext>
            </a:extLst>
          </p:cNvPr>
          <p:cNvSpPr>
            <a:spLocks noGrp="1"/>
          </p:cNvSpPr>
          <p:nvPr>
            <p:ph type="title"/>
          </p:nvPr>
        </p:nvSpPr>
        <p:spPr/>
        <p:txBody>
          <a:bodyPr>
            <a:normAutofit/>
          </a:bodyPr>
          <a:lstStyle/>
          <a:p>
            <a:r>
              <a:rPr lang="en-IN" b="1" dirty="0"/>
              <a:t>WIRELESS LANS: The 802.11 Physical Layer</a:t>
            </a:r>
            <a:endParaRPr lang="en-IN" dirty="0"/>
          </a:p>
        </p:txBody>
      </p:sp>
      <p:sp>
        <p:nvSpPr>
          <p:cNvPr id="3" name="Content Placeholder 2">
            <a:extLst>
              <a:ext uri="{FF2B5EF4-FFF2-40B4-BE49-F238E27FC236}">
                <a16:creationId xmlns:a16="http://schemas.microsoft.com/office/drawing/2014/main" id="{369371CE-4D31-488D-BB44-B1468E7B6192}"/>
              </a:ext>
            </a:extLst>
          </p:cNvPr>
          <p:cNvSpPr>
            <a:spLocks noGrp="1"/>
          </p:cNvSpPr>
          <p:nvPr>
            <p:ph idx="1"/>
          </p:nvPr>
        </p:nvSpPr>
        <p:spPr/>
        <p:txBody>
          <a:bodyPr>
            <a:normAutofit/>
          </a:bodyPr>
          <a:lstStyle/>
          <a:p>
            <a:pPr lvl="1"/>
            <a:r>
              <a:rPr lang="en-US" dirty="0"/>
              <a:t> 802.11b has a range that is about seven times greater than that of 802.11a, which is more important in many situations.</a:t>
            </a:r>
          </a:p>
          <a:p>
            <a:pPr marL="0" indent="0">
              <a:buNone/>
            </a:pPr>
            <a:r>
              <a:rPr lang="en-US" b="1" u="sng" dirty="0"/>
              <a:t>802.11g</a:t>
            </a:r>
          </a:p>
          <a:p>
            <a:pPr marL="749300" lvl="1" indent="-514350"/>
            <a:r>
              <a:rPr lang="en-US" dirty="0"/>
              <a:t>It copies the OFDM modulation methods of </a:t>
            </a:r>
            <a:r>
              <a:rPr lang="en-US" b="1" dirty="0"/>
              <a:t>802.11a</a:t>
            </a:r>
            <a:r>
              <a:rPr lang="en-US" dirty="0"/>
              <a:t> but operates in the narrow 2.4-GHz ISM band along with </a:t>
            </a:r>
            <a:r>
              <a:rPr lang="en-US" b="1" dirty="0"/>
              <a:t>802.11b</a:t>
            </a:r>
            <a:r>
              <a:rPr lang="en-US" dirty="0"/>
              <a:t>. </a:t>
            </a:r>
          </a:p>
          <a:p>
            <a:pPr marL="749300" lvl="1" indent="-514350"/>
            <a:r>
              <a:rPr lang="en-US" dirty="0"/>
              <a:t>It offers the same rates as 802.11a (6 to 54 Mbps) plus of course compatibility with any 802.11b devices. </a:t>
            </a:r>
          </a:p>
          <a:p>
            <a:pPr marL="749300" lvl="1" indent="-514350"/>
            <a:r>
              <a:rPr lang="en-US" dirty="0"/>
              <a:t>All of these different choices can be confusing for customers, so it is common for products to support 802.11a/b/g in a single NIC.</a:t>
            </a:r>
          </a:p>
        </p:txBody>
      </p:sp>
    </p:spTree>
    <p:extLst>
      <p:ext uri="{BB962C8B-B14F-4D97-AF65-F5344CB8AC3E}">
        <p14:creationId xmlns:p14="http://schemas.microsoft.com/office/powerpoint/2010/main" val="329351365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E302E-F890-4B1B-807F-FE92BDFD6227}"/>
              </a:ext>
            </a:extLst>
          </p:cNvPr>
          <p:cNvSpPr>
            <a:spLocks noGrp="1"/>
          </p:cNvSpPr>
          <p:nvPr>
            <p:ph type="title"/>
          </p:nvPr>
        </p:nvSpPr>
        <p:spPr/>
        <p:txBody>
          <a:bodyPr>
            <a:normAutofit/>
          </a:bodyPr>
          <a:lstStyle/>
          <a:p>
            <a:r>
              <a:rPr lang="en-IN" b="1" dirty="0"/>
              <a:t>WIRELESS LANS: The 802.11 Physical Layer</a:t>
            </a:r>
            <a:endParaRPr lang="en-IN" dirty="0"/>
          </a:p>
        </p:txBody>
      </p:sp>
      <p:sp>
        <p:nvSpPr>
          <p:cNvPr id="3" name="Content Placeholder 2">
            <a:extLst>
              <a:ext uri="{FF2B5EF4-FFF2-40B4-BE49-F238E27FC236}">
                <a16:creationId xmlns:a16="http://schemas.microsoft.com/office/drawing/2014/main" id="{369371CE-4D31-488D-BB44-B1468E7B6192}"/>
              </a:ext>
            </a:extLst>
          </p:cNvPr>
          <p:cNvSpPr>
            <a:spLocks noGrp="1"/>
          </p:cNvSpPr>
          <p:nvPr>
            <p:ph idx="1"/>
          </p:nvPr>
        </p:nvSpPr>
        <p:spPr/>
        <p:txBody>
          <a:bodyPr>
            <a:normAutofit/>
          </a:bodyPr>
          <a:lstStyle/>
          <a:p>
            <a:pPr marL="0" indent="0">
              <a:buNone/>
            </a:pPr>
            <a:r>
              <a:rPr lang="en-US" b="1" u="sng" dirty="0"/>
              <a:t>802.11n</a:t>
            </a:r>
          </a:p>
          <a:p>
            <a:pPr lvl="1"/>
            <a:r>
              <a:rPr lang="en-IN" b="1" dirty="0"/>
              <a:t> </a:t>
            </a:r>
            <a:r>
              <a:rPr lang="en-US" dirty="0"/>
              <a:t>The IEEE committee began work on a high-throughput physical layer called </a:t>
            </a:r>
            <a:r>
              <a:rPr lang="en-US" b="1" dirty="0"/>
              <a:t>802.11n</a:t>
            </a:r>
          </a:p>
          <a:p>
            <a:pPr lvl="1"/>
            <a:r>
              <a:rPr lang="en-US" dirty="0"/>
              <a:t> The goal is to increase the throughput of 802.11 wireless LANs up to 100Mbps.</a:t>
            </a:r>
          </a:p>
          <a:p>
            <a:pPr lvl="1"/>
            <a:r>
              <a:rPr lang="en-US" dirty="0"/>
              <a:t>802.11n uses up to </a:t>
            </a:r>
            <a:r>
              <a:rPr lang="en-US" b="1" dirty="0"/>
              <a:t>four</a:t>
            </a:r>
            <a:r>
              <a:rPr lang="en-US" dirty="0"/>
              <a:t> </a:t>
            </a:r>
            <a:r>
              <a:rPr lang="en-US" b="1" dirty="0"/>
              <a:t>antennas </a:t>
            </a:r>
            <a:r>
              <a:rPr lang="en-US" dirty="0"/>
              <a:t>to transmit up to four streams of information at the same time. </a:t>
            </a:r>
          </a:p>
          <a:p>
            <a:pPr lvl="1"/>
            <a:r>
              <a:rPr lang="en-US" dirty="0"/>
              <a:t>The signals of the streams interfere at the receiver, but they can be separated using </a:t>
            </a:r>
            <a:r>
              <a:rPr lang="en-US" b="1" dirty="0"/>
              <a:t>MIMO (Multiple Input Multiple Output) </a:t>
            </a:r>
            <a:r>
              <a:rPr lang="en-US" dirty="0"/>
              <a:t>communications techniques. </a:t>
            </a:r>
          </a:p>
          <a:p>
            <a:pPr lvl="1"/>
            <a:r>
              <a:rPr lang="en-US" dirty="0"/>
              <a:t>The use of multiple antennas gives a large speed boost, or better range and reliability instead.</a:t>
            </a:r>
          </a:p>
        </p:txBody>
      </p:sp>
    </p:spTree>
    <p:extLst>
      <p:ext uri="{BB962C8B-B14F-4D97-AF65-F5344CB8AC3E}">
        <p14:creationId xmlns:p14="http://schemas.microsoft.com/office/powerpoint/2010/main" val="3168057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F9FE5-C093-4F51-87C7-FE1D2233DEDB}"/>
              </a:ext>
            </a:extLst>
          </p:cNvPr>
          <p:cNvSpPr>
            <a:spLocks noGrp="1"/>
          </p:cNvSpPr>
          <p:nvPr>
            <p:ph type="title"/>
          </p:nvPr>
        </p:nvSpPr>
        <p:spPr/>
        <p:txBody>
          <a:bodyPr/>
          <a:lstStyle/>
          <a:p>
            <a:r>
              <a:rPr lang="en-US" dirty="0"/>
              <a:t>Bit stuffing</a:t>
            </a:r>
          </a:p>
        </p:txBody>
      </p:sp>
      <p:pic>
        <p:nvPicPr>
          <p:cNvPr id="21" name="Picture 20">
            <a:extLst>
              <a:ext uri="{FF2B5EF4-FFF2-40B4-BE49-F238E27FC236}">
                <a16:creationId xmlns:a16="http://schemas.microsoft.com/office/drawing/2014/main" id="{EB7E77C2-CF64-43E3-9348-9354B6F38662}"/>
              </a:ext>
            </a:extLst>
          </p:cNvPr>
          <p:cNvPicPr>
            <a:picLocks noChangeAspect="1"/>
          </p:cNvPicPr>
          <p:nvPr/>
        </p:nvPicPr>
        <p:blipFill>
          <a:blip r:embed="rId2"/>
          <a:stretch>
            <a:fillRect/>
          </a:stretch>
        </p:blipFill>
        <p:spPr>
          <a:xfrm>
            <a:off x="1113906" y="1090981"/>
            <a:ext cx="9908770" cy="5126939"/>
          </a:xfrm>
          <a:prstGeom prst="rect">
            <a:avLst/>
          </a:prstGeom>
        </p:spPr>
      </p:pic>
    </p:spTree>
    <p:extLst>
      <p:ext uri="{BB962C8B-B14F-4D97-AF65-F5344CB8AC3E}">
        <p14:creationId xmlns:p14="http://schemas.microsoft.com/office/powerpoint/2010/main" val="263463051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2FE34-4CA4-48F3-A41A-B0F2A65F42E0}"/>
              </a:ext>
            </a:extLst>
          </p:cNvPr>
          <p:cNvSpPr>
            <a:spLocks noGrp="1"/>
          </p:cNvSpPr>
          <p:nvPr>
            <p:ph type="title"/>
          </p:nvPr>
        </p:nvSpPr>
        <p:spPr/>
        <p:txBody>
          <a:bodyPr>
            <a:normAutofit/>
          </a:bodyPr>
          <a:lstStyle/>
          <a:p>
            <a:r>
              <a:rPr lang="en-US" b="1" dirty="0"/>
              <a:t>THE 802.11 MAC SUBLAYER PROTOCOL</a:t>
            </a:r>
            <a:endParaRPr lang="en-IN" b="1" dirty="0"/>
          </a:p>
        </p:txBody>
      </p:sp>
      <p:sp>
        <p:nvSpPr>
          <p:cNvPr id="3" name="Content Placeholder 2">
            <a:extLst>
              <a:ext uri="{FF2B5EF4-FFF2-40B4-BE49-F238E27FC236}">
                <a16:creationId xmlns:a16="http://schemas.microsoft.com/office/drawing/2014/main" id="{ACBEC9D9-E2D3-4CDF-A44A-80E2BA950234}"/>
              </a:ext>
            </a:extLst>
          </p:cNvPr>
          <p:cNvSpPr>
            <a:spLocks noGrp="1"/>
          </p:cNvSpPr>
          <p:nvPr>
            <p:ph idx="1"/>
          </p:nvPr>
        </p:nvSpPr>
        <p:spPr>
          <a:xfrm>
            <a:off x="259307" y="983411"/>
            <a:ext cx="11709780" cy="1969651"/>
          </a:xfrm>
        </p:spPr>
        <p:txBody>
          <a:bodyPr/>
          <a:lstStyle/>
          <a:p>
            <a:r>
              <a:rPr lang="en-US" dirty="0"/>
              <a:t>IEEE 802.11 defines two MAC sublayers: </a:t>
            </a:r>
          </a:p>
          <a:p>
            <a:pPr lvl="1"/>
            <a:r>
              <a:rPr lang="en-US" dirty="0"/>
              <a:t>Distributed Coordination Function (DCF) </a:t>
            </a:r>
          </a:p>
          <a:p>
            <a:pPr lvl="1"/>
            <a:r>
              <a:rPr lang="en-US" dirty="0"/>
              <a:t>Point Coordination Function (PCF)</a:t>
            </a:r>
            <a:endParaRPr lang="en-IN" dirty="0"/>
          </a:p>
        </p:txBody>
      </p:sp>
      <p:pic>
        <p:nvPicPr>
          <p:cNvPr id="5" name="Picture 6">
            <a:extLst>
              <a:ext uri="{FF2B5EF4-FFF2-40B4-BE49-F238E27FC236}">
                <a16:creationId xmlns:a16="http://schemas.microsoft.com/office/drawing/2014/main" id="{0258A5D7-A279-4524-AAAE-A8F9FE67A9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1" y="2953062"/>
            <a:ext cx="8888412" cy="3768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02330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2FE34-4CA4-48F3-A41A-B0F2A65F42E0}"/>
              </a:ext>
            </a:extLst>
          </p:cNvPr>
          <p:cNvSpPr>
            <a:spLocks noGrp="1"/>
          </p:cNvSpPr>
          <p:nvPr>
            <p:ph type="title"/>
          </p:nvPr>
        </p:nvSpPr>
        <p:spPr/>
        <p:txBody>
          <a:bodyPr>
            <a:normAutofit/>
          </a:bodyPr>
          <a:lstStyle/>
          <a:p>
            <a:r>
              <a:rPr lang="en-US" b="1" dirty="0"/>
              <a:t>THE 802.11 MAC SUBLAYER PROTOCOL</a:t>
            </a:r>
            <a:endParaRPr lang="en-IN" b="1" dirty="0"/>
          </a:p>
        </p:txBody>
      </p:sp>
      <p:sp>
        <p:nvSpPr>
          <p:cNvPr id="3" name="Content Placeholder 2">
            <a:extLst>
              <a:ext uri="{FF2B5EF4-FFF2-40B4-BE49-F238E27FC236}">
                <a16:creationId xmlns:a16="http://schemas.microsoft.com/office/drawing/2014/main" id="{ACBEC9D9-E2D3-4CDF-A44A-80E2BA950234}"/>
              </a:ext>
            </a:extLst>
          </p:cNvPr>
          <p:cNvSpPr>
            <a:spLocks noGrp="1"/>
          </p:cNvSpPr>
          <p:nvPr>
            <p:ph idx="1"/>
          </p:nvPr>
        </p:nvSpPr>
        <p:spPr/>
        <p:txBody>
          <a:bodyPr/>
          <a:lstStyle/>
          <a:p>
            <a:pPr marL="0" indent="0">
              <a:buNone/>
            </a:pPr>
            <a:r>
              <a:rPr lang="en-IN" b="1" i="1" dirty="0"/>
              <a:t>Distributed Coordination Function</a:t>
            </a:r>
          </a:p>
          <a:p>
            <a:r>
              <a:rPr lang="en-US" dirty="0"/>
              <a:t>One of the two protocols defined by IEEE at the MAC sublayer is called the distributed coordination function (DCF).</a:t>
            </a:r>
          </a:p>
          <a:p>
            <a:r>
              <a:rPr lang="en-US" dirty="0"/>
              <a:t>DCF uses CSMA/CA as the access method</a:t>
            </a:r>
          </a:p>
          <a:p>
            <a:r>
              <a:rPr lang="en-US" dirty="0"/>
              <a:t>Frame Exchange Time Line figure shows the exchange of data and control frames in time.</a:t>
            </a:r>
            <a:endParaRPr lang="en-IN" dirty="0"/>
          </a:p>
        </p:txBody>
      </p:sp>
    </p:spTree>
    <p:extLst>
      <p:ext uri="{BB962C8B-B14F-4D97-AF65-F5344CB8AC3E}">
        <p14:creationId xmlns:p14="http://schemas.microsoft.com/office/powerpoint/2010/main" val="184398047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2FE34-4CA4-48F3-A41A-B0F2A65F42E0}"/>
              </a:ext>
            </a:extLst>
          </p:cNvPr>
          <p:cNvSpPr>
            <a:spLocks noGrp="1"/>
          </p:cNvSpPr>
          <p:nvPr>
            <p:ph type="title"/>
          </p:nvPr>
        </p:nvSpPr>
        <p:spPr/>
        <p:txBody>
          <a:bodyPr>
            <a:normAutofit/>
          </a:bodyPr>
          <a:lstStyle/>
          <a:p>
            <a:r>
              <a:rPr lang="en-US" b="1" dirty="0"/>
              <a:t>THE 802.11 MAC SUBLAYER PROTOCOL</a:t>
            </a:r>
            <a:endParaRPr lang="en-IN" b="1" dirty="0"/>
          </a:p>
        </p:txBody>
      </p:sp>
      <p:sp>
        <p:nvSpPr>
          <p:cNvPr id="3" name="Content Placeholder 2">
            <a:extLst>
              <a:ext uri="{FF2B5EF4-FFF2-40B4-BE49-F238E27FC236}">
                <a16:creationId xmlns:a16="http://schemas.microsoft.com/office/drawing/2014/main" id="{ACBEC9D9-E2D3-4CDF-A44A-80E2BA950234}"/>
              </a:ext>
            </a:extLst>
          </p:cNvPr>
          <p:cNvSpPr>
            <a:spLocks noGrp="1"/>
          </p:cNvSpPr>
          <p:nvPr>
            <p:ph idx="1"/>
          </p:nvPr>
        </p:nvSpPr>
        <p:spPr>
          <a:xfrm>
            <a:off x="0" y="983411"/>
            <a:ext cx="5734049" cy="5738064"/>
          </a:xfrm>
        </p:spPr>
        <p:txBody>
          <a:bodyPr>
            <a:normAutofit/>
          </a:bodyPr>
          <a:lstStyle/>
          <a:p>
            <a:pPr marL="0" indent="0">
              <a:buNone/>
            </a:pPr>
            <a:r>
              <a:rPr lang="en-US" dirty="0"/>
              <a:t>1. Before sending a frame, the source station senses the medium by checking the energy level at the carrier frequency.</a:t>
            </a:r>
          </a:p>
          <a:p>
            <a:pPr marL="0" indent="0">
              <a:buNone/>
            </a:pPr>
            <a:r>
              <a:rPr lang="en-US" dirty="0"/>
              <a:t>a. The channel uses a persistence strategy with back-off until the channel is idle.</a:t>
            </a:r>
          </a:p>
          <a:p>
            <a:pPr marL="0" indent="0">
              <a:buNone/>
            </a:pPr>
            <a:r>
              <a:rPr lang="en-US" dirty="0"/>
              <a:t>b. After the station is found to be idle, the station waits for a period of time called the </a:t>
            </a:r>
            <a:r>
              <a:rPr lang="en-US" b="1" dirty="0"/>
              <a:t>distributed interframe space (DIFS</a:t>
            </a:r>
            <a:r>
              <a:rPr lang="en-US" dirty="0"/>
              <a:t>); then the station sends a control frame called the </a:t>
            </a:r>
            <a:r>
              <a:rPr lang="en-US" b="1" dirty="0"/>
              <a:t>request to send (RTS).</a:t>
            </a:r>
            <a:endParaRPr lang="en-IN" b="1" dirty="0"/>
          </a:p>
        </p:txBody>
      </p:sp>
      <p:pic>
        <p:nvPicPr>
          <p:cNvPr id="5" name="Picture 6">
            <a:extLst>
              <a:ext uri="{FF2B5EF4-FFF2-40B4-BE49-F238E27FC236}">
                <a16:creationId xmlns:a16="http://schemas.microsoft.com/office/drawing/2014/main" id="{E2F514F1-3D62-4AE1-9EEB-DB42191741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4049" y="983410"/>
            <a:ext cx="6457951" cy="5569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485332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2FE34-4CA4-48F3-A41A-B0F2A65F42E0}"/>
              </a:ext>
            </a:extLst>
          </p:cNvPr>
          <p:cNvSpPr>
            <a:spLocks noGrp="1"/>
          </p:cNvSpPr>
          <p:nvPr>
            <p:ph type="title"/>
          </p:nvPr>
        </p:nvSpPr>
        <p:spPr/>
        <p:txBody>
          <a:bodyPr>
            <a:normAutofit/>
          </a:bodyPr>
          <a:lstStyle/>
          <a:p>
            <a:r>
              <a:rPr lang="en-US" b="1" dirty="0"/>
              <a:t>THE 802.11 MAC SUBLAYER PROTOCOL</a:t>
            </a:r>
            <a:endParaRPr lang="en-IN" b="1" dirty="0"/>
          </a:p>
        </p:txBody>
      </p:sp>
      <p:sp>
        <p:nvSpPr>
          <p:cNvPr id="3" name="Content Placeholder 2">
            <a:extLst>
              <a:ext uri="{FF2B5EF4-FFF2-40B4-BE49-F238E27FC236}">
                <a16:creationId xmlns:a16="http://schemas.microsoft.com/office/drawing/2014/main" id="{ACBEC9D9-E2D3-4CDF-A44A-80E2BA950234}"/>
              </a:ext>
            </a:extLst>
          </p:cNvPr>
          <p:cNvSpPr>
            <a:spLocks noGrp="1"/>
          </p:cNvSpPr>
          <p:nvPr>
            <p:ph idx="1"/>
          </p:nvPr>
        </p:nvSpPr>
        <p:spPr/>
        <p:txBody>
          <a:bodyPr>
            <a:normAutofit/>
          </a:bodyPr>
          <a:lstStyle/>
          <a:p>
            <a:pPr marL="0" indent="0">
              <a:buNone/>
            </a:pPr>
            <a:r>
              <a:rPr lang="en-US" b="1" dirty="0"/>
              <a:t>2. </a:t>
            </a:r>
            <a:r>
              <a:rPr lang="en-US" dirty="0"/>
              <a:t>After receiving the RTS and waiting a period of time called the </a:t>
            </a:r>
            <a:r>
              <a:rPr lang="en-US" b="1" i="1" dirty="0"/>
              <a:t>short interframe space (SIFS), </a:t>
            </a:r>
            <a:r>
              <a:rPr lang="en-US" dirty="0"/>
              <a:t>the destination station sends a control frame, called the </a:t>
            </a:r>
            <a:r>
              <a:rPr lang="en-US" b="1" i="1" dirty="0"/>
              <a:t>clear to send (CTS), </a:t>
            </a:r>
            <a:r>
              <a:rPr lang="en-US" dirty="0"/>
              <a:t>to the source station. This control frame indicates that the destination station is ready to receive data.</a:t>
            </a:r>
          </a:p>
          <a:p>
            <a:pPr marL="0" indent="0">
              <a:buNone/>
            </a:pPr>
            <a:r>
              <a:rPr lang="en-US" dirty="0"/>
              <a:t>3. The source station sends data after waiting an amount of time equal to SIFS.</a:t>
            </a:r>
          </a:p>
          <a:p>
            <a:pPr marL="0" indent="0">
              <a:buNone/>
            </a:pPr>
            <a:r>
              <a:rPr lang="en-US" dirty="0"/>
              <a:t>4. The destination station, after waiting an amount of time equal to SIFS, sends an acknowledgment to show that the frame has been received.</a:t>
            </a:r>
            <a:endParaRPr lang="en-IN" dirty="0"/>
          </a:p>
        </p:txBody>
      </p:sp>
    </p:spTree>
    <p:extLst>
      <p:ext uri="{BB962C8B-B14F-4D97-AF65-F5344CB8AC3E}">
        <p14:creationId xmlns:p14="http://schemas.microsoft.com/office/powerpoint/2010/main" val="14230643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1E7D2-6321-42CB-A03C-80C988CD7A1F}"/>
              </a:ext>
            </a:extLst>
          </p:cNvPr>
          <p:cNvSpPr>
            <a:spLocks noGrp="1"/>
          </p:cNvSpPr>
          <p:nvPr>
            <p:ph type="title"/>
          </p:nvPr>
        </p:nvSpPr>
        <p:spPr>
          <a:xfrm>
            <a:off x="0" y="158750"/>
            <a:ext cx="3886200" cy="775060"/>
          </a:xfrm>
        </p:spPr>
        <p:txBody>
          <a:bodyPr>
            <a:noAutofit/>
          </a:bodyPr>
          <a:lstStyle/>
          <a:p>
            <a:r>
              <a:rPr lang="en-US" sz="2800" b="1" dirty="0"/>
              <a:t>THE 802.11 MAC SUBLAYER PROTOCOL</a:t>
            </a:r>
            <a:endParaRPr lang="en-IN" sz="2800" dirty="0"/>
          </a:p>
        </p:txBody>
      </p:sp>
      <p:pic>
        <p:nvPicPr>
          <p:cNvPr id="5" name="Picture 7">
            <a:extLst>
              <a:ext uri="{FF2B5EF4-FFF2-40B4-BE49-F238E27FC236}">
                <a16:creationId xmlns:a16="http://schemas.microsoft.com/office/drawing/2014/main" id="{EF7B0930-22C0-4F49-BAE2-1CF311F2F5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114300"/>
            <a:ext cx="8097044" cy="661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a:extLst>
              <a:ext uri="{FF2B5EF4-FFF2-40B4-BE49-F238E27FC236}">
                <a16:creationId xmlns:a16="http://schemas.microsoft.com/office/drawing/2014/main" id="{2CC56C5E-E059-4B45-8E23-863D4230E2DF}"/>
              </a:ext>
            </a:extLst>
          </p:cNvPr>
          <p:cNvSpPr/>
          <p:nvPr/>
        </p:nvSpPr>
        <p:spPr>
          <a:xfrm>
            <a:off x="0" y="1148834"/>
            <a:ext cx="4895507" cy="584775"/>
          </a:xfrm>
          <a:prstGeom prst="rect">
            <a:avLst/>
          </a:prstGeom>
        </p:spPr>
        <p:txBody>
          <a:bodyPr wrap="none">
            <a:spAutoFit/>
          </a:bodyPr>
          <a:lstStyle/>
          <a:p>
            <a:r>
              <a:rPr lang="en-US" altLang="en-US" sz="3200" b="1" i="1" dirty="0">
                <a:latin typeface="Times New Roman" panose="02020603050405020304" pitchFamily="18" charset="0"/>
              </a:rPr>
              <a:t>802.11 CSMA/CA flowchart</a:t>
            </a:r>
            <a:endParaRPr lang="en-IN" sz="3200" b="1" dirty="0"/>
          </a:p>
        </p:txBody>
      </p:sp>
    </p:spTree>
    <p:extLst>
      <p:ext uri="{BB962C8B-B14F-4D97-AF65-F5344CB8AC3E}">
        <p14:creationId xmlns:p14="http://schemas.microsoft.com/office/powerpoint/2010/main" val="81162740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2FE34-4CA4-48F3-A41A-B0F2A65F42E0}"/>
              </a:ext>
            </a:extLst>
          </p:cNvPr>
          <p:cNvSpPr>
            <a:spLocks noGrp="1"/>
          </p:cNvSpPr>
          <p:nvPr>
            <p:ph type="title"/>
          </p:nvPr>
        </p:nvSpPr>
        <p:spPr/>
        <p:txBody>
          <a:bodyPr>
            <a:normAutofit/>
          </a:bodyPr>
          <a:lstStyle/>
          <a:p>
            <a:r>
              <a:rPr lang="en-US" b="1" dirty="0"/>
              <a:t>THE 802.11 MAC SUBLAYER PROTOCOL</a:t>
            </a:r>
            <a:endParaRPr lang="en-IN" b="1" dirty="0"/>
          </a:p>
        </p:txBody>
      </p:sp>
      <p:sp>
        <p:nvSpPr>
          <p:cNvPr id="3" name="Content Placeholder 2">
            <a:extLst>
              <a:ext uri="{FF2B5EF4-FFF2-40B4-BE49-F238E27FC236}">
                <a16:creationId xmlns:a16="http://schemas.microsoft.com/office/drawing/2014/main" id="{ACBEC9D9-E2D3-4CDF-A44A-80E2BA950234}"/>
              </a:ext>
            </a:extLst>
          </p:cNvPr>
          <p:cNvSpPr>
            <a:spLocks noGrp="1"/>
          </p:cNvSpPr>
          <p:nvPr>
            <p:ph idx="1"/>
          </p:nvPr>
        </p:nvSpPr>
        <p:spPr/>
        <p:txBody>
          <a:bodyPr>
            <a:normAutofit/>
          </a:bodyPr>
          <a:lstStyle/>
          <a:p>
            <a:pPr marL="0" indent="0">
              <a:buNone/>
            </a:pPr>
            <a:r>
              <a:rPr lang="en-IN" b="1" i="1" u="sng" dirty="0"/>
              <a:t>Network Allocation Vector</a:t>
            </a:r>
          </a:p>
          <a:p>
            <a:r>
              <a:rPr lang="en-US" dirty="0"/>
              <a:t>When a station sends an RTS frame, it includes the duration of time that it needs to occupy the channel. </a:t>
            </a:r>
          </a:p>
          <a:p>
            <a:r>
              <a:rPr lang="en-US" dirty="0"/>
              <a:t>The stations that are affected by this transmission create a timer called a </a:t>
            </a:r>
            <a:r>
              <a:rPr lang="en-US" b="1" i="1" dirty="0"/>
              <a:t>network allocation vector (NAV) </a:t>
            </a:r>
            <a:r>
              <a:rPr lang="en-US" dirty="0"/>
              <a:t>that shows how much time must pass before these stations are allowed to check the channel for idleness. </a:t>
            </a:r>
          </a:p>
          <a:p>
            <a:r>
              <a:rPr lang="en-US" dirty="0"/>
              <a:t>Each time a station accesses the system and sends an RTS frame, other stations start their NAV. </a:t>
            </a:r>
          </a:p>
          <a:p>
            <a:r>
              <a:rPr lang="en-US" dirty="0"/>
              <a:t>In other words, each station, before sensing the physical medium to see if it is idle, first checks its NAV to see if it has expired.</a:t>
            </a:r>
            <a:endParaRPr lang="en-IN" dirty="0"/>
          </a:p>
        </p:txBody>
      </p:sp>
    </p:spTree>
    <p:extLst>
      <p:ext uri="{BB962C8B-B14F-4D97-AF65-F5344CB8AC3E}">
        <p14:creationId xmlns:p14="http://schemas.microsoft.com/office/powerpoint/2010/main" val="21179305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C621B-B7A4-4F5F-AE35-C8EAFF22111C}"/>
              </a:ext>
            </a:extLst>
          </p:cNvPr>
          <p:cNvSpPr>
            <a:spLocks noGrp="1"/>
          </p:cNvSpPr>
          <p:nvPr>
            <p:ph type="title"/>
          </p:nvPr>
        </p:nvSpPr>
        <p:spPr/>
        <p:txBody>
          <a:bodyPr>
            <a:normAutofit/>
          </a:bodyPr>
          <a:lstStyle/>
          <a:p>
            <a:r>
              <a:rPr lang="en-US" b="1" dirty="0"/>
              <a:t>THE 802.11 MAC SUBLAYER PROTOCOL</a:t>
            </a:r>
            <a:endParaRPr lang="en-IN" dirty="0"/>
          </a:p>
        </p:txBody>
      </p:sp>
      <p:sp>
        <p:nvSpPr>
          <p:cNvPr id="3" name="Content Placeholder 2">
            <a:extLst>
              <a:ext uri="{FF2B5EF4-FFF2-40B4-BE49-F238E27FC236}">
                <a16:creationId xmlns:a16="http://schemas.microsoft.com/office/drawing/2014/main" id="{3D1B7029-3F3F-441D-AC1A-02F7FB85E08B}"/>
              </a:ext>
            </a:extLst>
          </p:cNvPr>
          <p:cNvSpPr>
            <a:spLocks noGrp="1"/>
          </p:cNvSpPr>
          <p:nvPr>
            <p:ph idx="1"/>
          </p:nvPr>
        </p:nvSpPr>
        <p:spPr/>
        <p:txBody>
          <a:bodyPr>
            <a:normAutofit/>
          </a:bodyPr>
          <a:lstStyle/>
          <a:p>
            <a:pPr marL="0" indent="0">
              <a:buNone/>
            </a:pPr>
            <a:r>
              <a:rPr lang="en-IN" b="1" i="1" dirty="0"/>
              <a:t>Point Coordination Function (PCF)</a:t>
            </a:r>
          </a:p>
          <a:p>
            <a:r>
              <a:rPr lang="en-US" dirty="0"/>
              <a:t>It is an optional access method that can be implemented in an </a:t>
            </a:r>
            <a:r>
              <a:rPr lang="en-US" b="1" dirty="0"/>
              <a:t>infrastructure network </a:t>
            </a:r>
            <a:r>
              <a:rPr lang="en-US" dirty="0"/>
              <a:t>(not in an ad hoc network).</a:t>
            </a:r>
          </a:p>
          <a:p>
            <a:r>
              <a:rPr lang="en-US" dirty="0"/>
              <a:t>It is implemented on top of the DCF and is used mostly for time-sensitive transmission.</a:t>
            </a:r>
          </a:p>
          <a:p>
            <a:r>
              <a:rPr lang="en-US" dirty="0"/>
              <a:t>PCF has a centralized, </a:t>
            </a:r>
            <a:r>
              <a:rPr lang="en-US" b="1" dirty="0"/>
              <a:t>contention-free polling access</a:t>
            </a:r>
            <a:r>
              <a:rPr lang="en-US" dirty="0"/>
              <a:t> method</a:t>
            </a:r>
          </a:p>
          <a:p>
            <a:r>
              <a:rPr lang="en-US" dirty="0"/>
              <a:t>The AP performs polling for stations that are capable of being polled.</a:t>
            </a:r>
          </a:p>
          <a:p>
            <a:r>
              <a:rPr lang="en-US" dirty="0"/>
              <a:t>The stations are polled one after another, sending any data they have to the AP.</a:t>
            </a:r>
          </a:p>
          <a:p>
            <a:endParaRPr lang="en-IN" dirty="0"/>
          </a:p>
        </p:txBody>
      </p:sp>
    </p:spTree>
    <p:extLst>
      <p:ext uri="{BB962C8B-B14F-4D97-AF65-F5344CB8AC3E}">
        <p14:creationId xmlns:p14="http://schemas.microsoft.com/office/powerpoint/2010/main" val="68209212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C621B-B7A4-4F5F-AE35-C8EAFF22111C}"/>
              </a:ext>
            </a:extLst>
          </p:cNvPr>
          <p:cNvSpPr>
            <a:spLocks noGrp="1"/>
          </p:cNvSpPr>
          <p:nvPr>
            <p:ph type="title"/>
          </p:nvPr>
        </p:nvSpPr>
        <p:spPr/>
        <p:txBody>
          <a:bodyPr>
            <a:normAutofit/>
          </a:bodyPr>
          <a:lstStyle/>
          <a:p>
            <a:r>
              <a:rPr lang="en-US" b="1" dirty="0"/>
              <a:t>THE 802.11 MAC SUBLAYER PROTOCOL</a:t>
            </a:r>
            <a:endParaRPr lang="en-IN" dirty="0"/>
          </a:p>
        </p:txBody>
      </p:sp>
      <p:sp>
        <p:nvSpPr>
          <p:cNvPr id="3" name="Content Placeholder 2">
            <a:extLst>
              <a:ext uri="{FF2B5EF4-FFF2-40B4-BE49-F238E27FC236}">
                <a16:creationId xmlns:a16="http://schemas.microsoft.com/office/drawing/2014/main" id="{3D1B7029-3F3F-441D-AC1A-02F7FB85E08B}"/>
              </a:ext>
            </a:extLst>
          </p:cNvPr>
          <p:cNvSpPr>
            <a:spLocks noGrp="1"/>
          </p:cNvSpPr>
          <p:nvPr>
            <p:ph idx="1"/>
          </p:nvPr>
        </p:nvSpPr>
        <p:spPr/>
        <p:txBody>
          <a:bodyPr/>
          <a:lstStyle/>
          <a:p>
            <a:r>
              <a:rPr lang="en-US" dirty="0"/>
              <a:t>To give priority to PCF over DCF, another interframe space, PIFS, has been defined. </a:t>
            </a:r>
          </a:p>
          <a:p>
            <a:r>
              <a:rPr lang="en-US" dirty="0"/>
              <a:t>PIFS (PCF IFS) is shorter than DIFS. </a:t>
            </a:r>
          </a:p>
          <a:p>
            <a:r>
              <a:rPr lang="en-US" dirty="0"/>
              <a:t>This means that if, at the same time, a station wants to use only DCF and an AP wants to use PCF, the AP has priority.</a:t>
            </a:r>
          </a:p>
          <a:p>
            <a:r>
              <a:rPr lang="en-US" dirty="0"/>
              <a:t>Due to the priority of PCF over DCF, stations that only use DCF may not gain access to the medium.</a:t>
            </a:r>
          </a:p>
          <a:p>
            <a:endParaRPr lang="en-IN" dirty="0"/>
          </a:p>
        </p:txBody>
      </p:sp>
    </p:spTree>
    <p:extLst>
      <p:ext uri="{BB962C8B-B14F-4D97-AF65-F5344CB8AC3E}">
        <p14:creationId xmlns:p14="http://schemas.microsoft.com/office/powerpoint/2010/main" val="10003274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C621B-B7A4-4F5F-AE35-C8EAFF22111C}"/>
              </a:ext>
            </a:extLst>
          </p:cNvPr>
          <p:cNvSpPr>
            <a:spLocks noGrp="1"/>
          </p:cNvSpPr>
          <p:nvPr>
            <p:ph type="title"/>
          </p:nvPr>
        </p:nvSpPr>
        <p:spPr/>
        <p:txBody>
          <a:bodyPr>
            <a:normAutofit/>
          </a:bodyPr>
          <a:lstStyle/>
          <a:p>
            <a:r>
              <a:rPr lang="en-US" b="1" dirty="0"/>
              <a:t>THE 802.11 MAC SUBLAYER PROTOCOL</a:t>
            </a:r>
            <a:endParaRPr lang="en-IN" dirty="0"/>
          </a:p>
        </p:txBody>
      </p:sp>
      <p:sp>
        <p:nvSpPr>
          <p:cNvPr id="3" name="Content Placeholder 2">
            <a:extLst>
              <a:ext uri="{FF2B5EF4-FFF2-40B4-BE49-F238E27FC236}">
                <a16:creationId xmlns:a16="http://schemas.microsoft.com/office/drawing/2014/main" id="{3D1B7029-3F3F-441D-AC1A-02F7FB85E08B}"/>
              </a:ext>
            </a:extLst>
          </p:cNvPr>
          <p:cNvSpPr>
            <a:spLocks noGrp="1"/>
          </p:cNvSpPr>
          <p:nvPr>
            <p:ph idx="1"/>
          </p:nvPr>
        </p:nvSpPr>
        <p:spPr/>
        <p:txBody>
          <a:bodyPr>
            <a:normAutofit/>
          </a:bodyPr>
          <a:lstStyle/>
          <a:p>
            <a:r>
              <a:rPr lang="en-US" dirty="0"/>
              <a:t>To prevent this, a </a:t>
            </a:r>
            <a:r>
              <a:rPr lang="en-US" b="1" dirty="0"/>
              <a:t>repetition interval </a:t>
            </a:r>
            <a:r>
              <a:rPr lang="en-US" dirty="0"/>
              <a:t>has been designed to cover both contention-free PCF and contention-based DCF traffic. </a:t>
            </a:r>
          </a:p>
          <a:p>
            <a:r>
              <a:rPr lang="en-US" dirty="0"/>
              <a:t>The repetition interval, which is repeated continuously, starts with a special control frame, called </a:t>
            </a:r>
            <a:r>
              <a:rPr lang="en-US" b="1" dirty="0"/>
              <a:t>a beacon frame</a:t>
            </a:r>
            <a:r>
              <a:rPr lang="en-US" dirty="0"/>
              <a:t>. </a:t>
            </a:r>
          </a:p>
          <a:p>
            <a:r>
              <a:rPr lang="en-US" dirty="0"/>
              <a:t>When the stations hear the beacon frame, they start their NAV for the duration of the contention-free period of the repetition interval</a:t>
            </a:r>
            <a:endParaRPr lang="en-IN" dirty="0"/>
          </a:p>
        </p:txBody>
      </p:sp>
    </p:spTree>
    <p:extLst>
      <p:ext uri="{BB962C8B-B14F-4D97-AF65-F5344CB8AC3E}">
        <p14:creationId xmlns:p14="http://schemas.microsoft.com/office/powerpoint/2010/main" val="179426524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C621B-B7A4-4F5F-AE35-C8EAFF22111C}"/>
              </a:ext>
            </a:extLst>
          </p:cNvPr>
          <p:cNvSpPr>
            <a:spLocks noGrp="1"/>
          </p:cNvSpPr>
          <p:nvPr>
            <p:ph type="title"/>
          </p:nvPr>
        </p:nvSpPr>
        <p:spPr/>
        <p:txBody>
          <a:bodyPr>
            <a:normAutofit/>
          </a:bodyPr>
          <a:lstStyle/>
          <a:p>
            <a:r>
              <a:rPr lang="en-US" b="1" dirty="0"/>
              <a:t>THE 802.11 MAC SUBLAYER PROTOCOL</a:t>
            </a:r>
            <a:endParaRPr lang="en-IN" dirty="0"/>
          </a:p>
        </p:txBody>
      </p:sp>
      <p:pic>
        <p:nvPicPr>
          <p:cNvPr id="5" name="Picture 6">
            <a:extLst>
              <a:ext uri="{FF2B5EF4-FFF2-40B4-BE49-F238E27FC236}">
                <a16:creationId xmlns:a16="http://schemas.microsoft.com/office/drawing/2014/main" id="{F7234DE4-4690-4A65-B5D3-4A436D8031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825" y="911585"/>
            <a:ext cx="11182350" cy="5809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80050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83FE6-6393-4E6A-B582-8987E9CACF45}"/>
              </a:ext>
            </a:extLst>
          </p:cNvPr>
          <p:cNvSpPr>
            <a:spLocks noGrp="1"/>
          </p:cNvSpPr>
          <p:nvPr>
            <p:ph type="title"/>
          </p:nvPr>
        </p:nvSpPr>
        <p:spPr/>
        <p:txBody>
          <a:bodyPr>
            <a:normAutofit fontScale="90000"/>
          </a:bodyPr>
          <a:lstStyle/>
          <a:p>
            <a:r>
              <a:rPr lang="en-US" dirty="0"/>
              <a:t> Physical layer coding violations</a:t>
            </a:r>
            <a:br>
              <a:rPr lang="en-US" dirty="0"/>
            </a:br>
            <a:endParaRPr lang="en-US" dirty="0"/>
          </a:p>
        </p:txBody>
      </p:sp>
      <p:sp>
        <p:nvSpPr>
          <p:cNvPr id="3" name="Content Placeholder 2">
            <a:extLst>
              <a:ext uri="{FF2B5EF4-FFF2-40B4-BE49-F238E27FC236}">
                <a16:creationId xmlns:a16="http://schemas.microsoft.com/office/drawing/2014/main" id="{BC74B3C8-5251-4BB9-B1C5-2C17D368566B}"/>
              </a:ext>
            </a:extLst>
          </p:cNvPr>
          <p:cNvSpPr>
            <a:spLocks noGrp="1"/>
          </p:cNvSpPr>
          <p:nvPr>
            <p:ph idx="1"/>
          </p:nvPr>
        </p:nvSpPr>
        <p:spPr>
          <a:xfrm>
            <a:off x="0" y="1178969"/>
            <a:ext cx="5847465" cy="4813868"/>
          </a:xfrm>
        </p:spPr>
        <p:txBody>
          <a:bodyPr>
            <a:normAutofit fontScale="85000" lnSpcReduction="10000"/>
          </a:bodyPr>
          <a:lstStyle/>
          <a:p>
            <a:pPr marL="0" indent="0" algn="just">
              <a:lnSpc>
                <a:spcPct val="170000"/>
              </a:lnSpc>
              <a:buNone/>
            </a:pPr>
            <a:r>
              <a:rPr lang="en-US" sz="2800" dirty="0"/>
              <a:t>Encoding violation is a technique that is used just for framing in computer networks within which encoding on physical medium brings about some kind of repetition which is used in quite more than one graphical or visual structure to easily encode or represent one variable of information.</a:t>
            </a:r>
          </a:p>
        </p:txBody>
      </p:sp>
      <p:pic>
        <p:nvPicPr>
          <p:cNvPr id="4" name="Picture 3">
            <a:extLst>
              <a:ext uri="{FF2B5EF4-FFF2-40B4-BE49-F238E27FC236}">
                <a16:creationId xmlns:a16="http://schemas.microsoft.com/office/drawing/2014/main" id="{ABE4D677-A590-447E-987A-05915432A9B8}"/>
              </a:ext>
            </a:extLst>
          </p:cNvPr>
          <p:cNvPicPr>
            <a:picLocks noChangeAspect="1"/>
          </p:cNvPicPr>
          <p:nvPr/>
        </p:nvPicPr>
        <p:blipFill>
          <a:blip r:embed="rId2"/>
          <a:stretch>
            <a:fillRect/>
          </a:stretch>
        </p:blipFill>
        <p:spPr>
          <a:xfrm>
            <a:off x="5847465" y="1580062"/>
            <a:ext cx="6344535" cy="3477110"/>
          </a:xfrm>
          <a:prstGeom prst="rect">
            <a:avLst/>
          </a:prstGeom>
        </p:spPr>
      </p:pic>
    </p:spTree>
    <p:extLst>
      <p:ext uri="{BB962C8B-B14F-4D97-AF65-F5344CB8AC3E}">
        <p14:creationId xmlns:p14="http://schemas.microsoft.com/office/powerpoint/2010/main" val="359103763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C621B-B7A4-4F5F-AE35-C8EAFF22111C}"/>
              </a:ext>
            </a:extLst>
          </p:cNvPr>
          <p:cNvSpPr>
            <a:spLocks noGrp="1"/>
          </p:cNvSpPr>
          <p:nvPr>
            <p:ph type="title"/>
          </p:nvPr>
        </p:nvSpPr>
        <p:spPr/>
        <p:txBody>
          <a:bodyPr>
            <a:normAutofit/>
          </a:bodyPr>
          <a:lstStyle/>
          <a:p>
            <a:r>
              <a:rPr lang="en-US" b="1" dirty="0"/>
              <a:t>THE 802.11 MAC SUBLAYER PROTOCOL</a:t>
            </a:r>
            <a:endParaRPr lang="en-IN" dirty="0"/>
          </a:p>
        </p:txBody>
      </p:sp>
      <p:sp>
        <p:nvSpPr>
          <p:cNvPr id="3" name="Content Placeholder 2">
            <a:extLst>
              <a:ext uri="{FF2B5EF4-FFF2-40B4-BE49-F238E27FC236}">
                <a16:creationId xmlns:a16="http://schemas.microsoft.com/office/drawing/2014/main" id="{3D1B7029-3F3F-441D-AC1A-02F7FB85E08B}"/>
              </a:ext>
            </a:extLst>
          </p:cNvPr>
          <p:cNvSpPr>
            <a:spLocks noGrp="1"/>
          </p:cNvSpPr>
          <p:nvPr>
            <p:ph idx="1"/>
          </p:nvPr>
        </p:nvSpPr>
        <p:spPr/>
        <p:txBody>
          <a:bodyPr/>
          <a:lstStyle/>
          <a:p>
            <a:r>
              <a:rPr lang="en-US" dirty="0"/>
              <a:t>During the repetition interval, the PC (point controller)/Polled Station/ Access Point can send a poll frame, receive data, send an ACK, receive an ACK, or do any combination of these (802.11 uses piggybacking). </a:t>
            </a:r>
          </a:p>
          <a:p>
            <a:r>
              <a:rPr lang="en-US" dirty="0"/>
              <a:t>At the end of the contention-free period, the PC sends a CF end (contention-free end) frame to allow the contention-based stations to use the medium.</a:t>
            </a:r>
            <a:endParaRPr lang="en-IN" dirty="0"/>
          </a:p>
        </p:txBody>
      </p:sp>
    </p:spTree>
    <p:extLst>
      <p:ext uri="{BB962C8B-B14F-4D97-AF65-F5344CB8AC3E}">
        <p14:creationId xmlns:p14="http://schemas.microsoft.com/office/powerpoint/2010/main" val="391701929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C621B-B7A4-4F5F-AE35-C8EAFF22111C}"/>
              </a:ext>
            </a:extLst>
          </p:cNvPr>
          <p:cNvSpPr>
            <a:spLocks noGrp="1"/>
          </p:cNvSpPr>
          <p:nvPr>
            <p:ph type="title"/>
          </p:nvPr>
        </p:nvSpPr>
        <p:spPr/>
        <p:txBody>
          <a:bodyPr>
            <a:normAutofit/>
          </a:bodyPr>
          <a:lstStyle/>
          <a:p>
            <a:r>
              <a:rPr lang="en-US" b="1" dirty="0"/>
              <a:t>THE 802.11 MAC SUBLAYER PROTOCOL</a:t>
            </a:r>
            <a:endParaRPr lang="en-IN" dirty="0"/>
          </a:p>
        </p:txBody>
      </p:sp>
      <p:sp>
        <p:nvSpPr>
          <p:cNvPr id="3" name="Content Placeholder 2">
            <a:extLst>
              <a:ext uri="{FF2B5EF4-FFF2-40B4-BE49-F238E27FC236}">
                <a16:creationId xmlns:a16="http://schemas.microsoft.com/office/drawing/2014/main" id="{3D1B7029-3F3F-441D-AC1A-02F7FB85E08B}"/>
              </a:ext>
            </a:extLst>
          </p:cNvPr>
          <p:cNvSpPr>
            <a:spLocks noGrp="1"/>
          </p:cNvSpPr>
          <p:nvPr>
            <p:ph idx="1"/>
          </p:nvPr>
        </p:nvSpPr>
        <p:spPr/>
        <p:txBody>
          <a:bodyPr>
            <a:normAutofit/>
          </a:bodyPr>
          <a:lstStyle/>
          <a:p>
            <a:pPr marL="0" indent="0">
              <a:buNone/>
            </a:pPr>
            <a:r>
              <a:rPr lang="en-IN" b="1" i="1" dirty="0"/>
              <a:t>Fragmentation</a:t>
            </a:r>
          </a:p>
          <a:p>
            <a:r>
              <a:rPr lang="en-US" dirty="0"/>
              <a:t>The wireless environment is very noisy, so frames are often corrupted. </a:t>
            </a:r>
          </a:p>
          <a:p>
            <a:r>
              <a:rPr lang="en-US" dirty="0"/>
              <a:t>A corrupt frame has to be retransmitted. </a:t>
            </a:r>
          </a:p>
          <a:p>
            <a:r>
              <a:rPr lang="en-US" dirty="0"/>
              <a:t>The protocol, therefore, recommends fragmentation—</a:t>
            </a:r>
            <a:r>
              <a:rPr lang="en-US" b="1" dirty="0"/>
              <a:t>the division of a large frame into smaller ones</a:t>
            </a:r>
            <a:r>
              <a:rPr lang="en-US" dirty="0"/>
              <a:t>. </a:t>
            </a:r>
          </a:p>
          <a:p>
            <a:r>
              <a:rPr lang="en-US" dirty="0"/>
              <a:t>It is more efficient to resend a small frame than </a:t>
            </a:r>
            <a:r>
              <a:rPr lang="en-IN" dirty="0"/>
              <a:t>a large one.</a:t>
            </a:r>
          </a:p>
        </p:txBody>
      </p:sp>
    </p:spTree>
    <p:extLst>
      <p:ext uri="{BB962C8B-B14F-4D97-AF65-F5344CB8AC3E}">
        <p14:creationId xmlns:p14="http://schemas.microsoft.com/office/powerpoint/2010/main" val="36190615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1116A-83E7-49FF-9D0B-1328E24B483A}"/>
              </a:ext>
            </a:extLst>
          </p:cNvPr>
          <p:cNvSpPr>
            <a:spLocks noGrp="1"/>
          </p:cNvSpPr>
          <p:nvPr>
            <p:ph type="title"/>
          </p:nvPr>
        </p:nvSpPr>
        <p:spPr/>
        <p:txBody>
          <a:bodyPr>
            <a:normAutofit fontScale="90000"/>
          </a:bodyPr>
          <a:lstStyle/>
          <a:p>
            <a:r>
              <a:rPr lang="en-US" b="1" dirty="0"/>
              <a:t>THE 802.11 MAC SUBLAYER PROTOCOL: Frame format</a:t>
            </a:r>
            <a:endParaRPr lang="en-IN" dirty="0"/>
          </a:p>
        </p:txBody>
      </p:sp>
      <p:sp>
        <p:nvSpPr>
          <p:cNvPr id="3" name="Content Placeholder 2">
            <a:extLst>
              <a:ext uri="{FF2B5EF4-FFF2-40B4-BE49-F238E27FC236}">
                <a16:creationId xmlns:a16="http://schemas.microsoft.com/office/drawing/2014/main" id="{A7D71C75-FA00-4004-8647-7A9E38633E80}"/>
              </a:ext>
            </a:extLst>
          </p:cNvPr>
          <p:cNvSpPr>
            <a:spLocks noGrp="1"/>
          </p:cNvSpPr>
          <p:nvPr>
            <p:ph idx="1"/>
          </p:nvPr>
        </p:nvSpPr>
        <p:spPr>
          <a:xfrm>
            <a:off x="259307" y="983411"/>
            <a:ext cx="11709780" cy="1010281"/>
          </a:xfrm>
        </p:spPr>
        <p:txBody>
          <a:bodyPr/>
          <a:lstStyle/>
          <a:p>
            <a:pPr marL="0" indent="0">
              <a:buNone/>
            </a:pPr>
            <a:r>
              <a:rPr lang="en-US" dirty="0"/>
              <a:t>The MAC layer frame consists of nine fields, as shown in Figure</a:t>
            </a:r>
            <a:endParaRPr lang="en-IN" dirty="0"/>
          </a:p>
        </p:txBody>
      </p:sp>
      <p:pic>
        <p:nvPicPr>
          <p:cNvPr id="5" name="Picture 6">
            <a:extLst>
              <a:ext uri="{FF2B5EF4-FFF2-40B4-BE49-F238E27FC236}">
                <a16:creationId xmlns:a16="http://schemas.microsoft.com/office/drawing/2014/main" id="{BA16056C-DE05-495D-978C-508D34F8A4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063" y="2065518"/>
            <a:ext cx="11723024" cy="3809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918656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1116A-83E7-49FF-9D0B-1328E24B483A}"/>
              </a:ext>
            </a:extLst>
          </p:cNvPr>
          <p:cNvSpPr>
            <a:spLocks noGrp="1"/>
          </p:cNvSpPr>
          <p:nvPr>
            <p:ph type="title"/>
          </p:nvPr>
        </p:nvSpPr>
        <p:spPr/>
        <p:txBody>
          <a:bodyPr>
            <a:normAutofit fontScale="90000"/>
          </a:bodyPr>
          <a:lstStyle/>
          <a:p>
            <a:r>
              <a:rPr lang="en-US" b="1" dirty="0"/>
              <a:t>THE 802.11 MAC SUBLAYER PROTOCOL: Frame format</a:t>
            </a:r>
            <a:endParaRPr lang="en-IN" dirty="0"/>
          </a:p>
        </p:txBody>
      </p:sp>
      <p:sp>
        <p:nvSpPr>
          <p:cNvPr id="3" name="Content Placeholder 2">
            <a:extLst>
              <a:ext uri="{FF2B5EF4-FFF2-40B4-BE49-F238E27FC236}">
                <a16:creationId xmlns:a16="http://schemas.microsoft.com/office/drawing/2014/main" id="{A7D71C75-FA00-4004-8647-7A9E38633E80}"/>
              </a:ext>
            </a:extLst>
          </p:cNvPr>
          <p:cNvSpPr>
            <a:spLocks noGrp="1"/>
          </p:cNvSpPr>
          <p:nvPr>
            <p:ph idx="1"/>
          </p:nvPr>
        </p:nvSpPr>
        <p:spPr/>
        <p:txBody>
          <a:bodyPr/>
          <a:lstStyle/>
          <a:p>
            <a:r>
              <a:rPr lang="en-US" b="1" i="1" dirty="0"/>
              <a:t>Frame control (FC). </a:t>
            </a:r>
            <a:r>
              <a:rPr lang="en-US" dirty="0"/>
              <a:t>The FC field is 2 bytes long and defines the type of frame and some control information. Table describes the subfields. </a:t>
            </a:r>
            <a:endParaRPr lang="en-IN" dirty="0"/>
          </a:p>
        </p:txBody>
      </p:sp>
      <p:graphicFrame>
        <p:nvGraphicFramePr>
          <p:cNvPr id="4" name="Table 4">
            <a:extLst>
              <a:ext uri="{FF2B5EF4-FFF2-40B4-BE49-F238E27FC236}">
                <a16:creationId xmlns:a16="http://schemas.microsoft.com/office/drawing/2014/main" id="{739F3F69-6AEB-4FD7-8059-3F758D5FF0CB}"/>
              </a:ext>
            </a:extLst>
          </p:cNvPr>
          <p:cNvGraphicFramePr>
            <a:graphicFrameLocks noGrp="1"/>
          </p:cNvGraphicFramePr>
          <p:nvPr>
            <p:extLst/>
          </p:nvPr>
        </p:nvGraphicFramePr>
        <p:xfrm>
          <a:off x="532984" y="2271395"/>
          <a:ext cx="8401676" cy="4450080"/>
        </p:xfrm>
        <a:graphic>
          <a:graphicData uri="http://schemas.openxmlformats.org/drawingml/2006/table">
            <a:tbl>
              <a:tblPr firstRow="1" bandRow="1">
                <a:tableStyleId>{5C22544A-7EE6-4342-B048-85BDC9FD1C3A}</a:tableStyleId>
              </a:tblPr>
              <a:tblGrid>
                <a:gridCol w="1323952">
                  <a:extLst>
                    <a:ext uri="{9D8B030D-6E8A-4147-A177-3AD203B41FA5}">
                      <a16:colId xmlns:a16="http://schemas.microsoft.com/office/drawing/2014/main" val="3504199905"/>
                    </a:ext>
                  </a:extLst>
                </a:gridCol>
                <a:gridCol w="7077724">
                  <a:extLst>
                    <a:ext uri="{9D8B030D-6E8A-4147-A177-3AD203B41FA5}">
                      <a16:colId xmlns:a16="http://schemas.microsoft.com/office/drawing/2014/main" val="21009517"/>
                    </a:ext>
                  </a:extLst>
                </a:gridCol>
              </a:tblGrid>
              <a:tr h="370840">
                <a:tc>
                  <a:txBody>
                    <a:bodyPr/>
                    <a:lstStyle/>
                    <a:p>
                      <a:r>
                        <a:rPr lang="en-IN" sz="1800" b="0" i="1" u="none" strike="noStrike" kern="1200" baseline="0" dirty="0">
                          <a:solidFill>
                            <a:schemeClr val="lt1"/>
                          </a:solidFill>
                          <a:latin typeface="+mn-lt"/>
                          <a:ea typeface="+mn-ea"/>
                          <a:cs typeface="+mn-cs"/>
                        </a:rPr>
                        <a:t>Field</a:t>
                      </a:r>
                      <a:endParaRPr lang="en-IN" dirty="0"/>
                    </a:p>
                  </a:txBody>
                  <a:tcPr/>
                </a:tc>
                <a:tc>
                  <a:txBody>
                    <a:bodyPr/>
                    <a:lstStyle/>
                    <a:p>
                      <a:r>
                        <a:rPr lang="en-IN" sz="1800" b="0" i="1" u="none" strike="noStrike" kern="1200" baseline="0" dirty="0">
                          <a:solidFill>
                            <a:schemeClr val="lt1"/>
                          </a:solidFill>
                          <a:latin typeface="+mn-lt"/>
                          <a:ea typeface="+mn-ea"/>
                          <a:cs typeface="+mn-cs"/>
                        </a:rPr>
                        <a:t>Explanation</a:t>
                      </a:r>
                      <a:endParaRPr lang="en-IN" dirty="0"/>
                    </a:p>
                  </a:txBody>
                  <a:tcPr/>
                </a:tc>
                <a:extLst>
                  <a:ext uri="{0D108BD9-81ED-4DB2-BD59-A6C34878D82A}">
                    <a16:rowId xmlns:a16="http://schemas.microsoft.com/office/drawing/2014/main" val="240630806"/>
                  </a:ext>
                </a:extLst>
              </a:tr>
              <a:tr h="370840">
                <a:tc>
                  <a:txBody>
                    <a:bodyPr/>
                    <a:lstStyle/>
                    <a:p>
                      <a:r>
                        <a:rPr lang="en-IN" sz="1800" b="0" i="0" u="none" strike="noStrike" kern="1200" baseline="0" dirty="0">
                          <a:solidFill>
                            <a:schemeClr val="tx1"/>
                          </a:solidFill>
                          <a:latin typeface="+mn-lt"/>
                          <a:ea typeface="+mn-ea"/>
                          <a:cs typeface="+mn-cs"/>
                        </a:rPr>
                        <a:t>Version</a:t>
                      </a:r>
                      <a:endParaRPr lang="en-IN" dirty="0">
                        <a:solidFill>
                          <a:schemeClr val="tx1"/>
                        </a:solidFill>
                      </a:endParaRPr>
                    </a:p>
                  </a:txBody>
                  <a:tcPr/>
                </a:tc>
                <a:tc>
                  <a:txBody>
                    <a:bodyPr/>
                    <a:lstStyle/>
                    <a:p>
                      <a:r>
                        <a:rPr lang="en-IN" dirty="0">
                          <a:solidFill>
                            <a:schemeClr val="tx1"/>
                          </a:solidFill>
                        </a:rPr>
                        <a:t>Current version is 0</a:t>
                      </a:r>
                    </a:p>
                  </a:txBody>
                  <a:tcPr/>
                </a:tc>
                <a:extLst>
                  <a:ext uri="{0D108BD9-81ED-4DB2-BD59-A6C34878D82A}">
                    <a16:rowId xmlns:a16="http://schemas.microsoft.com/office/drawing/2014/main" val="2929067132"/>
                  </a:ext>
                </a:extLst>
              </a:tr>
              <a:tr h="370840">
                <a:tc>
                  <a:txBody>
                    <a:bodyPr/>
                    <a:lstStyle/>
                    <a:p>
                      <a:r>
                        <a:rPr lang="en-IN" sz="1800" b="0" i="0" u="none" strike="noStrike" kern="1200" baseline="0" dirty="0">
                          <a:solidFill>
                            <a:schemeClr val="dk1"/>
                          </a:solidFill>
                          <a:latin typeface="+mn-lt"/>
                          <a:ea typeface="+mn-ea"/>
                          <a:cs typeface="+mn-cs"/>
                        </a:rPr>
                        <a:t>Type</a:t>
                      </a:r>
                      <a:endParaRPr lang="en-IN" dirty="0">
                        <a:solidFill>
                          <a:schemeClr val="tx1"/>
                        </a:solidFill>
                      </a:endParaRPr>
                    </a:p>
                  </a:txBody>
                  <a:tcPr/>
                </a:tc>
                <a:tc>
                  <a:txBody>
                    <a:bodyPr/>
                    <a:lstStyle/>
                    <a:p>
                      <a:r>
                        <a:rPr lang="en-US" dirty="0">
                          <a:solidFill>
                            <a:schemeClr val="tx1"/>
                          </a:solidFill>
                        </a:rPr>
                        <a:t>Type of information: management (00), control (01), or data (10)</a:t>
                      </a:r>
                      <a:endParaRPr lang="en-IN" dirty="0">
                        <a:solidFill>
                          <a:schemeClr val="tx1"/>
                        </a:solidFill>
                      </a:endParaRPr>
                    </a:p>
                  </a:txBody>
                  <a:tcPr/>
                </a:tc>
                <a:extLst>
                  <a:ext uri="{0D108BD9-81ED-4DB2-BD59-A6C34878D82A}">
                    <a16:rowId xmlns:a16="http://schemas.microsoft.com/office/drawing/2014/main" val="3280852860"/>
                  </a:ext>
                </a:extLst>
              </a:tr>
              <a:tr h="370840">
                <a:tc>
                  <a:txBody>
                    <a:bodyPr/>
                    <a:lstStyle/>
                    <a:p>
                      <a:r>
                        <a:rPr lang="en-IN" sz="1800" b="0" i="0" u="none" strike="noStrike" kern="1200" baseline="0" dirty="0">
                          <a:solidFill>
                            <a:schemeClr val="dk1"/>
                          </a:solidFill>
                          <a:latin typeface="+mn-lt"/>
                          <a:ea typeface="+mn-ea"/>
                          <a:cs typeface="+mn-cs"/>
                        </a:rPr>
                        <a:t>Subtype</a:t>
                      </a:r>
                      <a:endParaRPr lang="en-IN" dirty="0">
                        <a:solidFill>
                          <a:schemeClr val="tx1"/>
                        </a:solidFill>
                      </a:endParaRPr>
                    </a:p>
                  </a:txBody>
                  <a:tcPr/>
                </a:tc>
                <a:tc>
                  <a:txBody>
                    <a:bodyPr/>
                    <a:lstStyle/>
                    <a:p>
                      <a:r>
                        <a:rPr lang="en-IN" dirty="0">
                          <a:solidFill>
                            <a:schemeClr val="tx1"/>
                          </a:solidFill>
                        </a:rPr>
                        <a:t>Subtype of each type</a:t>
                      </a:r>
                    </a:p>
                  </a:txBody>
                  <a:tcPr/>
                </a:tc>
                <a:extLst>
                  <a:ext uri="{0D108BD9-81ED-4DB2-BD59-A6C34878D82A}">
                    <a16:rowId xmlns:a16="http://schemas.microsoft.com/office/drawing/2014/main" val="3085963264"/>
                  </a:ext>
                </a:extLst>
              </a:tr>
              <a:tr h="370840">
                <a:tc>
                  <a:txBody>
                    <a:bodyPr/>
                    <a:lstStyle/>
                    <a:p>
                      <a:r>
                        <a:rPr lang="en-IN" sz="1800" b="0" i="0" u="none" strike="noStrike" kern="1200" baseline="0" dirty="0">
                          <a:solidFill>
                            <a:schemeClr val="dk1"/>
                          </a:solidFill>
                          <a:latin typeface="+mn-lt"/>
                          <a:ea typeface="+mn-ea"/>
                          <a:cs typeface="+mn-cs"/>
                        </a:rPr>
                        <a:t>To DS</a:t>
                      </a:r>
                      <a:endParaRPr lang="en-IN" dirty="0">
                        <a:solidFill>
                          <a:schemeClr val="tx1"/>
                        </a:solidFill>
                      </a:endParaRPr>
                    </a:p>
                  </a:txBody>
                  <a:tcPr/>
                </a:tc>
                <a:tc>
                  <a:txBody>
                    <a:bodyPr/>
                    <a:lstStyle/>
                    <a:p>
                      <a:r>
                        <a:rPr lang="en-US" dirty="0">
                          <a:solidFill>
                            <a:schemeClr val="tx1"/>
                          </a:solidFill>
                        </a:rPr>
                        <a:t>To distributed system (0 or 1) (To Station or Access Point)</a:t>
                      </a:r>
                      <a:endParaRPr lang="en-IN" dirty="0">
                        <a:solidFill>
                          <a:schemeClr val="tx1"/>
                        </a:solidFill>
                      </a:endParaRPr>
                    </a:p>
                  </a:txBody>
                  <a:tcPr/>
                </a:tc>
                <a:extLst>
                  <a:ext uri="{0D108BD9-81ED-4DB2-BD59-A6C34878D82A}">
                    <a16:rowId xmlns:a16="http://schemas.microsoft.com/office/drawing/2014/main" val="2807504300"/>
                  </a:ext>
                </a:extLst>
              </a:tr>
              <a:tr h="370840">
                <a:tc>
                  <a:txBody>
                    <a:bodyPr/>
                    <a:lstStyle/>
                    <a:p>
                      <a:r>
                        <a:rPr lang="en-IN" sz="1800" b="0" i="0" u="none" strike="noStrike" kern="1200" baseline="0" dirty="0">
                          <a:solidFill>
                            <a:schemeClr val="dk1"/>
                          </a:solidFill>
                          <a:latin typeface="+mn-lt"/>
                          <a:ea typeface="+mn-ea"/>
                          <a:cs typeface="+mn-cs"/>
                        </a:rPr>
                        <a:t>From DS</a:t>
                      </a:r>
                      <a:endParaRPr lang="en-IN"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To distributed system (0 or 1) (From Station or Access Point)</a:t>
                      </a:r>
                      <a:endParaRPr lang="en-IN" dirty="0">
                        <a:solidFill>
                          <a:schemeClr val="tx1"/>
                        </a:solidFill>
                      </a:endParaRPr>
                    </a:p>
                  </a:txBody>
                  <a:tcPr/>
                </a:tc>
                <a:extLst>
                  <a:ext uri="{0D108BD9-81ED-4DB2-BD59-A6C34878D82A}">
                    <a16:rowId xmlns:a16="http://schemas.microsoft.com/office/drawing/2014/main" val="3596282953"/>
                  </a:ext>
                </a:extLst>
              </a:tr>
              <a:tr h="370840">
                <a:tc>
                  <a:txBody>
                    <a:bodyPr/>
                    <a:lstStyle/>
                    <a:p>
                      <a:r>
                        <a:rPr lang="en-IN" sz="1800" b="0" i="0" u="none" strike="noStrike" kern="1200" baseline="0" dirty="0">
                          <a:solidFill>
                            <a:schemeClr val="dk1"/>
                          </a:solidFill>
                          <a:latin typeface="+mn-lt"/>
                          <a:ea typeface="+mn-ea"/>
                          <a:cs typeface="+mn-cs"/>
                        </a:rPr>
                        <a:t>More frag</a:t>
                      </a:r>
                      <a:endParaRPr lang="en-IN" dirty="0">
                        <a:solidFill>
                          <a:schemeClr val="tx1"/>
                        </a:solidFill>
                      </a:endParaRPr>
                    </a:p>
                  </a:txBody>
                  <a:tcPr/>
                </a:tc>
                <a:tc>
                  <a:txBody>
                    <a:bodyPr/>
                    <a:lstStyle/>
                    <a:p>
                      <a:r>
                        <a:rPr lang="en-US" sz="1800" b="0" i="0" u="none" strike="noStrike" kern="1200" baseline="0" dirty="0">
                          <a:solidFill>
                            <a:schemeClr val="dk1"/>
                          </a:solidFill>
                          <a:latin typeface="+mn-lt"/>
                          <a:ea typeface="+mn-ea"/>
                          <a:cs typeface="+mn-cs"/>
                        </a:rPr>
                        <a:t>When set to 1, means more fragments</a:t>
                      </a:r>
                      <a:endParaRPr lang="en-IN" dirty="0">
                        <a:solidFill>
                          <a:schemeClr val="tx1"/>
                        </a:solidFill>
                      </a:endParaRPr>
                    </a:p>
                  </a:txBody>
                  <a:tcPr/>
                </a:tc>
                <a:extLst>
                  <a:ext uri="{0D108BD9-81ED-4DB2-BD59-A6C34878D82A}">
                    <a16:rowId xmlns:a16="http://schemas.microsoft.com/office/drawing/2014/main" val="1585805926"/>
                  </a:ext>
                </a:extLst>
              </a:tr>
              <a:tr h="370840">
                <a:tc>
                  <a:txBody>
                    <a:bodyPr/>
                    <a:lstStyle/>
                    <a:p>
                      <a:r>
                        <a:rPr lang="en-IN" sz="1800" b="0" i="0" u="none" strike="noStrike" kern="1200" baseline="0" dirty="0">
                          <a:solidFill>
                            <a:schemeClr val="dk1"/>
                          </a:solidFill>
                          <a:latin typeface="+mn-lt"/>
                          <a:ea typeface="+mn-ea"/>
                          <a:cs typeface="+mn-cs"/>
                        </a:rPr>
                        <a:t>Retry</a:t>
                      </a:r>
                      <a:endParaRPr lang="en-IN" dirty="0">
                        <a:solidFill>
                          <a:schemeClr val="tx1"/>
                        </a:solidFill>
                      </a:endParaRPr>
                    </a:p>
                  </a:txBody>
                  <a:tcPr/>
                </a:tc>
                <a:tc>
                  <a:txBody>
                    <a:bodyPr/>
                    <a:lstStyle/>
                    <a:p>
                      <a:r>
                        <a:rPr lang="en-US" sz="1800" b="0" i="0" u="none" strike="noStrike" kern="1200" baseline="0" dirty="0">
                          <a:solidFill>
                            <a:schemeClr val="dk1"/>
                          </a:solidFill>
                          <a:latin typeface="+mn-lt"/>
                          <a:ea typeface="+mn-ea"/>
                          <a:cs typeface="+mn-cs"/>
                        </a:rPr>
                        <a:t>When set to 1, means retransmitted frame</a:t>
                      </a:r>
                      <a:endParaRPr lang="en-IN" dirty="0">
                        <a:solidFill>
                          <a:schemeClr val="tx1"/>
                        </a:solidFill>
                      </a:endParaRPr>
                    </a:p>
                  </a:txBody>
                  <a:tcPr/>
                </a:tc>
                <a:extLst>
                  <a:ext uri="{0D108BD9-81ED-4DB2-BD59-A6C34878D82A}">
                    <a16:rowId xmlns:a16="http://schemas.microsoft.com/office/drawing/2014/main" val="3003755513"/>
                  </a:ext>
                </a:extLst>
              </a:tr>
              <a:tr h="370840">
                <a:tc>
                  <a:txBody>
                    <a:bodyPr/>
                    <a:lstStyle/>
                    <a:p>
                      <a:r>
                        <a:rPr lang="en-IN" sz="1800" b="0" i="0" u="none" strike="noStrike" kern="1200" baseline="0" dirty="0" err="1">
                          <a:solidFill>
                            <a:schemeClr val="dk1"/>
                          </a:solidFill>
                          <a:latin typeface="+mn-lt"/>
                          <a:ea typeface="+mn-ea"/>
                          <a:cs typeface="+mn-cs"/>
                        </a:rPr>
                        <a:t>Pwr</a:t>
                      </a:r>
                      <a:r>
                        <a:rPr lang="en-IN" sz="1800" b="0" i="0" u="none" strike="noStrike" kern="1200" baseline="0" dirty="0">
                          <a:solidFill>
                            <a:schemeClr val="dk1"/>
                          </a:solidFill>
                          <a:latin typeface="+mn-lt"/>
                          <a:ea typeface="+mn-ea"/>
                          <a:cs typeface="+mn-cs"/>
                        </a:rPr>
                        <a:t> </a:t>
                      </a:r>
                      <a:r>
                        <a:rPr lang="en-IN" sz="1800" b="0" i="0" u="none" strike="noStrike" kern="1200" baseline="0" dirty="0" err="1">
                          <a:solidFill>
                            <a:schemeClr val="dk1"/>
                          </a:solidFill>
                          <a:latin typeface="+mn-lt"/>
                          <a:ea typeface="+mn-ea"/>
                          <a:cs typeface="+mn-cs"/>
                        </a:rPr>
                        <a:t>mgt</a:t>
                      </a:r>
                      <a:endParaRPr lang="en-IN" dirty="0">
                        <a:solidFill>
                          <a:schemeClr val="tx1"/>
                        </a:solidFill>
                      </a:endParaRPr>
                    </a:p>
                  </a:txBody>
                  <a:tcPr/>
                </a:tc>
                <a:tc>
                  <a:txBody>
                    <a:bodyPr/>
                    <a:lstStyle/>
                    <a:p>
                      <a:r>
                        <a:rPr lang="en-US" sz="1800" b="0" i="0" u="none" strike="noStrike" kern="1200" baseline="0" dirty="0">
                          <a:solidFill>
                            <a:schemeClr val="dk1"/>
                          </a:solidFill>
                          <a:latin typeface="+mn-lt"/>
                          <a:ea typeface="+mn-ea"/>
                          <a:cs typeface="+mn-cs"/>
                        </a:rPr>
                        <a:t>When set to 1, means station is in power management mode</a:t>
                      </a:r>
                      <a:endParaRPr lang="en-IN" dirty="0">
                        <a:solidFill>
                          <a:schemeClr val="tx1"/>
                        </a:solidFill>
                      </a:endParaRPr>
                    </a:p>
                  </a:txBody>
                  <a:tcPr/>
                </a:tc>
                <a:extLst>
                  <a:ext uri="{0D108BD9-81ED-4DB2-BD59-A6C34878D82A}">
                    <a16:rowId xmlns:a16="http://schemas.microsoft.com/office/drawing/2014/main" val="1792264632"/>
                  </a:ext>
                </a:extLst>
              </a:tr>
              <a:tr h="370840">
                <a:tc>
                  <a:txBody>
                    <a:bodyPr/>
                    <a:lstStyle/>
                    <a:p>
                      <a:r>
                        <a:rPr lang="en-IN" sz="1800" b="0" i="0" u="none" strike="noStrike" kern="1200" baseline="0" dirty="0">
                          <a:solidFill>
                            <a:schemeClr val="dk1"/>
                          </a:solidFill>
                          <a:latin typeface="+mn-lt"/>
                          <a:ea typeface="+mn-ea"/>
                          <a:cs typeface="+mn-cs"/>
                        </a:rPr>
                        <a:t>More data</a:t>
                      </a:r>
                      <a:endParaRPr lang="en-IN" dirty="0">
                        <a:solidFill>
                          <a:schemeClr val="tx1"/>
                        </a:solidFill>
                      </a:endParaRPr>
                    </a:p>
                  </a:txBody>
                  <a:tcPr/>
                </a:tc>
                <a:tc>
                  <a:txBody>
                    <a:bodyPr/>
                    <a:lstStyle/>
                    <a:p>
                      <a:r>
                        <a:rPr lang="en-US" sz="1800" b="0" i="0" u="none" strike="noStrike" kern="1200" baseline="0" dirty="0">
                          <a:solidFill>
                            <a:schemeClr val="dk1"/>
                          </a:solidFill>
                          <a:latin typeface="+mn-lt"/>
                          <a:ea typeface="+mn-ea"/>
                          <a:cs typeface="+mn-cs"/>
                        </a:rPr>
                        <a:t>When set to 1, means station has more data to send</a:t>
                      </a:r>
                      <a:endParaRPr lang="en-IN" dirty="0">
                        <a:solidFill>
                          <a:schemeClr val="tx1"/>
                        </a:solidFill>
                      </a:endParaRPr>
                    </a:p>
                  </a:txBody>
                  <a:tcPr/>
                </a:tc>
                <a:extLst>
                  <a:ext uri="{0D108BD9-81ED-4DB2-BD59-A6C34878D82A}">
                    <a16:rowId xmlns:a16="http://schemas.microsoft.com/office/drawing/2014/main" val="948572750"/>
                  </a:ext>
                </a:extLst>
              </a:tr>
              <a:tr h="370840">
                <a:tc>
                  <a:txBody>
                    <a:bodyPr/>
                    <a:lstStyle/>
                    <a:p>
                      <a:r>
                        <a:rPr lang="en-IN" dirty="0">
                          <a:solidFill>
                            <a:schemeClr val="tx1"/>
                          </a:solidFill>
                        </a:rPr>
                        <a:t>WEP</a:t>
                      </a:r>
                    </a:p>
                  </a:txBody>
                  <a:tcPr/>
                </a:tc>
                <a:tc>
                  <a:txBody>
                    <a:bodyPr/>
                    <a:lstStyle/>
                    <a:p>
                      <a:r>
                        <a:rPr lang="en-IN" sz="1800" b="0" i="0" u="none" strike="noStrike" kern="1200" baseline="0" dirty="0">
                          <a:solidFill>
                            <a:schemeClr val="dk1"/>
                          </a:solidFill>
                          <a:latin typeface="+mn-lt"/>
                          <a:ea typeface="+mn-ea"/>
                          <a:cs typeface="+mn-cs"/>
                        </a:rPr>
                        <a:t>Wired equivalent privacy (encryption implemented)</a:t>
                      </a:r>
                      <a:endParaRPr lang="en-IN" dirty="0">
                        <a:solidFill>
                          <a:schemeClr val="tx1"/>
                        </a:solidFill>
                      </a:endParaRPr>
                    </a:p>
                  </a:txBody>
                  <a:tcPr/>
                </a:tc>
                <a:extLst>
                  <a:ext uri="{0D108BD9-81ED-4DB2-BD59-A6C34878D82A}">
                    <a16:rowId xmlns:a16="http://schemas.microsoft.com/office/drawing/2014/main" val="3136779371"/>
                  </a:ext>
                </a:extLst>
              </a:tr>
              <a:tr h="370840">
                <a:tc>
                  <a:txBody>
                    <a:bodyPr/>
                    <a:lstStyle/>
                    <a:p>
                      <a:r>
                        <a:rPr lang="en-IN" dirty="0" err="1">
                          <a:solidFill>
                            <a:schemeClr val="tx1"/>
                          </a:solidFill>
                        </a:rPr>
                        <a:t>Rsvd</a:t>
                      </a:r>
                      <a:endParaRPr lang="en-IN" dirty="0">
                        <a:solidFill>
                          <a:schemeClr val="tx1"/>
                        </a:solidFill>
                      </a:endParaRPr>
                    </a:p>
                  </a:txBody>
                  <a:tcPr/>
                </a:tc>
                <a:tc>
                  <a:txBody>
                    <a:bodyPr/>
                    <a:lstStyle/>
                    <a:p>
                      <a:r>
                        <a:rPr lang="en-IN" sz="1800" b="0" i="0" u="none" strike="noStrike" kern="1200" baseline="0" dirty="0">
                          <a:solidFill>
                            <a:schemeClr val="dk1"/>
                          </a:solidFill>
                          <a:latin typeface="+mn-lt"/>
                          <a:ea typeface="+mn-ea"/>
                          <a:cs typeface="+mn-cs"/>
                        </a:rPr>
                        <a:t>Reserved</a:t>
                      </a:r>
                      <a:endParaRPr lang="en-IN" dirty="0">
                        <a:solidFill>
                          <a:schemeClr val="tx1"/>
                        </a:solidFill>
                      </a:endParaRPr>
                    </a:p>
                  </a:txBody>
                  <a:tcPr/>
                </a:tc>
                <a:extLst>
                  <a:ext uri="{0D108BD9-81ED-4DB2-BD59-A6C34878D82A}">
                    <a16:rowId xmlns:a16="http://schemas.microsoft.com/office/drawing/2014/main" val="813721994"/>
                  </a:ext>
                </a:extLst>
              </a:tr>
            </a:tbl>
          </a:graphicData>
        </a:graphic>
      </p:graphicFrame>
      <p:pic>
        <p:nvPicPr>
          <p:cNvPr id="6" name="Picture 5">
            <a:extLst>
              <a:ext uri="{FF2B5EF4-FFF2-40B4-BE49-F238E27FC236}">
                <a16:creationId xmlns:a16="http://schemas.microsoft.com/office/drawing/2014/main" id="{966FD9A8-1212-442D-ABD4-B43BDDB6F5E7}"/>
              </a:ext>
            </a:extLst>
          </p:cNvPr>
          <p:cNvPicPr>
            <a:picLocks noChangeAspect="1"/>
          </p:cNvPicPr>
          <p:nvPr/>
        </p:nvPicPr>
        <p:blipFill>
          <a:blip r:embed="rId2"/>
          <a:stretch>
            <a:fillRect/>
          </a:stretch>
        </p:blipFill>
        <p:spPr>
          <a:xfrm>
            <a:off x="8934661" y="3260478"/>
            <a:ext cx="3308103" cy="1521385"/>
          </a:xfrm>
          <a:prstGeom prst="rect">
            <a:avLst/>
          </a:prstGeom>
        </p:spPr>
      </p:pic>
    </p:spTree>
    <p:extLst>
      <p:ext uri="{BB962C8B-B14F-4D97-AF65-F5344CB8AC3E}">
        <p14:creationId xmlns:p14="http://schemas.microsoft.com/office/powerpoint/2010/main" val="77608961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1116A-83E7-49FF-9D0B-1328E24B483A}"/>
              </a:ext>
            </a:extLst>
          </p:cNvPr>
          <p:cNvSpPr>
            <a:spLocks noGrp="1"/>
          </p:cNvSpPr>
          <p:nvPr>
            <p:ph type="title"/>
          </p:nvPr>
        </p:nvSpPr>
        <p:spPr/>
        <p:txBody>
          <a:bodyPr>
            <a:normAutofit fontScale="90000"/>
          </a:bodyPr>
          <a:lstStyle/>
          <a:p>
            <a:r>
              <a:rPr lang="en-US" b="1" dirty="0"/>
              <a:t>THE 802.11 MAC SUBLAYER PROTOCOL: Frame format</a:t>
            </a:r>
            <a:endParaRPr lang="en-IN" dirty="0"/>
          </a:p>
        </p:txBody>
      </p:sp>
      <p:sp>
        <p:nvSpPr>
          <p:cNvPr id="3" name="Content Placeholder 2">
            <a:extLst>
              <a:ext uri="{FF2B5EF4-FFF2-40B4-BE49-F238E27FC236}">
                <a16:creationId xmlns:a16="http://schemas.microsoft.com/office/drawing/2014/main" id="{A7D71C75-FA00-4004-8647-7A9E38633E80}"/>
              </a:ext>
            </a:extLst>
          </p:cNvPr>
          <p:cNvSpPr>
            <a:spLocks noGrp="1"/>
          </p:cNvSpPr>
          <p:nvPr>
            <p:ph idx="1"/>
          </p:nvPr>
        </p:nvSpPr>
        <p:spPr/>
        <p:txBody>
          <a:bodyPr/>
          <a:lstStyle/>
          <a:p>
            <a:r>
              <a:rPr lang="en-US" b="1" dirty="0"/>
              <a:t>D. </a:t>
            </a:r>
            <a:r>
              <a:rPr lang="en-US" dirty="0"/>
              <a:t>This field defines the duration of the transmission that is used to set the value of NAV. </a:t>
            </a:r>
          </a:p>
          <a:p>
            <a:r>
              <a:rPr lang="en-US" b="1" dirty="0"/>
              <a:t>Addresses. </a:t>
            </a:r>
            <a:r>
              <a:rPr lang="en-US" dirty="0"/>
              <a:t>There are four address fields, each 6 bytes long. The meaning of each address field depends on the value of the To DS and From DS subfields</a:t>
            </a:r>
            <a:endParaRPr lang="en-IN" dirty="0"/>
          </a:p>
        </p:txBody>
      </p:sp>
      <p:pic>
        <p:nvPicPr>
          <p:cNvPr id="4" name="Picture 3">
            <a:extLst>
              <a:ext uri="{FF2B5EF4-FFF2-40B4-BE49-F238E27FC236}">
                <a16:creationId xmlns:a16="http://schemas.microsoft.com/office/drawing/2014/main" id="{7C12CB53-329F-4B7D-9CF1-96B02A20C22F}"/>
              </a:ext>
            </a:extLst>
          </p:cNvPr>
          <p:cNvPicPr>
            <a:picLocks noChangeAspect="1"/>
          </p:cNvPicPr>
          <p:nvPr/>
        </p:nvPicPr>
        <p:blipFill>
          <a:blip r:embed="rId3"/>
          <a:stretch>
            <a:fillRect/>
          </a:stretch>
        </p:blipFill>
        <p:spPr>
          <a:xfrm>
            <a:off x="1065364" y="3607323"/>
            <a:ext cx="10288436" cy="3114152"/>
          </a:xfrm>
          <a:prstGeom prst="rect">
            <a:avLst/>
          </a:prstGeom>
        </p:spPr>
      </p:pic>
    </p:spTree>
    <p:extLst>
      <p:ext uri="{BB962C8B-B14F-4D97-AF65-F5344CB8AC3E}">
        <p14:creationId xmlns:p14="http://schemas.microsoft.com/office/powerpoint/2010/main" val="53358589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1116A-83E7-49FF-9D0B-1328E24B483A}"/>
              </a:ext>
            </a:extLst>
          </p:cNvPr>
          <p:cNvSpPr>
            <a:spLocks noGrp="1"/>
          </p:cNvSpPr>
          <p:nvPr>
            <p:ph type="title"/>
          </p:nvPr>
        </p:nvSpPr>
        <p:spPr/>
        <p:txBody>
          <a:bodyPr>
            <a:normAutofit fontScale="90000"/>
          </a:bodyPr>
          <a:lstStyle/>
          <a:p>
            <a:r>
              <a:rPr lang="en-US" b="1" dirty="0"/>
              <a:t>THE 802.11 MAC SUBLAYER PROTOCOL: Frame format</a:t>
            </a:r>
            <a:endParaRPr lang="en-IN" dirty="0"/>
          </a:p>
        </p:txBody>
      </p:sp>
      <p:pic>
        <p:nvPicPr>
          <p:cNvPr id="6" name="Picture 6">
            <a:extLst>
              <a:ext uri="{FF2B5EF4-FFF2-40B4-BE49-F238E27FC236}">
                <a16:creationId xmlns:a16="http://schemas.microsoft.com/office/drawing/2014/main" id="{45F44ABE-9734-4A37-909B-5A1CD10A7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575" y="1184636"/>
            <a:ext cx="11372850" cy="5673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003973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1116A-83E7-49FF-9D0B-1328E24B483A}"/>
              </a:ext>
            </a:extLst>
          </p:cNvPr>
          <p:cNvSpPr>
            <a:spLocks noGrp="1"/>
          </p:cNvSpPr>
          <p:nvPr>
            <p:ph type="title"/>
          </p:nvPr>
        </p:nvSpPr>
        <p:spPr/>
        <p:txBody>
          <a:bodyPr>
            <a:normAutofit fontScale="90000"/>
          </a:bodyPr>
          <a:lstStyle/>
          <a:p>
            <a:r>
              <a:rPr lang="en-US" b="1" dirty="0"/>
              <a:t>THE 802.11 MAC SUBLAYER PROTOCOL: Frame format</a:t>
            </a:r>
            <a:endParaRPr lang="en-IN" dirty="0"/>
          </a:p>
        </p:txBody>
      </p:sp>
      <p:sp>
        <p:nvSpPr>
          <p:cNvPr id="3" name="Content Placeholder 2">
            <a:extLst>
              <a:ext uri="{FF2B5EF4-FFF2-40B4-BE49-F238E27FC236}">
                <a16:creationId xmlns:a16="http://schemas.microsoft.com/office/drawing/2014/main" id="{A7D71C75-FA00-4004-8647-7A9E38633E80}"/>
              </a:ext>
            </a:extLst>
          </p:cNvPr>
          <p:cNvSpPr>
            <a:spLocks noGrp="1"/>
          </p:cNvSpPr>
          <p:nvPr>
            <p:ph idx="1"/>
          </p:nvPr>
        </p:nvSpPr>
        <p:spPr>
          <a:xfrm>
            <a:off x="241110" y="1119936"/>
            <a:ext cx="11709780" cy="5738064"/>
          </a:xfrm>
        </p:spPr>
        <p:txBody>
          <a:bodyPr>
            <a:normAutofit/>
          </a:bodyPr>
          <a:lstStyle/>
          <a:p>
            <a:r>
              <a:rPr lang="en-US" b="1" dirty="0"/>
              <a:t>Sequence control. </a:t>
            </a:r>
            <a:r>
              <a:rPr lang="en-US" dirty="0"/>
              <a:t>This field, often called the SC field, defines a 16-bit value. </a:t>
            </a:r>
          </a:p>
          <a:p>
            <a:pPr lvl="1"/>
            <a:r>
              <a:rPr lang="en-US" dirty="0"/>
              <a:t> The first </a:t>
            </a:r>
            <a:r>
              <a:rPr lang="en-US" b="1" dirty="0"/>
              <a:t>four bits </a:t>
            </a:r>
            <a:r>
              <a:rPr lang="en-US" dirty="0"/>
              <a:t>define the fragment number; </a:t>
            </a:r>
          </a:p>
          <a:p>
            <a:pPr lvl="1"/>
            <a:r>
              <a:rPr lang="en-US" dirty="0"/>
              <a:t> The last </a:t>
            </a:r>
            <a:r>
              <a:rPr lang="en-US" b="1" dirty="0"/>
              <a:t>12 bits </a:t>
            </a:r>
            <a:r>
              <a:rPr lang="en-US" dirty="0"/>
              <a:t>define the </a:t>
            </a:r>
            <a:r>
              <a:rPr lang="en-US" b="1" dirty="0"/>
              <a:t>sequence number</a:t>
            </a:r>
            <a:r>
              <a:rPr lang="en-US" dirty="0"/>
              <a:t>, which is the same in all fragments.</a:t>
            </a:r>
          </a:p>
          <a:p>
            <a:r>
              <a:rPr lang="en-US" b="1" dirty="0"/>
              <a:t>Frame body. </a:t>
            </a:r>
            <a:r>
              <a:rPr lang="en-US" dirty="0"/>
              <a:t>This field, which can be between 0 and 2312 bytes, contains information based on the type and the subtype defined in the FC field.</a:t>
            </a:r>
          </a:p>
          <a:p>
            <a:r>
              <a:rPr lang="en-US" b="1" dirty="0"/>
              <a:t>FCS. </a:t>
            </a:r>
            <a:r>
              <a:rPr lang="en-US" dirty="0"/>
              <a:t>The FCS field is 4 bytes long and contains a CRC-32 error-detection sequence.</a:t>
            </a:r>
            <a:endParaRPr lang="en-IN" dirty="0"/>
          </a:p>
        </p:txBody>
      </p:sp>
    </p:spTree>
    <p:extLst>
      <p:ext uri="{BB962C8B-B14F-4D97-AF65-F5344CB8AC3E}">
        <p14:creationId xmlns:p14="http://schemas.microsoft.com/office/powerpoint/2010/main" val="132956358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1116A-83E7-49FF-9D0B-1328E24B483A}"/>
              </a:ext>
            </a:extLst>
          </p:cNvPr>
          <p:cNvSpPr>
            <a:spLocks noGrp="1"/>
          </p:cNvSpPr>
          <p:nvPr>
            <p:ph type="title"/>
          </p:nvPr>
        </p:nvSpPr>
        <p:spPr/>
        <p:txBody>
          <a:bodyPr>
            <a:normAutofit fontScale="90000"/>
          </a:bodyPr>
          <a:lstStyle/>
          <a:p>
            <a:r>
              <a:rPr lang="en-US" b="1" dirty="0"/>
              <a:t>THE 802.11 MAC SUBLAYER PROTOCOL: Frame format</a:t>
            </a:r>
            <a:endParaRPr lang="en-IN" dirty="0"/>
          </a:p>
        </p:txBody>
      </p:sp>
      <p:sp>
        <p:nvSpPr>
          <p:cNvPr id="3" name="Content Placeholder 2">
            <a:extLst>
              <a:ext uri="{FF2B5EF4-FFF2-40B4-BE49-F238E27FC236}">
                <a16:creationId xmlns:a16="http://schemas.microsoft.com/office/drawing/2014/main" id="{A7D71C75-FA00-4004-8647-7A9E38633E80}"/>
              </a:ext>
            </a:extLst>
          </p:cNvPr>
          <p:cNvSpPr>
            <a:spLocks noGrp="1"/>
          </p:cNvSpPr>
          <p:nvPr>
            <p:ph idx="1"/>
          </p:nvPr>
        </p:nvSpPr>
        <p:spPr>
          <a:xfrm>
            <a:off x="259307" y="983410"/>
            <a:ext cx="11709780" cy="5738065"/>
          </a:xfrm>
        </p:spPr>
        <p:txBody>
          <a:bodyPr>
            <a:normAutofit lnSpcReduction="10000"/>
          </a:bodyPr>
          <a:lstStyle/>
          <a:p>
            <a:pPr marL="0" indent="0">
              <a:buNone/>
            </a:pPr>
            <a:r>
              <a:rPr lang="en-IN" b="1" i="1" dirty="0"/>
              <a:t>Frame Types</a:t>
            </a:r>
          </a:p>
          <a:p>
            <a:r>
              <a:rPr lang="en-US" dirty="0"/>
              <a:t>A wireless LAN defined by IEEE 802.11 has three categories of frames: management </a:t>
            </a:r>
            <a:r>
              <a:rPr lang="en-IN" dirty="0"/>
              <a:t>frames, control frames, and data frames.</a:t>
            </a:r>
          </a:p>
          <a:p>
            <a:pPr marL="0" indent="0">
              <a:buNone/>
            </a:pPr>
            <a:r>
              <a:rPr lang="en-IN" b="1" i="1" dirty="0"/>
              <a:t>Management Frames</a:t>
            </a:r>
          </a:p>
          <a:p>
            <a:r>
              <a:rPr lang="en-US" dirty="0"/>
              <a:t>Management frames are used for the initial communication between stations and access </a:t>
            </a:r>
            <a:r>
              <a:rPr lang="en-IN" dirty="0"/>
              <a:t>points.</a:t>
            </a:r>
          </a:p>
          <a:p>
            <a:pPr marL="0" indent="0">
              <a:buNone/>
            </a:pPr>
            <a:r>
              <a:rPr lang="en-IN" b="1" i="1" dirty="0"/>
              <a:t>Control Frames</a:t>
            </a:r>
          </a:p>
          <a:p>
            <a:r>
              <a:rPr lang="en-US" dirty="0"/>
              <a:t>Control frames are used for accessing the channel and acknowledging frames. </a:t>
            </a:r>
          </a:p>
          <a:p>
            <a:endParaRPr lang="en-US" dirty="0"/>
          </a:p>
          <a:p>
            <a:endParaRPr lang="en-US" dirty="0"/>
          </a:p>
          <a:p>
            <a:pPr marL="0" indent="0">
              <a:buNone/>
            </a:pPr>
            <a:endParaRPr lang="en-IN" b="1" i="1" dirty="0"/>
          </a:p>
          <a:p>
            <a:pPr marL="0" indent="0">
              <a:buNone/>
            </a:pPr>
            <a:r>
              <a:rPr lang="en-IN" b="1" i="1" dirty="0"/>
              <a:t>Data Frames</a:t>
            </a:r>
          </a:p>
          <a:p>
            <a:r>
              <a:rPr lang="en-US" dirty="0"/>
              <a:t>Data frames are used for carrying data and control information.</a:t>
            </a:r>
            <a:endParaRPr lang="en-IN" dirty="0"/>
          </a:p>
        </p:txBody>
      </p:sp>
      <p:pic>
        <p:nvPicPr>
          <p:cNvPr id="4" name="Picture 3">
            <a:extLst>
              <a:ext uri="{FF2B5EF4-FFF2-40B4-BE49-F238E27FC236}">
                <a16:creationId xmlns:a16="http://schemas.microsoft.com/office/drawing/2014/main" id="{2E8B49C1-8007-4DF1-8971-494A777C78D4}"/>
              </a:ext>
            </a:extLst>
          </p:cNvPr>
          <p:cNvPicPr>
            <a:picLocks noChangeAspect="1"/>
          </p:cNvPicPr>
          <p:nvPr/>
        </p:nvPicPr>
        <p:blipFill>
          <a:blip r:embed="rId2"/>
          <a:stretch>
            <a:fillRect/>
          </a:stretch>
        </p:blipFill>
        <p:spPr>
          <a:xfrm>
            <a:off x="838200" y="4255130"/>
            <a:ext cx="10078857" cy="1505160"/>
          </a:xfrm>
          <a:prstGeom prst="rect">
            <a:avLst/>
          </a:prstGeom>
        </p:spPr>
      </p:pic>
    </p:spTree>
    <p:extLst>
      <p:ext uri="{BB962C8B-B14F-4D97-AF65-F5344CB8AC3E}">
        <p14:creationId xmlns:p14="http://schemas.microsoft.com/office/powerpoint/2010/main" val="383734600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652962" y="2114550"/>
            <a:ext cx="2886075" cy="2628900"/>
          </a:xfrm>
          <a:prstGeom prst="rect">
            <a:avLst/>
          </a:prstGeom>
        </p:spPr>
      </p:pic>
    </p:spTree>
    <p:extLst>
      <p:ext uri="{BB962C8B-B14F-4D97-AF65-F5344CB8AC3E}">
        <p14:creationId xmlns:p14="http://schemas.microsoft.com/office/powerpoint/2010/main" val="313034652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04171" y="308922"/>
            <a:ext cx="7058475" cy="6429502"/>
          </a:xfrm>
          <a:prstGeom prst="rect">
            <a:avLst/>
          </a:prstGeom>
        </p:spPr>
      </p:pic>
    </p:spTree>
    <p:extLst>
      <p:ext uri="{BB962C8B-B14F-4D97-AF65-F5344CB8AC3E}">
        <p14:creationId xmlns:p14="http://schemas.microsoft.com/office/powerpoint/2010/main" val="1734036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31F2F-82F5-4654-B095-4B12F815C544}"/>
              </a:ext>
            </a:extLst>
          </p:cNvPr>
          <p:cNvSpPr>
            <a:spLocks noGrp="1"/>
          </p:cNvSpPr>
          <p:nvPr>
            <p:ph type="title"/>
          </p:nvPr>
        </p:nvSpPr>
        <p:spPr/>
        <p:txBody>
          <a:bodyPr/>
          <a:lstStyle/>
          <a:p>
            <a:r>
              <a:rPr lang="en-US" dirty="0"/>
              <a:t>Error Detection and correction </a:t>
            </a:r>
          </a:p>
        </p:txBody>
      </p:sp>
      <p:sp>
        <p:nvSpPr>
          <p:cNvPr id="3" name="Content Placeholder 2">
            <a:extLst>
              <a:ext uri="{FF2B5EF4-FFF2-40B4-BE49-F238E27FC236}">
                <a16:creationId xmlns:a16="http://schemas.microsoft.com/office/drawing/2014/main" id="{82567A55-D2FB-47BF-9DCA-C51F04F08B37}"/>
              </a:ext>
            </a:extLst>
          </p:cNvPr>
          <p:cNvSpPr>
            <a:spLocks noGrp="1"/>
          </p:cNvSpPr>
          <p:nvPr>
            <p:ph idx="1"/>
          </p:nvPr>
        </p:nvSpPr>
        <p:spPr>
          <a:xfrm>
            <a:off x="276662" y="1178968"/>
            <a:ext cx="11358647" cy="4929119"/>
          </a:xfrm>
        </p:spPr>
        <p:txBody>
          <a:bodyPr/>
          <a:lstStyle/>
          <a:p>
            <a:pPr algn="just">
              <a:lnSpc>
                <a:spcPct val="150000"/>
              </a:lnSpc>
            </a:pPr>
            <a:r>
              <a:rPr lang="en-US" dirty="0"/>
              <a:t> When data is transmitted from one device to another device, the system does not guarantee whether the data received by the device is identical to the data transmitted by another device. </a:t>
            </a:r>
          </a:p>
          <a:p>
            <a:pPr algn="just">
              <a:lnSpc>
                <a:spcPct val="150000"/>
              </a:lnSpc>
            </a:pPr>
            <a:r>
              <a:rPr lang="en-US" dirty="0"/>
              <a:t> An Error is a situation when the message received at the receiver end is not identical to the message transmitted.</a:t>
            </a:r>
          </a:p>
          <a:p>
            <a:pPr algn="just">
              <a:lnSpc>
                <a:spcPct val="150000"/>
              </a:lnSpc>
            </a:pPr>
            <a:r>
              <a:rPr lang="en-US" dirty="0"/>
              <a:t> Errors can be classified into two categories:</a:t>
            </a:r>
          </a:p>
          <a:p>
            <a:pPr lvl="1" algn="just">
              <a:lnSpc>
                <a:spcPct val="150000"/>
              </a:lnSpc>
            </a:pPr>
            <a:r>
              <a:rPr lang="en-US" dirty="0"/>
              <a:t> Single bit error</a:t>
            </a:r>
          </a:p>
          <a:p>
            <a:pPr lvl="1" algn="just">
              <a:lnSpc>
                <a:spcPct val="150000"/>
              </a:lnSpc>
            </a:pPr>
            <a:r>
              <a:rPr lang="en-US" dirty="0"/>
              <a:t> Burst Error</a:t>
            </a:r>
          </a:p>
        </p:txBody>
      </p:sp>
      <p:pic>
        <p:nvPicPr>
          <p:cNvPr id="1028" name="Picture 4" descr="Error Detection">
            <a:extLst>
              <a:ext uri="{FF2B5EF4-FFF2-40B4-BE49-F238E27FC236}">
                <a16:creationId xmlns:a16="http://schemas.microsoft.com/office/drawing/2014/main" id="{C992B69B-D8E2-41E1-8F94-98C1436B18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0462" y="3305908"/>
            <a:ext cx="4360983" cy="211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332949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86597" y="0"/>
            <a:ext cx="8876713" cy="7258603"/>
          </a:xfrm>
          <a:prstGeom prst="rect">
            <a:avLst/>
          </a:prstGeom>
        </p:spPr>
      </p:pic>
    </p:spTree>
    <p:extLst>
      <p:ext uri="{BB962C8B-B14F-4D97-AF65-F5344CB8AC3E}">
        <p14:creationId xmlns:p14="http://schemas.microsoft.com/office/powerpoint/2010/main" val="19963705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ED23D-9667-4CD0-8AFF-F63CEDA18163}"/>
              </a:ext>
            </a:extLst>
          </p:cNvPr>
          <p:cNvSpPr>
            <a:spLocks noGrp="1"/>
          </p:cNvSpPr>
          <p:nvPr>
            <p:ph type="title"/>
          </p:nvPr>
        </p:nvSpPr>
        <p:spPr/>
        <p:txBody>
          <a:bodyPr/>
          <a:lstStyle/>
          <a:p>
            <a:r>
              <a:rPr lang="en-US" dirty="0"/>
              <a:t>Types Of Errors</a:t>
            </a:r>
          </a:p>
        </p:txBody>
      </p:sp>
      <p:sp>
        <p:nvSpPr>
          <p:cNvPr id="3" name="Content Placeholder 2">
            <a:extLst>
              <a:ext uri="{FF2B5EF4-FFF2-40B4-BE49-F238E27FC236}">
                <a16:creationId xmlns:a16="http://schemas.microsoft.com/office/drawing/2014/main" id="{82D28387-2618-439D-958A-773D1F05651D}"/>
              </a:ext>
            </a:extLst>
          </p:cNvPr>
          <p:cNvSpPr>
            <a:spLocks noGrp="1"/>
          </p:cNvSpPr>
          <p:nvPr>
            <p:ph idx="1"/>
          </p:nvPr>
        </p:nvSpPr>
        <p:spPr>
          <a:xfrm>
            <a:off x="433089" y="1001699"/>
            <a:ext cx="11358647" cy="4929119"/>
          </a:xfrm>
        </p:spPr>
        <p:txBody>
          <a:bodyPr/>
          <a:lstStyle/>
          <a:p>
            <a:r>
              <a:rPr lang="en-US" dirty="0"/>
              <a:t> </a:t>
            </a:r>
            <a:r>
              <a:rPr lang="en-US" b="1" dirty="0"/>
              <a:t>Single-Bit Error:</a:t>
            </a:r>
          </a:p>
          <a:p>
            <a:pPr lvl="1"/>
            <a:r>
              <a:rPr lang="en-US" dirty="0"/>
              <a:t> The only one bit of a given data unit is changed from 1 to 0 or from 0 to 1.</a:t>
            </a:r>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r>
              <a:rPr lang="en-US" dirty="0"/>
              <a:t> </a:t>
            </a:r>
            <a:r>
              <a:rPr lang="en-US" b="1" dirty="0"/>
              <a:t>Burst Error:</a:t>
            </a:r>
          </a:p>
          <a:p>
            <a:pPr lvl="1"/>
            <a:r>
              <a:rPr lang="en-US" dirty="0"/>
              <a:t>The two or more bits are changed from 0 to 1 or from 1 to 0 is known as Burst Error.</a:t>
            </a:r>
          </a:p>
          <a:p>
            <a:pPr lvl="1"/>
            <a:r>
              <a:rPr lang="en-US" dirty="0"/>
              <a:t>The Burst Error is determined from the first corrupted bit to the last corrupted bit.</a:t>
            </a:r>
          </a:p>
          <a:p>
            <a:endParaRPr lang="en-US" dirty="0"/>
          </a:p>
        </p:txBody>
      </p:sp>
      <p:pic>
        <p:nvPicPr>
          <p:cNvPr id="2050" name="Picture 2" descr="Error Detection">
            <a:extLst>
              <a:ext uri="{FF2B5EF4-FFF2-40B4-BE49-F238E27FC236}">
                <a16:creationId xmlns:a16="http://schemas.microsoft.com/office/drawing/2014/main" id="{BCEA6262-6C69-47DE-9172-2863D81D98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0494" y="1824295"/>
            <a:ext cx="8117058" cy="164196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rror Detection">
            <a:extLst>
              <a:ext uri="{FF2B5EF4-FFF2-40B4-BE49-F238E27FC236}">
                <a16:creationId xmlns:a16="http://schemas.microsoft.com/office/drawing/2014/main" id="{4CC960B5-2069-4B0B-A0C2-CBDF434AB3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6258" y="4593617"/>
            <a:ext cx="8398413" cy="2264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7034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58FC0-E9FF-46A2-B89F-FB0795B92D3C}"/>
              </a:ext>
            </a:extLst>
          </p:cNvPr>
          <p:cNvSpPr>
            <a:spLocks noGrp="1"/>
          </p:cNvSpPr>
          <p:nvPr>
            <p:ph type="title"/>
          </p:nvPr>
        </p:nvSpPr>
        <p:spPr/>
        <p:txBody>
          <a:bodyPr/>
          <a:lstStyle/>
          <a:p>
            <a:r>
              <a:rPr lang="en-US" dirty="0"/>
              <a:t>Error Detecting Techniques</a:t>
            </a:r>
          </a:p>
        </p:txBody>
      </p:sp>
      <p:sp>
        <p:nvSpPr>
          <p:cNvPr id="3" name="Content Placeholder 2">
            <a:extLst>
              <a:ext uri="{FF2B5EF4-FFF2-40B4-BE49-F238E27FC236}">
                <a16:creationId xmlns:a16="http://schemas.microsoft.com/office/drawing/2014/main" id="{3C1055BE-4EC9-4D68-9E41-C2915B709C1B}"/>
              </a:ext>
            </a:extLst>
          </p:cNvPr>
          <p:cNvSpPr>
            <a:spLocks noGrp="1"/>
          </p:cNvSpPr>
          <p:nvPr>
            <p:ph idx="1"/>
          </p:nvPr>
        </p:nvSpPr>
        <p:spPr/>
        <p:txBody>
          <a:bodyPr>
            <a:normAutofit lnSpcReduction="10000"/>
          </a:bodyPr>
          <a:lstStyle/>
          <a:p>
            <a:pPr>
              <a:lnSpc>
                <a:spcPct val="170000"/>
              </a:lnSpc>
            </a:pPr>
            <a:r>
              <a:rPr lang="en-US" sz="2800" dirty="0"/>
              <a:t> Basic approach used for error detection is the use of redundancy, where additional bits are added to the data to detect the errors.</a:t>
            </a:r>
          </a:p>
          <a:p>
            <a:pPr>
              <a:lnSpc>
                <a:spcPct val="170000"/>
              </a:lnSpc>
            </a:pPr>
            <a:r>
              <a:rPr lang="en-US" sz="2800" dirty="0"/>
              <a:t>The most popular Error Detecting Techniques are:</a:t>
            </a:r>
          </a:p>
          <a:p>
            <a:pPr lvl="1">
              <a:lnSpc>
                <a:spcPct val="170000"/>
              </a:lnSpc>
            </a:pPr>
            <a:r>
              <a:rPr lang="en-US" sz="2400" dirty="0"/>
              <a:t>   Single parity check</a:t>
            </a:r>
          </a:p>
          <a:p>
            <a:pPr lvl="1">
              <a:lnSpc>
                <a:spcPct val="170000"/>
              </a:lnSpc>
            </a:pPr>
            <a:r>
              <a:rPr lang="en-US" sz="2400" dirty="0"/>
              <a:t>   Two-dimensional parity check</a:t>
            </a:r>
          </a:p>
          <a:p>
            <a:pPr lvl="1">
              <a:lnSpc>
                <a:spcPct val="170000"/>
              </a:lnSpc>
            </a:pPr>
            <a:r>
              <a:rPr lang="en-US" sz="2400" dirty="0"/>
              <a:t>   Checksum</a:t>
            </a:r>
          </a:p>
          <a:p>
            <a:pPr lvl="1">
              <a:lnSpc>
                <a:spcPct val="170000"/>
              </a:lnSpc>
            </a:pPr>
            <a:r>
              <a:rPr lang="en-US" sz="2400" dirty="0"/>
              <a:t>   Cyclic redundancy check</a:t>
            </a:r>
          </a:p>
          <a:p>
            <a:pPr marL="0" indent="0">
              <a:buNone/>
            </a:pPr>
            <a:endParaRPr lang="en-US" dirty="0"/>
          </a:p>
          <a:p>
            <a:endParaRPr lang="en-US" dirty="0"/>
          </a:p>
        </p:txBody>
      </p:sp>
    </p:spTree>
    <p:extLst>
      <p:ext uri="{BB962C8B-B14F-4D97-AF65-F5344CB8AC3E}">
        <p14:creationId xmlns:p14="http://schemas.microsoft.com/office/powerpoint/2010/main" val="3162146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1AAEA-7142-48F5-9916-E57AEAE46FB3}"/>
              </a:ext>
            </a:extLst>
          </p:cNvPr>
          <p:cNvSpPr>
            <a:spLocks noGrp="1"/>
          </p:cNvSpPr>
          <p:nvPr>
            <p:ph type="title"/>
          </p:nvPr>
        </p:nvSpPr>
        <p:spPr>
          <a:xfrm>
            <a:off x="1055077" y="242814"/>
            <a:ext cx="9840437" cy="758885"/>
          </a:xfrm>
        </p:spPr>
        <p:txBody>
          <a:bodyPr>
            <a:normAutofit fontScale="90000"/>
          </a:bodyPr>
          <a:lstStyle/>
          <a:p>
            <a:r>
              <a:rPr lang="en-US" dirty="0"/>
              <a:t>Single parity check</a:t>
            </a:r>
            <a:br>
              <a:rPr lang="en-US" dirty="0"/>
            </a:br>
            <a:endParaRPr lang="en-US" dirty="0"/>
          </a:p>
        </p:txBody>
      </p:sp>
      <p:sp>
        <p:nvSpPr>
          <p:cNvPr id="3" name="Content Placeholder 2">
            <a:extLst>
              <a:ext uri="{FF2B5EF4-FFF2-40B4-BE49-F238E27FC236}">
                <a16:creationId xmlns:a16="http://schemas.microsoft.com/office/drawing/2014/main" id="{C3F6A6F5-657B-4EF2-B0DD-B0F4D00ED02C}"/>
              </a:ext>
            </a:extLst>
          </p:cNvPr>
          <p:cNvSpPr>
            <a:spLocks noGrp="1"/>
          </p:cNvSpPr>
          <p:nvPr>
            <p:ph idx="1"/>
          </p:nvPr>
        </p:nvSpPr>
        <p:spPr>
          <a:xfrm>
            <a:off x="140677" y="1001700"/>
            <a:ext cx="11577711" cy="5106388"/>
          </a:xfrm>
        </p:spPr>
        <p:txBody>
          <a:bodyPr>
            <a:normAutofit fontScale="92500" lnSpcReduction="10000"/>
          </a:bodyPr>
          <a:lstStyle/>
          <a:p>
            <a:pPr algn="just">
              <a:lnSpc>
                <a:spcPct val="160000"/>
              </a:lnSpc>
            </a:pPr>
            <a:r>
              <a:rPr lang="en-US" dirty="0"/>
              <a:t> The simplest technique for detecting errors is to add an extra bit known as </a:t>
            </a:r>
            <a:r>
              <a:rPr lang="en-US" b="1" dirty="0"/>
              <a:t>Parity bit </a:t>
            </a:r>
            <a:r>
              <a:rPr lang="en-US" dirty="0"/>
              <a:t>to each word being transmitted.</a:t>
            </a:r>
          </a:p>
          <a:p>
            <a:pPr algn="just">
              <a:lnSpc>
                <a:spcPct val="160000"/>
              </a:lnSpc>
            </a:pPr>
            <a:r>
              <a:rPr lang="en-US" dirty="0"/>
              <a:t>  There are two types of parity </a:t>
            </a:r>
            <a:r>
              <a:rPr lang="en-US" b="1" dirty="0"/>
              <a:t>EVEN</a:t>
            </a:r>
            <a:r>
              <a:rPr lang="en-US" dirty="0"/>
              <a:t> and </a:t>
            </a:r>
            <a:r>
              <a:rPr lang="en-US" b="1" dirty="0"/>
              <a:t>ODD</a:t>
            </a:r>
            <a:r>
              <a:rPr lang="en-US" dirty="0"/>
              <a:t> parity</a:t>
            </a:r>
          </a:p>
          <a:p>
            <a:pPr algn="just">
              <a:lnSpc>
                <a:spcPct val="160000"/>
              </a:lnSpc>
            </a:pPr>
            <a:r>
              <a:rPr lang="en-US" b="1" dirty="0"/>
              <a:t> EVEN Parity Check: </a:t>
            </a:r>
            <a:r>
              <a:rPr lang="en-US" dirty="0"/>
              <a:t>If the number of 1s bits is odd, then parity bit 1 is appended and if the number of 1s  bits is even, then parity bit 0 is appended at the end of the data unit.</a:t>
            </a:r>
          </a:p>
          <a:p>
            <a:pPr algn="just">
              <a:lnSpc>
                <a:spcPct val="160000"/>
              </a:lnSpc>
            </a:pPr>
            <a:r>
              <a:rPr lang="en-US" dirty="0"/>
              <a:t> </a:t>
            </a:r>
            <a:r>
              <a:rPr lang="en-US" b="1" dirty="0"/>
              <a:t>ODD Parity Check: </a:t>
            </a:r>
            <a:r>
              <a:rPr lang="en-US" dirty="0"/>
              <a:t>If the number of 1s bits is odd, then parity bit 0 is appended and if the number of 1s  bits is even, then parity bit 1 is appended at the end of the data unit.</a:t>
            </a:r>
          </a:p>
          <a:p>
            <a:pPr algn="just">
              <a:lnSpc>
                <a:spcPct val="160000"/>
              </a:lnSpc>
            </a:pPr>
            <a:r>
              <a:rPr lang="en-US" dirty="0"/>
              <a:t> At the receiving end, the parity bit is calculated from the received data bits and compared with the received parity bit.</a:t>
            </a:r>
          </a:p>
          <a:p>
            <a:pPr marL="0" indent="0" algn="just">
              <a:lnSpc>
                <a:spcPct val="150000"/>
              </a:lnSpc>
              <a:buNone/>
            </a:pPr>
            <a:r>
              <a:rPr lang="en-US" dirty="0"/>
              <a:t> </a:t>
            </a:r>
          </a:p>
        </p:txBody>
      </p:sp>
    </p:spTree>
    <p:extLst>
      <p:ext uri="{BB962C8B-B14F-4D97-AF65-F5344CB8AC3E}">
        <p14:creationId xmlns:p14="http://schemas.microsoft.com/office/powerpoint/2010/main" val="5422860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64EC8-4983-48C2-AF15-C67DAE7FD5B8}"/>
              </a:ext>
            </a:extLst>
          </p:cNvPr>
          <p:cNvSpPr>
            <a:spLocks noGrp="1"/>
          </p:cNvSpPr>
          <p:nvPr>
            <p:ph type="title"/>
          </p:nvPr>
        </p:nvSpPr>
        <p:spPr/>
        <p:txBody>
          <a:bodyPr/>
          <a:lstStyle/>
          <a:p>
            <a:r>
              <a:rPr lang="en-US" dirty="0"/>
              <a:t>Single bit parity check</a:t>
            </a:r>
            <a:endParaRPr lang="en-IN" dirty="0"/>
          </a:p>
        </p:txBody>
      </p:sp>
      <p:pic>
        <p:nvPicPr>
          <p:cNvPr id="4" name="Picture 3">
            <a:extLst>
              <a:ext uri="{FF2B5EF4-FFF2-40B4-BE49-F238E27FC236}">
                <a16:creationId xmlns:a16="http://schemas.microsoft.com/office/drawing/2014/main" id="{A92D6D84-6F40-446B-80A1-5F4C79D954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1342" y="1167618"/>
            <a:ext cx="7568418" cy="5690382"/>
          </a:xfrm>
          <a:prstGeom prst="rect">
            <a:avLst/>
          </a:prstGeom>
        </p:spPr>
      </p:pic>
    </p:spTree>
    <p:extLst>
      <p:ext uri="{BB962C8B-B14F-4D97-AF65-F5344CB8AC3E}">
        <p14:creationId xmlns:p14="http://schemas.microsoft.com/office/powerpoint/2010/main" val="6223496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04C92-5813-4972-9C56-66653235DC0A}"/>
              </a:ext>
            </a:extLst>
          </p:cNvPr>
          <p:cNvSpPr>
            <a:spLocks noGrp="1"/>
          </p:cNvSpPr>
          <p:nvPr>
            <p:ph type="title"/>
          </p:nvPr>
        </p:nvSpPr>
        <p:spPr/>
        <p:txBody>
          <a:bodyPr/>
          <a:lstStyle/>
          <a:p>
            <a:r>
              <a:rPr lang="en-US" dirty="0"/>
              <a:t>Single parity check</a:t>
            </a:r>
          </a:p>
        </p:txBody>
      </p:sp>
      <p:sp>
        <p:nvSpPr>
          <p:cNvPr id="3" name="Content Placeholder 2">
            <a:extLst>
              <a:ext uri="{FF2B5EF4-FFF2-40B4-BE49-F238E27FC236}">
                <a16:creationId xmlns:a16="http://schemas.microsoft.com/office/drawing/2014/main" id="{6A282C24-333E-4ABD-8465-FC7A138F32F4}"/>
              </a:ext>
            </a:extLst>
          </p:cNvPr>
          <p:cNvSpPr>
            <a:spLocks noGrp="1"/>
          </p:cNvSpPr>
          <p:nvPr>
            <p:ph idx="1"/>
          </p:nvPr>
        </p:nvSpPr>
        <p:spPr>
          <a:xfrm>
            <a:off x="459543" y="1178969"/>
            <a:ext cx="10274106" cy="1869032"/>
          </a:xfrm>
        </p:spPr>
        <p:txBody>
          <a:bodyPr/>
          <a:lstStyle/>
          <a:p>
            <a:pPr marL="0" indent="0">
              <a:buNone/>
            </a:pPr>
            <a:r>
              <a:rPr lang="en-US" sz="2400" b="1" dirty="0"/>
              <a:t>Drawbacks Of Single Parity Checking</a:t>
            </a:r>
          </a:p>
          <a:p>
            <a:r>
              <a:rPr lang="en-US" dirty="0"/>
              <a:t>It can only detect single-bit errors which are very rare.</a:t>
            </a:r>
          </a:p>
          <a:p>
            <a:r>
              <a:rPr lang="en-US" dirty="0"/>
              <a:t>If two bits are interchanged, then it cannot detect the errors</a:t>
            </a:r>
          </a:p>
          <a:p>
            <a:pPr marL="0" indent="0">
              <a:buNone/>
            </a:pPr>
            <a:endParaRPr lang="en-US" dirty="0"/>
          </a:p>
        </p:txBody>
      </p:sp>
      <p:pic>
        <p:nvPicPr>
          <p:cNvPr id="4102" name="Picture 6" descr="Error Detection">
            <a:extLst>
              <a:ext uri="{FF2B5EF4-FFF2-40B4-BE49-F238E27FC236}">
                <a16:creationId xmlns:a16="http://schemas.microsoft.com/office/drawing/2014/main" id="{010E5E5C-723F-4CC6-BCE2-B6DBDA3D85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5475" y="3048001"/>
            <a:ext cx="6197599" cy="2163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1308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F49FF-DFB6-49CB-A239-8BBDD26848EE}"/>
              </a:ext>
            </a:extLst>
          </p:cNvPr>
          <p:cNvSpPr>
            <a:spLocks noGrp="1"/>
          </p:cNvSpPr>
          <p:nvPr>
            <p:ph type="title"/>
          </p:nvPr>
        </p:nvSpPr>
        <p:spPr>
          <a:xfrm>
            <a:off x="1192960" y="332509"/>
            <a:ext cx="9603275" cy="550895"/>
          </a:xfrm>
        </p:spPr>
        <p:txBody>
          <a:bodyPr/>
          <a:lstStyle/>
          <a:p>
            <a:r>
              <a:rPr lang="en-US" b="1" dirty="0">
                <a:latin typeface="Times New Roman" panose="02020603050405020304" pitchFamily="18" charset="0"/>
                <a:cs typeface="Times New Roman" panose="02020603050405020304" pitchFamily="18" charset="0"/>
              </a:rPr>
              <a:t>Outline UNIT II</a:t>
            </a:r>
          </a:p>
        </p:txBody>
      </p:sp>
      <p:sp>
        <p:nvSpPr>
          <p:cNvPr id="3" name="Content Placeholder 2">
            <a:extLst>
              <a:ext uri="{FF2B5EF4-FFF2-40B4-BE49-F238E27FC236}">
                <a16:creationId xmlns:a16="http://schemas.microsoft.com/office/drawing/2014/main" id="{CDA40690-5719-4CF7-8FFE-97C16B61E1A4}"/>
              </a:ext>
            </a:extLst>
          </p:cNvPr>
          <p:cNvSpPr>
            <a:spLocks noGrp="1"/>
          </p:cNvSpPr>
          <p:nvPr>
            <p:ph idx="1"/>
          </p:nvPr>
        </p:nvSpPr>
        <p:spPr>
          <a:xfrm>
            <a:off x="1294362" y="1184459"/>
            <a:ext cx="9603275" cy="4357359"/>
          </a:xfrm>
        </p:spPr>
        <p:txBody>
          <a:bodyPr>
            <a:normAutofit lnSpcReduction="10000"/>
          </a:bodyPr>
          <a:lstStyle/>
          <a:p>
            <a:pPr>
              <a:lnSpc>
                <a:spcPct val="150000"/>
              </a:lnSpc>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Data link layer</a:t>
            </a:r>
          </a:p>
          <a:p>
            <a:pPr lvl="1">
              <a:lnSpc>
                <a:spcPct val="15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 Design issues</a:t>
            </a:r>
          </a:p>
          <a:p>
            <a:pPr lvl="1">
              <a:lnSpc>
                <a:spcPct val="15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 Framing</a:t>
            </a:r>
          </a:p>
          <a:p>
            <a:pPr lvl="1">
              <a:lnSpc>
                <a:spcPct val="15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 Error detection and correction</a:t>
            </a:r>
          </a:p>
          <a:p>
            <a:pPr>
              <a:lnSpc>
                <a:spcPct val="150000"/>
              </a:lnSpc>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Elementary data link protocols</a:t>
            </a:r>
          </a:p>
          <a:p>
            <a:pPr lvl="1">
              <a:lnSpc>
                <a:spcPct val="15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 Simplex protocol</a:t>
            </a:r>
          </a:p>
          <a:p>
            <a:pPr lvl="1">
              <a:lnSpc>
                <a:spcPct val="15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 A simplex stop and wait protocol for an error-free channel</a:t>
            </a:r>
          </a:p>
          <a:p>
            <a:pPr lvl="1">
              <a:lnSpc>
                <a:spcPct val="15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 A simplex stop and wait protocol for noisy channel </a:t>
            </a:r>
          </a:p>
        </p:txBody>
      </p:sp>
    </p:spTree>
    <p:extLst>
      <p:ext uri="{BB962C8B-B14F-4D97-AF65-F5344CB8AC3E}">
        <p14:creationId xmlns:p14="http://schemas.microsoft.com/office/powerpoint/2010/main" val="1244058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CE3D3-6A54-4568-B34B-3D9711C09CB9}"/>
              </a:ext>
            </a:extLst>
          </p:cNvPr>
          <p:cNvSpPr>
            <a:spLocks noGrp="1"/>
          </p:cNvSpPr>
          <p:nvPr>
            <p:ph type="title"/>
          </p:nvPr>
        </p:nvSpPr>
        <p:spPr/>
        <p:txBody>
          <a:bodyPr/>
          <a:lstStyle/>
          <a:p>
            <a:r>
              <a:rPr lang="en-US" dirty="0"/>
              <a:t>Two-Dimensional Parity Check</a:t>
            </a:r>
          </a:p>
        </p:txBody>
      </p:sp>
      <p:sp>
        <p:nvSpPr>
          <p:cNvPr id="6" name="Content Placeholder 5">
            <a:extLst>
              <a:ext uri="{FF2B5EF4-FFF2-40B4-BE49-F238E27FC236}">
                <a16:creationId xmlns:a16="http://schemas.microsoft.com/office/drawing/2014/main" id="{331A6B17-4A2A-4242-BABA-D4147FB2AA52}"/>
              </a:ext>
            </a:extLst>
          </p:cNvPr>
          <p:cNvSpPr>
            <a:spLocks noGrp="1"/>
          </p:cNvSpPr>
          <p:nvPr>
            <p:ph idx="1"/>
          </p:nvPr>
        </p:nvSpPr>
        <p:spPr>
          <a:xfrm>
            <a:off x="452509" y="1001699"/>
            <a:ext cx="11462825" cy="2754375"/>
          </a:xfrm>
        </p:spPr>
        <p:txBody>
          <a:bodyPr>
            <a:normAutofit fontScale="92500" lnSpcReduction="10000"/>
          </a:bodyPr>
          <a:lstStyle/>
          <a:p>
            <a:pPr>
              <a:lnSpc>
                <a:spcPct val="160000"/>
              </a:lnSpc>
            </a:pPr>
            <a:r>
              <a:rPr lang="en-US" dirty="0"/>
              <a:t> Performance can be improved by using two-dimensional parity check, which organizes the block of bits in the form of a table. </a:t>
            </a:r>
          </a:p>
          <a:p>
            <a:pPr>
              <a:lnSpc>
                <a:spcPct val="160000"/>
              </a:lnSpc>
            </a:pPr>
            <a:r>
              <a:rPr lang="en-US" dirty="0"/>
              <a:t>Parity check bits are calculated for each row, which is equivalent to a simple parity check bit. </a:t>
            </a:r>
          </a:p>
          <a:p>
            <a:pPr>
              <a:lnSpc>
                <a:spcPct val="160000"/>
              </a:lnSpc>
            </a:pPr>
            <a:r>
              <a:rPr lang="en-US" dirty="0"/>
              <a:t>Parity check bits are also calculated for all columns then both are sent along with the data. </a:t>
            </a:r>
          </a:p>
          <a:p>
            <a:pPr>
              <a:lnSpc>
                <a:spcPct val="160000"/>
              </a:lnSpc>
            </a:pPr>
            <a:r>
              <a:rPr lang="en-US" dirty="0"/>
              <a:t>At the receiving end these are compared with the parity bits calculated on the received data.</a:t>
            </a:r>
            <a:endParaRPr lang="en-IN" dirty="0"/>
          </a:p>
        </p:txBody>
      </p:sp>
      <p:pic>
        <p:nvPicPr>
          <p:cNvPr id="5128" name="Picture 8" descr="Two-dimension Parity Checking">
            <a:extLst>
              <a:ext uri="{FF2B5EF4-FFF2-40B4-BE49-F238E27FC236}">
                <a16:creationId xmlns:a16="http://schemas.microsoft.com/office/drawing/2014/main" id="{878F5C9E-5602-46AD-9048-3909D2EFC5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696" y="3657599"/>
            <a:ext cx="7385538" cy="3200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8743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8B154-DF7C-46A2-80F1-D77BFBDA262A}"/>
              </a:ext>
            </a:extLst>
          </p:cNvPr>
          <p:cNvSpPr>
            <a:spLocks noGrp="1"/>
          </p:cNvSpPr>
          <p:nvPr>
            <p:ph type="title"/>
          </p:nvPr>
        </p:nvSpPr>
        <p:spPr/>
        <p:txBody>
          <a:bodyPr/>
          <a:lstStyle/>
          <a:p>
            <a:r>
              <a:rPr lang="en-US" dirty="0"/>
              <a:t>Two-Dimensional Parity Check</a:t>
            </a:r>
            <a:endParaRPr lang="en-IN" dirty="0"/>
          </a:p>
        </p:txBody>
      </p:sp>
      <p:sp>
        <p:nvSpPr>
          <p:cNvPr id="3" name="Content Placeholder 2">
            <a:extLst>
              <a:ext uri="{FF2B5EF4-FFF2-40B4-BE49-F238E27FC236}">
                <a16:creationId xmlns:a16="http://schemas.microsoft.com/office/drawing/2014/main" id="{AAC03A27-367F-4E17-8DF8-93584E86CE37}"/>
              </a:ext>
            </a:extLst>
          </p:cNvPr>
          <p:cNvSpPr>
            <a:spLocks noGrp="1"/>
          </p:cNvSpPr>
          <p:nvPr>
            <p:ph idx="1"/>
          </p:nvPr>
        </p:nvSpPr>
        <p:spPr>
          <a:xfrm>
            <a:off x="459542" y="1178969"/>
            <a:ext cx="11358647" cy="3547776"/>
          </a:xfrm>
        </p:spPr>
        <p:txBody>
          <a:bodyPr>
            <a:normAutofit lnSpcReduction="10000"/>
          </a:bodyPr>
          <a:lstStyle/>
          <a:p>
            <a:pPr marL="0" indent="0" algn="just">
              <a:lnSpc>
                <a:spcPct val="200000"/>
              </a:lnSpc>
              <a:buNone/>
            </a:pPr>
            <a:r>
              <a:rPr lang="en-US" sz="2800" dirty="0"/>
              <a:t> </a:t>
            </a:r>
            <a:r>
              <a:rPr lang="en-US" sz="2800" b="1" dirty="0"/>
              <a:t>DISADVANTAGES </a:t>
            </a:r>
          </a:p>
          <a:p>
            <a:pPr algn="just">
              <a:lnSpc>
                <a:spcPct val="200000"/>
              </a:lnSpc>
            </a:pPr>
            <a:r>
              <a:rPr lang="en-US" sz="2800" dirty="0"/>
              <a:t>If two bits in one data unit are damaged and two bits in exactly same position in another data unit are also damaged, the 2-D Parity check checker will not detect an error.</a:t>
            </a:r>
            <a:endParaRPr lang="en-IN" sz="2800" dirty="0"/>
          </a:p>
        </p:txBody>
      </p:sp>
    </p:spTree>
    <p:extLst>
      <p:ext uri="{BB962C8B-B14F-4D97-AF65-F5344CB8AC3E}">
        <p14:creationId xmlns:p14="http://schemas.microsoft.com/office/powerpoint/2010/main" val="33521284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AB4F5-5E31-4CAB-BE3F-61A9C971FB2F}"/>
              </a:ext>
            </a:extLst>
          </p:cNvPr>
          <p:cNvSpPr>
            <a:spLocks noGrp="1"/>
          </p:cNvSpPr>
          <p:nvPr>
            <p:ph type="title"/>
          </p:nvPr>
        </p:nvSpPr>
        <p:spPr/>
        <p:txBody>
          <a:bodyPr/>
          <a:lstStyle/>
          <a:p>
            <a:r>
              <a:rPr lang="en-US" dirty="0"/>
              <a:t>Check sum</a:t>
            </a:r>
          </a:p>
        </p:txBody>
      </p:sp>
      <p:sp>
        <p:nvSpPr>
          <p:cNvPr id="3" name="Content Placeholder 2">
            <a:extLst>
              <a:ext uri="{FF2B5EF4-FFF2-40B4-BE49-F238E27FC236}">
                <a16:creationId xmlns:a16="http://schemas.microsoft.com/office/drawing/2014/main" id="{153D36C1-271B-40A7-AC15-E537416B78E7}"/>
              </a:ext>
            </a:extLst>
          </p:cNvPr>
          <p:cNvSpPr>
            <a:spLocks noGrp="1"/>
          </p:cNvSpPr>
          <p:nvPr>
            <p:ph idx="1"/>
          </p:nvPr>
        </p:nvSpPr>
        <p:spPr>
          <a:xfrm>
            <a:off x="126609" y="1111348"/>
            <a:ext cx="11873133" cy="4996739"/>
          </a:xfrm>
        </p:spPr>
        <p:txBody>
          <a:bodyPr>
            <a:normAutofit/>
          </a:bodyPr>
          <a:lstStyle/>
          <a:p>
            <a:pPr algn="just"/>
            <a:r>
              <a:rPr lang="en-US" sz="2400" dirty="0"/>
              <a:t> A Checksum is an error detection technique based on the concept of redundancy.</a:t>
            </a:r>
          </a:p>
          <a:p>
            <a:pPr algn="just"/>
            <a:r>
              <a:rPr lang="en-US" sz="2400" dirty="0"/>
              <a:t> In checksum error detection scheme, the data is divided into k segments each of m bits. </a:t>
            </a:r>
          </a:p>
          <a:p>
            <a:pPr algn="just"/>
            <a:r>
              <a:rPr lang="en-US" sz="2400" dirty="0"/>
              <a:t> In the sender’s end the segments are added using 1’s complement arithmetic to get the sum. </a:t>
            </a:r>
          </a:p>
          <a:p>
            <a:pPr algn="just"/>
            <a:r>
              <a:rPr lang="en-US" sz="2400" dirty="0"/>
              <a:t> The sum is complemented to get the checksum. </a:t>
            </a:r>
          </a:p>
          <a:p>
            <a:pPr algn="just"/>
            <a:r>
              <a:rPr lang="en-US" sz="2400" dirty="0"/>
              <a:t> The checksum segment is sent along with the data segments.</a:t>
            </a:r>
          </a:p>
          <a:p>
            <a:pPr algn="just"/>
            <a:r>
              <a:rPr lang="en-US" sz="2400" dirty="0"/>
              <a:t> At the receiver’s end, all received segments are added using 1’s complement arithmetic to get the sum. </a:t>
            </a:r>
          </a:p>
          <a:p>
            <a:pPr algn="just"/>
            <a:r>
              <a:rPr lang="en-US" sz="2400" dirty="0"/>
              <a:t> The sum is complemented. If the result is zero, the received data is accepted; otherwise discarded.</a:t>
            </a:r>
          </a:p>
        </p:txBody>
      </p:sp>
    </p:spTree>
    <p:extLst>
      <p:ext uri="{BB962C8B-B14F-4D97-AF65-F5344CB8AC3E}">
        <p14:creationId xmlns:p14="http://schemas.microsoft.com/office/powerpoint/2010/main" val="28888299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4C930-A81C-415A-8CEF-BF88D18DC8BC}"/>
              </a:ext>
            </a:extLst>
          </p:cNvPr>
          <p:cNvSpPr>
            <a:spLocks noGrp="1"/>
          </p:cNvSpPr>
          <p:nvPr>
            <p:ph type="title"/>
          </p:nvPr>
        </p:nvSpPr>
        <p:spPr/>
        <p:txBody>
          <a:bodyPr/>
          <a:lstStyle/>
          <a:p>
            <a:r>
              <a:rPr lang="en-US" dirty="0"/>
              <a:t>Check sum</a:t>
            </a:r>
          </a:p>
        </p:txBody>
      </p:sp>
      <p:pic>
        <p:nvPicPr>
          <p:cNvPr id="6146" name="Picture 2" descr="Checksum">
            <a:extLst>
              <a:ext uri="{FF2B5EF4-FFF2-40B4-BE49-F238E27FC236}">
                <a16:creationId xmlns:a16="http://schemas.microsoft.com/office/drawing/2014/main" id="{BFC6ECD1-F2AF-4BF2-AF9C-042F48501F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3963" y="1174652"/>
            <a:ext cx="6219825" cy="41148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89F334E-2C7B-4C9A-8B74-15B023456455}"/>
              </a:ext>
            </a:extLst>
          </p:cNvPr>
          <p:cNvSpPr/>
          <p:nvPr/>
        </p:nvSpPr>
        <p:spPr>
          <a:xfrm>
            <a:off x="1420837" y="5498682"/>
            <a:ext cx="10128739" cy="369332"/>
          </a:xfrm>
          <a:prstGeom prst="rect">
            <a:avLst/>
          </a:prstGeom>
        </p:spPr>
        <p:txBody>
          <a:bodyPr wrap="square">
            <a:spAutoFit/>
          </a:bodyPr>
          <a:lstStyle/>
          <a:p>
            <a:r>
              <a:rPr lang="en-US" b="1" dirty="0">
                <a:solidFill>
                  <a:srgbClr val="000066"/>
                </a:solidFill>
                <a:latin typeface="Times New Roman" panose="02020603050405020304" pitchFamily="18" charset="0"/>
              </a:rPr>
              <a:t>(a) Sender’s end for the calculation of the checksum, (b) Receiving end for checking the checksum</a:t>
            </a:r>
            <a:endParaRPr lang="en-IN" dirty="0"/>
          </a:p>
        </p:txBody>
      </p:sp>
    </p:spTree>
    <p:extLst>
      <p:ext uri="{BB962C8B-B14F-4D97-AF65-F5344CB8AC3E}">
        <p14:creationId xmlns:p14="http://schemas.microsoft.com/office/powerpoint/2010/main" val="9514856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8489-9E61-491C-AFFE-B59C1415189B}"/>
              </a:ext>
            </a:extLst>
          </p:cNvPr>
          <p:cNvSpPr>
            <a:spLocks noGrp="1"/>
          </p:cNvSpPr>
          <p:nvPr>
            <p:ph type="title"/>
          </p:nvPr>
        </p:nvSpPr>
        <p:spPr/>
        <p:txBody>
          <a:bodyPr/>
          <a:lstStyle/>
          <a:p>
            <a:r>
              <a:rPr lang="en-US" dirty="0"/>
              <a:t>Cyclic Redundancy Check (CRC)</a:t>
            </a:r>
          </a:p>
        </p:txBody>
      </p:sp>
      <p:sp>
        <p:nvSpPr>
          <p:cNvPr id="3" name="Content Placeholder 2">
            <a:extLst>
              <a:ext uri="{FF2B5EF4-FFF2-40B4-BE49-F238E27FC236}">
                <a16:creationId xmlns:a16="http://schemas.microsoft.com/office/drawing/2014/main" id="{552183F5-6DD1-47E1-A4FB-0C53366D4B49}"/>
              </a:ext>
            </a:extLst>
          </p:cNvPr>
          <p:cNvSpPr>
            <a:spLocks noGrp="1"/>
          </p:cNvSpPr>
          <p:nvPr>
            <p:ph idx="1"/>
          </p:nvPr>
        </p:nvSpPr>
        <p:spPr>
          <a:xfrm>
            <a:off x="726829" y="1001699"/>
            <a:ext cx="11358647" cy="5151494"/>
          </a:xfrm>
        </p:spPr>
        <p:txBody>
          <a:bodyPr>
            <a:normAutofit fontScale="92500"/>
          </a:bodyPr>
          <a:lstStyle/>
          <a:p>
            <a:pPr algn="just">
              <a:lnSpc>
                <a:spcPct val="150000"/>
              </a:lnSpc>
            </a:pPr>
            <a:r>
              <a:rPr lang="en-US" sz="2400" dirty="0"/>
              <a:t> CRC is based on binary division</a:t>
            </a:r>
          </a:p>
          <a:p>
            <a:pPr algn="just">
              <a:lnSpc>
                <a:spcPct val="150000"/>
              </a:lnSpc>
            </a:pPr>
            <a:r>
              <a:rPr lang="en-US" sz="2400" dirty="0"/>
              <a:t> In CRC, a sequence of redundant bits, called </a:t>
            </a:r>
            <a:r>
              <a:rPr lang="en-US" sz="2400" b="1" dirty="0"/>
              <a:t>cyclic redundancy check bits</a:t>
            </a:r>
            <a:r>
              <a:rPr lang="en-US" sz="2400" dirty="0"/>
              <a:t>, are appended to the end of data unit so that the resulting data unit becomes exactly divisible by a second, predetermined binary number. </a:t>
            </a:r>
          </a:p>
          <a:p>
            <a:pPr algn="just">
              <a:lnSpc>
                <a:spcPct val="150000"/>
              </a:lnSpc>
            </a:pPr>
            <a:r>
              <a:rPr lang="en-US" sz="2400" dirty="0"/>
              <a:t>At the destination, the incoming data unit is divided by the same number. </a:t>
            </a:r>
          </a:p>
          <a:p>
            <a:pPr algn="just">
              <a:lnSpc>
                <a:spcPct val="150000"/>
              </a:lnSpc>
            </a:pPr>
            <a:r>
              <a:rPr lang="en-US" sz="2400" dirty="0"/>
              <a:t> If at this step there is no remainder, the data unit is assumed to be correct and is therefore accepted. </a:t>
            </a:r>
          </a:p>
          <a:p>
            <a:pPr algn="just">
              <a:lnSpc>
                <a:spcPct val="150000"/>
              </a:lnSpc>
            </a:pPr>
            <a:r>
              <a:rPr lang="en-US" sz="2400" dirty="0"/>
              <a:t>A remainder indicates that the data unit has been damaged in transit and therefore must be rejected. </a:t>
            </a:r>
          </a:p>
        </p:txBody>
      </p:sp>
    </p:spTree>
    <p:extLst>
      <p:ext uri="{BB962C8B-B14F-4D97-AF65-F5344CB8AC3E}">
        <p14:creationId xmlns:p14="http://schemas.microsoft.com/office/powerpoint/2010/main" val="32438841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D6FAC-DC61-47D1-AF07-0356677AE9BD}"/>
              </a:ext>
            </a:extLst>
          </p:cNvPr>
          <p:cNvSpPr>
            <a:spLocks noGrp="1"/>
          </p:cNvSpPr>
          <p:nvPr>
            <p:ph type="title"/>
          </p:nvPr>
        </p:nvSpPr>
        <p:spPr/>
        <p:txBody>
          <a:bodyPr/>
          <a:lstStyle/>
          <a:p>
            <a:r>
              <a:rPr lang="en-US" dirty="0"/>
              <a:t>CRC</a:t>
            </a:r>
            <a:endParaRPr lang="en-IN" dirty="0"/>
          </a:p>
        </p:txBody>
      </p:sp>
      <p:pic>
        <p:nvPicPr>
          <p:cNvPr id="8" name="Picture 7">
            <a:extLst>
              <a:ext uri="{FF2B5EF4-FFF2-40B4-BE49-F238E27FC236}">
                <a16:creationId xmlns:a16="http://schemas.microsoft.com/office/drawing/2014/main" id="{ACF69277-723E-407D-BAC7-5E90B8B06441}"/>
              </a:ext>
            </a:extLst>
          </p:cNvPr>
          <p:cNvPicPr>
            <a:picLocks noChangeAspect="1"/>
          </p:cNvPicPr>
          <p:nvPr/>
        </p:nvPicPr>
        <p:blipFill>
          <a:blip r:embed="rId2"/>
          <a:stretch>
            <a:fillRect/>
          </a:stretch>
        </p:blipFill>
        <p:spPr>
          <a:xfrm>
            <a:off x="1292239" y="1063427"/>
            <a:ext cx="9190182" cy="5632648"/>
          </a:xfrm>
          <a:prstGeom prst="rect">
            <a:avLst/>
          </a:prstGeom>
        </p:spPr>
      </p:pic>
    </p:spTree>
    <p:extLst>
      <p:ext uri="{BB962C8B-B14F-4D97-AF65-F5344CB8AC3E}">
        <p14:creationId xmlns:p14="http://schemas.microsoft.com/office/powerpoint/2010/main" val="34479632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9B1FB-03B8-4AA6-93C3-69703D226754}"/>
              </a:ext>
            </a:extLst>
          </p:cNvPr>
          <p:cNvSpPr>
            <a:spLocks noGrp="1"/>
          </p:cNvSpPr>
          <p:nvPr>
            <p:ph type="title"/>
          </p:nvPr>
        </p:nvSpPr>
        <p:spPr/>
        <p:txBody>
          <a:bodyPr/>
          <a:lstStyle/>
          <a:p>
            <a:r>
              <a:rPr lang="en-US" dirty="0"/>
              <a:t>CRC GENERATOR</a:t>
            </a:r>
            <a:endParaRPr lang="en-IN" dirty="0"/>
          </a:p>
        </p:txBody>
      </p:sp>
      <p:sp>
        <p:nvSpPr>
          <p:cNvPr id="3" name="Content Placeholder 2">
            <a:extLst>
              <a:ext uri="{FF2B5EF4-FFF2-40B4-BE49-F238E27FC236}">
                <a16:creationId xmlns:a16="http://schemas.microsoft.com/office/drawing/2014/main" id="{7126AA56-DA02-4C5E-BE71-362DFF7930B1}"/>
              </a:ext>
            </a:extLst>
          </p:cNvPr>
          <p:cNvSpPr>
            <a:spLocks noGrp="1"/>
          </p:cNvSpPr>
          <p:nvPr>
            <p:ph idx="1"/>
          </p:nvPr>
        </p:nvSpPr>
        <p:spPr>
          <a:xfrm>
            <a:off x="239152" y="1178968"/>
            <a:ext cx="11746522" cy="4929119"/>
          </a:xfrm>
        </p:spPr>
        <p:txBody>
          <a:bodyPr>
            <a:normAutofit/>
          </a:bodyPr>
          <a:lstStyle/>
          <a:p>
            <a:pPr algn="just"/>
            <a:r>
              <a:rPr lang="en-US" sz="2800" dirty="0"/>
              <a:t> </a:t>
            </a:r>
            <a:r>
              <a:rPr lang="en-US" sz="2800" b="1" dirty="0"/>
              <a:t>Step 1: </a:t>
            </a:r>
            <a:r>
              <a:rPr lang="en-US" sz="2800" dirty="0"/>
              <a:t>Append a string of n 0s to the data (Message M) unit where n is 1 less than the number of bits in the generator polynomial G(x) (divisor with n+1 bits long)</a:t>
            </a:r>
          </a:p>
          <a:p>
            <a:pPr algn="just"/>
            <a:r>
              <a:rPr lang="en-US" sz="2800" b="1" dirty="0"/>
              <a:t> Step 2: </a:t>
            </a:r>
            <a:r>
              <a:rPr lang="en-US" sz="2800" dirty="0"/>
              <a:t>Divide the modified data unit by the divisor. This is a binary division</a:t>
            </a:r>
          </a:p>
          <a:p>
            <a:pPr algn="just"/>
            <a:r>
              <a:rPr lang="en-US" sz="2800" b="1" dirty="0"/>
              <a:t> Step 3: </a:t>
            </a:r>
            <a:r>
              <a:rPr lang="en-US" sz="2800" dirty="0"/>
              <a:t>The remainder obtained after division is the n bit CRC bits </a:t>
            </a:r>
          </a:p>
          <a:p>
            <a:pPr algn="just"/>
            <a:r>
              <a:rPr lang="en-US" sz="2800" b="1" dirty="0"/>
              <a:t> Step 4: </a:t>
            </a:r>
            <a:r>
              <a:rPr lang="en-US" sz="2800" dirty="0"/>
              <a:t>The CRC will replace the n 0s append to the data unit to get the code word to be transmitted</a:t>
            </a:r>
            <a:endParaRPr lang="en-IN" sz="2800" b="1" dirty="0"/>
          </a:p>
        </p:txBody>
      </p:sp>
    </p:spTree>
    <p:extLst>
      <p:ext uri="{BB962C8B-B14F-4D97-AF65-F5344CB8AC3E}">
        <p14:creationId xmlns:p14="http://schemas.microsoft.com/office/powerpoint/2010/main" val="15861701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0BC2E-4354-4497-879E-9027A7C57F94}"/>
              </a:ext>
            </a:extLst>
          </p:cNvPr>
          <p:cNvSpPr>
            <a:spLocks noGrp="1"/>
          </p:cNvSpPr>
          <p:nvPr>
            <p:ph type="title"/>
          </p:nvPr>
        </p:nvSpPr>
        <p:spPr/>
        <p:txBody>
          <a:bodyPr/>
          <a:lstStyle/>
          <a:p>
            <a:r>
              <a:rPr lang="en-US" dirty="0"/>
              <a:t>CRC Checker</a:t>
            </a:r>
            <a:endParaRPr lang="en-IN" dirty="0"/>
          </a:p>
        </p:txBody>
      </p:sp>
      <p:sp>
        <p:nvSpPr>
          <p:cNvPr id="3" name="Content Placeholder 2">
            <a:extLst>
              <a:ext uri="{FF2B5EF4-FFF2-40B4-BE49-F238E27FC236}">
                <a16:creationId xmlns:a16="http://schemas.microsoft.com/office/drawing/2014/main" id="{68BA48F2-076A-49C9-B2A1-9360EA709D96}"/>
              </a:ext>
            </a:extLst>
          </p:cNvPr>
          <p:cNvSpPr>
            <a:spLocks noGrp="1"/>
          </p:cNvSpPr>
          <p:nvPr>
            <p:ph idx="1"/>
          </p:nvPr>
        </p:nvSpPr>
        <p:spPr/>
        <p:txBody>
          <a:bodyPr>
            <a:normAutofit/>
          </a:bodyPr>
          <a:lstStyle/>
          <a:p>
            <a:pPr algn="just"/>
            <a:r>
              <a:rPr lang="en-US" sz="2800" dirty="0"/>
              <a:t> The data received at the receiver consists of data and CRC. </a:t>
            </a:r>
          </a:p>
          <a:p>
            <a:pPr algn="just"/>
            <a:r>
              <a:rPr lang="en-US" sz="2800" dirty="0"/>
              <a:t> The receiver treats it as one unit and divides it by the same (n+1) bits generator polynomial divisor which was used at the transmitter.</a:t>
            </a:r>
          </a:p>
          <a:p>
            <a:pPr algn="just"/>
            <a:r>
              <a:rPr lang="en-US" sz="2800" dirty="0"/>
              <a:t> The remainder of the division is then checked</a:t>
            </a:r>
          </a:p>
          <a:p>
            <a:pPr lvl="1" algn="just"/>
            <a:r>
              <a:rPr lang="en-US" sz="2400" dirty="0"/>
              <a:t> If the remainder is zero, then the received codeword is error free and hence should be accepted</a:t>
            </a:r>
          </a:p>
          <a:p>
            <a:pPr lvl="1" algn="just"/>
            <a:r>
              <a:rPr lang="en-US" sz="2400" dirty="0"/>
              <a:t> A non zero remainder indicates presence of errors and hence the corresponding codeword should be rejected.</a:t>
            </a:r>
            <a:endParaRPr lang="en-IN" sz="2400" dirty="0"/>
          </a:p>
        </p:txBody>
      </p:sp>
    </p:spTree>
    <p:extLst>
      <p:ext uri="{BB962C8B-B14F-4D97-AF65-F5344CB8AC3E}">
        <p14:creationId xmlns:p14="http://schemas.microsoft.com/office/powerpoint/2010/main" val="29038032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8D027-8DAE-414B-BB65-0C393C699602}"/>
              </a:ext>
            </a:extLst>
          </p:cNvPr>
          <p:cNvSpPr>
            <a:spLocks noGrp="1"/>
          </p:cNvSpPr>
          <p:nvPr>
            <p:ph type="title"/>
          </p:nvPr>
        </p:nvSpPr>
        <p:spPr/>
        <p:txBody>
          <a:bodyPr/>
          <a:lstStyle/>
          <a:p>
            <a:r>
              <a:rPr lang="en-US" dirty="0"/>
              <a:t>CRC GENERATOR</a:t>
            </a:r>
            <a:endParaRPr lang="en-IN" dirty="0"/>
          </a:p>
        </p:txBody>
      </p:sp>
      <p:pic>
        <p:nvPicPr>
          <p:cNvPr id="4" name="Picture 6">
            <a:extLst>
              <a:ext uri="{FF2B5EF4-FFF2-40B4-BE49-F238E27FC236}">
                <a16:creationId xmlns:a16="http://schemas.microsoft.com/office/drawing/2014/main" id="{51517116-BC7C-4095-A9C0-564972937F48}"/>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9523" y="1118112"/>
            <a:ext cx="6695767" cy="501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26851991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21E37-8A9D-4052-BA42-1030AF5A360E}"/>
              </a:ext>
            </a:extLst>
          </p:cNvPr>
          <p:cNvSpPr>
            <a:spLocks noGrp="1"/>
          </p:cNvSpPr>
          <p:nvPr>
            <p:ph type="title"/>
          </p:nvPr>
        </p:nvSpPr>
        <p:spPr/>
        <p:txBody>
          <a:bodyPr/>
          <a:lstStyle/>
          <a:p>
            <a:r>
              <a:rPr lang="en-US" dirty="0"/>
              <a:t>CRC CHECKER</a:t>
            </a:r>
            <a:endParaRPr lang="en-IN" dirty="0"/>
          </a:p>
        </p:txBody>
      </p:sp>
      <p:pic>
        <p:nvPicPr>
          <p:cNvPr id="4" name="Picture 6">
            <a:extLst>
              <a:ext uri="{FF2B5EF4-FFF2-40B4-BE49-F238E27FC236}">
                <a16:creationId xmlns:a16="http://schemas.microsoft.com/office/drawing/2014/main" id="{E8FB6B7C-B1AD-448B-B7D6-98BB6DC08DBA}"/>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8582" y="1120877"/>
            <a:ext cx="9040760" cy="4984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220261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F32C7-18F4-4592-8DC3-0B3CBD975AA2}"/>
              </a:ext>
            </a:extLst>
          </p:cNvPr>
          <p:cNvSpPr>
            <a:spLocks noGrp="1"/>
          </p:cNvSpPr>
          <p:nvPr>
            <p:ph type="title"/>
          </p:nvPr>
        </p:nvSpPr>
        <p:spPr/>
        <p:txBody>
          <a:bodyPr>
            <a:normAutofit fontScale="90000"/>
          </a:bodyPr>
          <a:lstStyle/>
          <a:p>
            <a:pPr algn="ctr">
              <a:lnSpc>
                <a:spcPct val="250000"/>
              </a:lnSpc>
            </a:pPr>
            <a:r>
              <a:rPr lang="en-US" b="1" dirty="0">
                <a:solidFill>
                  <a:schemeClr val="accent5">
                    <a:lumMod val="50000"/>
                  </a:schemeClr>
                </a:solidFill>
              </a:rPr>
              <a:t>Unit II </a:t>
            </a:r>
            <a:br>
              <a:rPr lang="en-US" b="1" dirty="0">
                <a:solidFill>
                  <a:schemeClr val="accent5">
                    <a:lumMod val="50000"/>
                  </a:schemeClr>
                </a:solidFill>
              </a:rPr>
            </a:br>
            <a:r>
              <a:rPr lang="en-US" b="1" dirty="0">
                <a:solidFill>
                  <a:schemeClr val="accent5">
                    <a:lumMod val="50000"/>
                  </a:schemeClr>
                </a:solidFill>
              </a:rPr>
              <a:t>part A: DATA LINK LAYER</a:t>
            </a:r>
            <a:endParaRPr lang="en-IN" b="1" dirty="0"/>
          </a:p>
        </p:txBody>
      </p:sp>
    </p:spTree>
    <p:extLst>
      <p:ext uri="{BB962C8B-B14F-4D97-AF65-F5344CB8AC3E}">
        <p14:creationId xmlns:p14="http://schemas.microsoft.com/office/powerpoint/2010/main" val="10957924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70B79-3A3D-4910-A7A3-C1957241948F}"/>
              </a:ext>
            </a:extLst>
          </p:cNvPr>
          <p:cNvSpPr>
            <a:spLocks noGrp="1"/>
          </p:cNvSpPr>
          <p:nvPr>
            <p:ph type="title"/>
          </p:nvPr>
        </p:nvSpPr>
        <p:spPr>
          <a:xfrm>
            <a:off x="459542" y="242814"/>
            <a:ext cx="10860259" cy="758885"/>
          </a:xfrm>
        </p:spPr>
        <p:txBody>
          <a:bodyPr/>
          <a:lstStyle/>
          <a:p>
            <a:pPr algn="ctr"/>
            <a:r>
              <a:rPr lang="en-US" dirty="0"/>
              <a:t>Internationally used CRC polynomials</a:t>
            </a:r>
            <a:endParaRPr lang="en-IN" dirty="0"/>
          </a:p>
        </p:txBody>
      </p:sp>
      <p:sp>
        <p:nvSpPr>
          <p:cNvPr id="3" name="Content Placeholder 2">
            <a:extLst>
              <a:ext uri="{FF2B5EF4-FFF2-40B4-BE49-F238E27FC236}">
                <a16:creationId xmlns:a16="http://schemas.microsoft.com/office/drawing/2014/main" id="{4A0DB88A-AF8C-44C3-BECA-A189A6496F9D}"/>
              </a:ext>
            </a:extLst>
          </p:cNvPr>
          <p:cNvSpPr>
            <a:spLocks noGrp="1"/>
          </p:cNvSpPr>
          <p:nvPr>
            <p:ph idx="1"/>
          </p:nvPr>
        </p:nvSpPr>
        <p:spPr>
          <a:xfrm>
            <a:off x="459542" y="1178968"/>
            <a:ext cx="11568335" cy="4929119"/>
          </a:xfrm>
        </p:spPr>
        <p:txBody>
          <a:bodyPr>
            <a:normAutofit/>
          </a:bodyPr>
          <a:lstStyle/>
          <a:p>
            <a:pPr lvl="1">
              <a:lnSpc>
                <a:spcPct val="150000"/>
              </a:lnSpc>
            </a:pPr>
            <a:r>
              <a:rPr lang="en-US" sz="4000" dirty="0"/>
              <a:t> </a:t>
            </a:r>
            <a:r>
              <a:rPr lang="en-IN" sz="4000" dirty="0">
                <a:latin typeface="Times New Roman" panose="02020603050405020304" pitchFamily="18" charset="0"/>
                <a:cs typeface="Times New Roman" panose="02020603050405020304" pitchFamily="18" charset="0"/>
              </a:rPr>
              <a:t>CRC 12 : x12 + x11 + x3 + x2 + x + 1</a:t>
            </a:r>
          </a:p>
          <a:p>
            <a:pPr lvl="1">
              <a:lnSpc>
                <a:spcPct val="150000"/>
              </a:lnSpc>
            </a:pPr>
            <a:r>
              <a:rPr lang="en-IN" sz="4000" dirty="0">
                <a:latin typeface="Times New Roman" panose="02020603050405020304" pitchFamily="18" charset="0"/>
                <a:cs typeface="Times New Roman" panose="02020603050405020304" pitchFamily="18" charset="0"/>
              </a:rPr>
              <a:t> CRC 16 : x16 + x15 + x2 + 1</a:t>
            </a:r>
          </a:p>
          <a:p>
            <a:pPr lvl="1">
              <a:lnSpc>
                <a:spcPct val="150000"/>
              </a:lnSpc>
            </a:pPr>
            <a:r>
              <a:rPr lang="it-IT" sz="4000" dirty="0">
                <a:latin typeface="Times New Roman" panose="02020603050405020304" pitchFamily="18" charset="0"/>
                <a:cs typeface="Times New Roman" panose="02020603050405020304" pitchFamily="18" charset="0"/>
              </a:rPr>
              <a:t> CRC CCITT : x16 + x12 + x5 + 1</a:t>
            </a:r>
            <a:endParaRPr lang="en-US" sz="4000" dirty="0">
              <a:latin typeface="Times New Roman" panose="02020603050405020304" pitchFamily="18" charset="0"/>
              <a:cs typeface="Times New Roman" panose="02020603050405020304" pitchFamily="18" charset="0"/>
            </a:endParaRPr>
          </a:p>
          <a:p>
            <a:r>
              <a:rPr lang="en-IN" sz="4400" dirty="0"/>
              <a:t> </a:t>
            </a:r>
            <a:r>
              <a:rPr lang="en-US" sz="2400" dirty="0"/>
              <a:t>CRC-CCITT (Cyclic Redundancy Check - Consultative Committee for International Telephony and Telegraphy)</a:t>
            </a:r>
          </a:p>
          <a:p>
            <a:endParaRPr lang="en-IN" sz="4400" dirty="0"/>
          </a:p>
        </p:txBody>
      </p:sp>
    </p:spTree>
    <p:extLst>
      <p:ext uri="{BB962C8B-B14F-4D97-AF65-F5344CB8AC3E}">
        <p14:creationId xmlns:p14="http://schemas.microsoft.com/office/powerpoint/2010/main" val="18322332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EB552-7127-486D-9739-2A2F223DF68B}"/>
              </a:ext>
            </a:extLst>
          </p:cNvPr>
          <p:cNvSpPr>
            <a:spLocks noGrp="1"/>
          </p:cNvSpPr>
          <p:nvPr>
            <p:ph type="title"/>
          </p:nvPr>
        </p:nvSpPr>
        <p:spPr/>
        <p:txBody>
          <a:bodyPr/>
          <a:lstStyle/>
          <a:p>
            <a:r>
              <a:rPr lang="en-US" dirty="0"/>
              <a:t>Error correction</a:t>
            </a:r>
            <a:endParaRPr lang="en-IN" dirty="0"/>
          </a:p>
        </p:txBody>
      </p:sp>
      <p:sp>
        <p:nvSpPr>
          <p:cNvPr id="3" name="Content Placeholder 2">
            <a:extLst>
              <a:ext uri="{FF2B5EF4-FFF2-40B4-BE49-F238E27FC236}">
                <a16:creationId xmlns:a16="http://schemas.microsoft.com/office/drawing/2014/main" id="{9604B3C0-90E1-4F25-AE39-6C8BE9ADD055}"/>
              </a:ext>
            </a:extLst>
          </p:cNvPr>
          <p:cNvSpPr>
            <a:spLocks noGrp="1"/>
          </p:cNvSpPr>
          <p:nvPr>
            <p:ph idx="1"/>
          </p:nvPr>
        </p:nvSpPr>
        <p:spPr/>
        <p:txBody>
          <a:bodyPr>
            <a:normAutofit/>
          </a:bodyPr>
          <a:lstStyle/>
          <a:p>
            <a:pPr algn="just"/>
            <a:r>
              <a:rPr lang="en-US" sz="3200" dirty="0"/>
              <a:t>  Error Correction codes are used to detect and correct the errors    when data is transmitted from the sender to the receiver.</a:t>
            </a:r>
          </a:p>
          <a:p>
            <a:pPr algn="just"/>
            <a:r>
              <a:rPr lang="en-US" sz="3200" dirty="0"/>
              <a:t> Error Correction can be handled in two ways:</a:t>
            </a:r>
          </a:p>
          <a:p>
            <a:pPr lvl="1" algn="just"/>
            <a:r>
              <a:rPr lang="en-US" sz="2800" dirty="0"/>
              <a:t> </a:t>
            </a:r>
            <a:r>
              <a:rPr lang="en-US" sz="2800" b="1" dirty="0"/>
              <a:t>Backward error correction: </a:t>
            </a:r>
            <a:r>
              <a:rPr lang="en-US" sz="2800" dirty="0"/>
              <a:t>Once the error is discovered, the receiver requests the sender to retransmit the entire data unit.</a:t>
            </a:r>
          </a:p>
          <a:p>
            <a:pPr lvl="1" algn="just"/>
            <a:r>
              <a:rPr lang="en-US" sz="2800" b="1" dirty="0"/>
              <a:t> Forward error correction: </a:t>
            </a:r>
            <a:r>
              <a:rPr lang="en-US" sz="2800" dirty="0"/>
              <a:t>In this case, the receiver uses the error-correcting code which automatically corrects the errors.</a:t>
            </a:r>
            <a:endParaRPr lang="en-IN" sz="2800" dirty="0"/>
          </a:p>
        </p:txBody>
      </p:sp>
    </p:spTree>
    <p:extLst>
      <p:ext uri="{BB962C8B-B14F-4D97-AF65-F5344CB8AC3E}">
        <p14:creationId xmlns:p14="http://schemas.microsoft.com/office/powerpoint/2010/main" val="2617167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E8513-EC95-4BB9-8B47-DBEE52F14FAD}"/>
              </a:ext>
            </a:extLst>
          </p:cNvPr>
          <p:cNvSpPr>
            <a:spLocks noGrp="1"/>
          </p:cNvSpPr>
          <p:nvPr>
            <p:ph type="title"/>
          </p:nvPr>
        </p:nvSpPr>
        <p:spPr/>
        <p:txBody>
          <a:bodyPr/>
          <a:lstStyle/>
          <a:p>
            <a:r>
              <a:rPr lang="en-US" dirty="0"/>
              <a:t>Error correction</a:t>
            </a:r>
            <a:endParaRPr lang="en-IN" dirty="0"/>
          </a:p>
        </p:txBody>
      </p:sp>
      <p:sp>
        <p:nvSpPr>
          <p:cNvPr id="3" name="Content Placeholder 2">
            <a:extLst>
              <a:ext uri="{FF2B5EF4-FFF2-40B4-BE49-F238E27FC236}">
                <a16:creationId xmlns:a16="http://schemas.microsoft.com/office/drawing/2014/main" id="{94770A8E-00DA-4A00-A33D-AEB7A1501237}"/>
              </a:ext>
            </a:extLst>
          </p:cNvPr>
          <p:cNvSpPr>
            <a:spLocks noGrp="1"/>
          </p:cNvSpPr>
          <p:nvPr>
            <p:ph idx="1"/>
          </p:nvPr>
        </p:nvSpPr>
        <p:spPr>
          <a:xfrm>
            <a:off x="459542" y="1193183"/>
            <a:ext cx="11358647" cy="4223826"/>
          </a:xfrm>
        </p:spPr>
        <p:txBody>
          <a:bodyPr>
            <a:normAutofit fontScale="92500"/>
          </a:bodyPr>
          <a:lstStyle/>
          <a:p>
            <a:pPr algn="just"/>
            <a:r>
              <a:rPr lang="en-US" sz="2800" dirty="0"/>
              <a:t> A single additional bit can detect the error, but cannot correct it.</a:t>
            </a:r>
          </a:p>
          <a:p>
            <a:pPr algn="just"/>
            <a:r>
              <a:rPr lang="en-US" sz="2800" dirty="0"/>
              <a:t> For correcting the errors, one has to know the exact position of the error. </a:t>
            </a:r>
          </a:p>
          <a:p>
            <a:pPr algn="just"/>
            <a:r>
              <a:rPr lang="en-US" sz="2800" dirty="0"/>
              <a:t> For example, If we want to calculate a single-bit error, the error correction code will determine which one of seven bits is in error. </a:t>
            </a:r>
          </a:p>
          <a:p>
            <a:pPr algn="just"/>
            <a:r>
              <a:rPr lang="en-US" sz="2800" dirty="0"/>
              <a:t> To achieve this, we have to add some additional redundant bits.</a:t>
            </a:r>
          </a:p>
          <a:p>
            <a:pPr algn="just"/>
            <a:r>
              <a:rPr lang="en-US" sz="2800" dirty="0"/>
              <a:t> Suppose r is the number of redundant bits and d is the total number of the data bits. The number of redundant bits r can be calculated by using the formula: </a:t>
            </a:r>
            <a:endParaRPr lang="en-IN" sz="2800" dirty="0"/>
          </a:p>
        </p:txBody>
      </p:sp>
      <p:sp>
        <p:nvSpPr>
          <p:cNvPr id="4" name="Rectangle 1">
            <a:extLst>
              <a:ext uri="{FF2B5EF4-FFF2-40B4-BE49-F238E27FC236}">
                <a16:creationId xmlns:a16="http://schemas.microsoft.com/office/drawing/2014/main" id="{04A2B091-2258-41CD-987C-B82896F83015}"/>
              </a:ext>
            </a:extLst>
          </p:cNvPr>
          <p:cNvSpPr>
            <a:spLocks noChangeArrowheads="1"/>
          </p:cNvSpPr>
          <p:nvPr/>
        </p:nvSpPr>
        <p:spPr bwMode="auto">
          <a:xfrm>
            <a:off x="-373811" y="5417008"/>
            <a:ext cx="12192000" cy="705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8872" tIns="44436" rIns="91440" bIns="44436"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333333"/>
                </a:solidFill>
                <a:effectLst/>
                <a:latin typeface="Arial Unicode MS"/>
              </a:rPr>
              <a:t>2</a:t>
            </a:r>
            <a:r>
              <a:rPr kumimoji="0" lang="en-US" altLang="en-US" sz="4000" b="0" i="0" u="none" strike="noStrike" cap="none" normalizeH="0" baseline="30000" dirty="0">
                <a:ln>
                  <a:noFill/>
                </a:ln>
                <a:solidFill>
                  <a:srgbClr val="333333"/>
                </a:solidFill>
                <a:effectLst/>
                <a:latin typeface="Arial Unicode MS"/>
              </a:rPr>
              <a:t>r</a:t>
            </a:r>
            <a:r>
              <a:rPr kumimoji="0" lang="en-US" altLang="en-US" sz="4000" b="0" i="0" u="none" strike="noStrike" cap="none" normalizeH="0" baseline="0" dirty="0">
                <a:ln>
                  <a:noFill/>
                </a:ln>
                <a:solidFill>
                  <a:srgbClr val="333333"/>
                </a:solidFill>
                <a:effectLst/>
                <a:latin typeface="Arial Unicode MS"/>
              </a:rPr>
              <a:t>&gt;=d+r+1</a:t>
            </a:r>
            <a:r>
              <a:rPr kumimoji="0" lang="en-US" altLang="en-US" sz="3600" b="0" i="0" u="none" strike="noStrike" cap="none" normalizeH="0" baseline="0" dirty="0">
                <a:ln>
                  <a:noFill/>
                </a:ln>
                <a:solidFill>
                  <a:schemeClr val="tx1"/>
                </a:solidFill>
                <a:effectLst/>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643986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73E8F-AB30-4838-BE26-1DB6347A51BD}"/>
              </a:ext>
            </a:extLst>
          </p:cNvPr>
          <p:cNvSpPr>
            <a:spLocks noGrp="1"/>
          </p:cNvSpPr>
          <p:nvPr>
            <p:ph type="title"/>
          </p:nvPr>
        </p:nvSpPr>
        <p:spPr/>
        <p:txBody>
          <a:bodyPr/>
          <a:lstStyle/>
          <a:p>
            <a:r>
              <a:rPr lang="en-IN" dirty="0"/>
              <a:t>Hamming code</a:t>
            </a:r>
          </a:p>
        </p:txBody>
      </p:sp>
      <p:sp>
        <p:nvSpPr>
          <p:cNvPr id="3" name="Content Placeholder 2">
            <a:extLst>
              <a:ext uri="{FF2B5EF4-FFF2-40B4-BE49-F238E27FC236}">
                <a16:creationId xmlns:a16="http://schemas.microsoft.com/office/drawing/2014/main" id="{5BAD1E66-DB2E-4EC2-B981-2683390EDEF3}"/>
              </a:ext>
            </a:extLst>
          </p:cNvPr>
          <p:cNvSpPr>
            <a:spLocks noGrp="1"/>
          </p:cNvSpPr>
          <p:nvPr>
            <p:ph idx="1"/>
          </p:nvPr>
        </p:nvSpPr>
        <p:spPr/>
        <p:txBody>
          <a:bodyPr>
            <a:normAutofit/>
          </a:bodyPr>
          <a:lstStyle/>
          <a:p>
            <a:pPr algn="just"/>
            <a:r>
              <a:rPr lang="en-US" sz="3600" dirty="0"/>
              <a:t> To determine the position of the bit which is in error, a technique developed by R.W Hamming is Hamming code </a:t>
            </a:r>
          </a:p>
          <a:p>
            <a:pPr algn="just"/>
            <a:r>
              <a:rPr lang="en-US" sz="3600" dirty="0"/>
              <a:t> Which can be applied to any length of the data unit and uses the relationship between data units and redundant units.</a:t>
            </a:r>
            <a:endParaRPr lang="en-IN" sz="3600" dirty="0"/>
          </a:p>
        </p:txBody>
      </p:sp>
    </p:spTree>
    <p:extLst>
      <p:ext uri="{BB962C8B-B14F-4D97-AF65-F5344CB8AC3E}">
        <p14:creationId xmlns:p14="http://schemas.microsoft.com/office/powerpoint/2010/main" val="37400674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EAC3C-A99A-479E-9E3A-5800F0A71A79}"/>
              </a:ext>
            </a:extLst>
          </p:cNvPr>
          <p:cNvSpPr>
            <a:spLocks noGrp="1"/>
          </p:cNvSpPr>
          <p:nvPr>
            <p:ph type="title"/>
          </p:nvPr>
        </p:nvSpPr>
        <p:spPr/>
        <p:txBody>
          <a:bodyPr/>
          <a:lstStyle/>
          <a:p>
            <a:r>
              <a:rPr lang="en-IN" dirty="0"/>
              <a:t>Algorithm of Hamming code</a:t>
            </a:r>
          </a:p>
        </p:txBody>
      </p:sp>
      <p:sp>
        <p:nvSpPr>
          <p:cNvPr id="3" name="Content Placeholder 2">
            <a:extLst>
              <a:ext uri="{FF2B5EF4-FFF2-40B4-BE49-F238E27FC236}">
                <a16:creationId xmlns:a16="http://schemas.microsoft.com/office/drawing/2014/main" id="{48A85646-B665-4E80-88C9-83AA524C520F}"/>
              </a:ext>
            </a:extLst>
          </p:cNvPr>
          <p:cNvSpPr>
            <a:spLocks noGrp="1"/>
          </p:cNvSpPr>
          <p:nvPr>
            <p:ph idx="1"/>
          </p:nvPr>
        </p:nvSpPr>
        <p:spPr>
          <a:xfrm>
            <a:off x="0" y="1178968"/>
            <a:ext cx="11818189" cy="4929119"/>
          </a:xfrm>
        </p:spPr>
        <p:txBody>
          <a:bodyPr>
            <a:normAutofit fontScale="77500" lnSpcReduction="20000"/>
          </a:bodyPr>
          <a:lstStyle/>
          <a:p>
            <a:pPr marL="747713" indent="-631825">
              <a:lnSpc>
                <a:spcPct val="160000"/>
              </a:lnSpc>
            </a:pPr>
            <a:r>
              <a:rPr lang="en-IN" sz="3600" dirty="0"/>
              <a:t> </a:t>
            </a:r>
            <a:r>
              <a:rPr lang="en-US" sz="3600" dirty="0"/>
              <a:t>An information of 'd' bits are added to the redundant bits 'r' to form </a:t>
            </a:r>
            <a:r>
              <a:rPr lang="en-US" sz="3600" dirty="0" err="1"/>
              <a:t>d+r</a:t>
            </a:r>
            <a:r>
              <a:rPr lang="en-US" sz="3600" dirty="0"/>
              <a:t>.</a:t>
            </a:r>
          </a:p>
          <a:p>
            <a:pPr marL="747713" indent="-631825">
              <a:lnSpc>
                <a:spcPct val="160000"/>
              </a:lnSpc>
            </a:pPr>
            <a:r>
              <a:rPr lang="en-US" sz="3600" dirty="0"/>
              <a:t>The location of each of the (</a:t>
            </a:r>
            <a:r>
              <a:rPr lang="en-US" sz="3600" dirty="0" err="1"/>
              <a:t>d+r</a:t>
            </a:r>
            <a:r>
              <a:rPr lang="en-US" sz="3600" dirty="0"/>
              <a:t>) digits is assigned a decimal value.</a:t>
            </a:r>
          </a:p>
          <a:p>
            <a:pPr marL="747713" indent="-631825">
              <a:lnSpc>
                <a:spcPct val="160000"/>
              </a:lnSpc>
            </a:pPr>
            <a:r>
              <a:rPr lang="en-US" sz="3600" dirty="0"/>
              <a:t>The 'r' bits are placed in the positions 1,2,.....2k-1.</a:t>
            </a:r>
          </a:p>
          <a:p>
            <a:pPr marL="115888" indent="0">
              <a:lnSpc>
                <a:spcPct val="160000"/>
              </a:lnSpc>
              <a:buNone/>
            </a:pPr>
            <a:endParaRPr lang="en-US" sz="3600" dirty="0"/>
          </a:p>
          <a:p>
            <a:pPr marL="747713" indent="-631825">
              <a:lnSpc>
                <a:spcPct val="160000"/>
              </a:lnSpc>
            </a:pPr>
            <a:r>
              <a:rPr lang="en-US" sz="3600" dirty="0"/>
              <a:t>At the receiving end, the parity bits are recalculated. The decimal value of the parity bits determines the position of an error.</a:t>
            </a:r>
            <a:endParaRPr lang="en-IN" sz="3600" dirty="0"/>
          </a:p>
        </p:txBody>
      </p:sp>
      <p:graphicFrame>
        <p:nvGraphicFramePr>
          <p:cNvPr id="5" name="Table 5">
            <a:extLst>
              <a:ext uri="{FF2B5EF4-FFF2-40B4-BE49-F238E27FC236}">
                <a16:creationId xmlns:a16="http://schemas.microsoft.com/office/drawing/2014/main" id="{FEB7FA1B-6AEA-4A4F-96BB-D7A32BBB0D81}"/>
              </a:ext>
            </a:extLst>
          </p:cNvPr>
          <p:cNvGraphicFramePr>
            <a:graphicFrameLocks noGrp="1"/>
          </p:cNvGraphicFramePr>
          <p:nvPr>
            <p:extLst>
              <p:ext uri="{D42A27DB-BD31-4B8C-83A1-F6EECF244321}">
                <p14:modId xmlns:p14="http://schemas.microsoft.com/office/powerpoint/2010/main" val="874682855"/>
              </p:ext>
            </p:extLst>
          </p:nvPr>
        </p:nvGraphicFramePr>
        <p:xfrm>
          <a:off x="1450108" y="3429000"/>
          <a:ext cx="8128001" cy="741680"/>
        </p:xfrm>
        <a:graphic>
          <a:graphicData uri="http://schemas.openxmlformats.org/drawingml/2006/table">
            <a:tbl>
              <a:tblPr firstRow="1" bandRow="1">
                <a:tableStyleId>{5C22544A-7EE6-4342-B048-85BDC9FD1C3A}</a:tableStyleId>
              </a:tblPr>
              <a:tblGrid>
                <a:gridCol w="701964">
                  <a:extLst>
                    <a:ext uri="{9D8B030D-6E8A-4147-A177-3AD203B41FA5}">
                      <a16:colId xmlns:a16="http://schemas.microsoft.com/office/drawing/2014/main" val="833067698"/>
                    </a:ext>
                  </a:extLst>
                </a:gridCol>
                <a:gridCol w="1620322">
                  <a:extLst>
                    <a:ext uri="{9D8B030D-6E8A-4147-A177-3AD203B41FA5}">
                      <a16:colId xmlns:a16="http://schemas.microsoft.com/office/drawing/2014/main" val="1658918140"/>
                    </a:ext>
                  </a:extLst>
                </a:gridCol>
                <a:gridCol w="1161143">
                  <a:extLst>
                    <a:ext uri="{9D8B030D-6E8A-4147-A177-3AD203B41FA5}">
                      <a16:colId xmlns:a16="http://schemas.microsoft.com/office/drawing/2014/main" val="2641873836"/>
                    </a:ext>
                  </a:extLst>
                </a:gridCol>
                <a:gridCol w="1161143">
                  <a:extLst>
                    <a:ext uri="{9D8B030D-6E8A-4147-A177-3AD203B41FA5}">
                      <a16:colId xmlns:a16="http://schemas.microsoft.com/office/drawing/2014/main" val="2963091540"/>
                    </a:ext>
                  </a:extLst>
                </a:gridCol>
                <a:gridCol w="1161143">
                  <a:extLst>
                    <a:ext uri="{9D8B030D-6E8A-4147-A177-3AD203B41FA5}">
                      <a16:colId xmlns:a16="http://schemas.microsoft.com/office/drawing/2014/main" val="1849790995"/>
                    </a:ext>
                  </a:extLst>
                </a:gridCol>
                <a:gridCol w="1161143">
                  <a:extLst>
                    <a:ext uri="{9D8B030D-6E8A-4147-A177-3AD203B41FA5}">
                      <a16:colId xmlns:a16="http://schemas.microsoft.com/office/drawing/2014/main" val="845006360"/>
                    </a:ext>
                  </a:extLst>
                </a:gridCol>
                <a:gridCol w="1161143">
                  <a:extLst>
                    <a:ext uri="{9D8B030D-6E8A-4147-A177-3AD203B41FA5}">
                      <a16:colId xmlns:a16="http://schemas.microsoft.com/office/drawing/2014/main" val="145634102"/>
                    </a:ext>
                  </a:extLst>
                </a:gridCol>
              </a:tblGrid>
              <a:tr h="370840">
                <a:tc>
                  <a:txBody>
                    <a:bodyPr/>
                    <a:lstStyle/>
                    <a:p>
                      <a:pPr algn="ctr"/>
                      <a:r>
                        <a:rPr lang="en-US" dirty="0"/>
                        <a:t>7</a:t>
                      </a:r>
                    </a:p>
                  </a:txBody>
                  <a:tcPr/>
                </a:tc>
                <a:tc>
                  <a:txBody>
                    <a:bodyPr/>
                    <a:lstStyle/>
                    <a:p>
                      <a:pPr algn="ctr"/>
                      <a:r>
                        <a:rPr lang="en-US" dirty="0"/>
                        <a:t>6</a:t>
                      </a:r>
                    </a:p>
                  </a:txBody>
                  <a:tcPr/>
                </a:tc>
                <a:tc>
                  <a:txBody>
                    <a:bodyPr/>
                    <a:lstStyle/>
                    <a:p>
                      <a:pPr algn="ctr"/>
                      <a:r>
                        <a:rPr lang="en-US" dirty="0"/>
                        <a:t>5</a:t>
                      </a:r>
                    </a:p>
                  </a:txBody>
                  <a:tcPr/>
                </a:tc>
                <a:tc>
                  <a:txBody>
                    <a:bodyPr/>
                    <a:lstStyle/>
                    <a:p>
                      <a:pPr algn="ctr"/>
                      <a:r>
                        <a:rPr lang="en-US" dirty="0"/>
                        <a:t>4</a:t>
                      </a:r>
                    </a:p>
                  </a:txBody>
                  <a:tcPr/>
                </a:tc>
                <a:tc>
                  <a:txBody>
                    <a:bodyPr/>
                    <a:lstStyle/>
                    <a:p>
                      <a:pPr algn="ctr"/>
                      <a:r>
                        <a:rPr lang="en-US" dirty="0"/>
                        <a:t>3</a:t>
                      </a:r>
                    </a:p>
                  </a:txBody>
                  <a:tcPr/>
                </a:tc>
                <a:tc>
                  <a:txBody>
                    <a:bodyPr/>
                    <a:lstStyle/>
                    <a:p>
                      <a:pPr algn="ctr"/>
                      <a:r>
                        <a:rPr lang="en-US" dirty="0"/>
                        <a:t>2</a:t>
                      </a:r>
                    </a:p>
                  </a:txBody>
                  <a:tcPr/>
                </a:tc>
                <a:tc>
                  <a:txBody>
                    <a:bodyPr/>
                    <a:lstStyle/>
                    <a:p>
                      <a:pPr algn="ctr"/>
                      <a:r>
                        <a:rPr lang="en-US" dirty="0"/>
                        <a:t>1</a:t>
                      </a:r>
                    </a:p>
                  </a:txBody>
                  <a:tcPr/>
                </a:tc>
                <a:extLst>
                  <a:ext uri="{0D108BD9-81ED-4DB2-BD59-A6C34878D82A}">
                    <a16:rowId xmlns:a16="http://schemas.microsoft.com/office/drawing/2014/main" val="4244370384"/>
                  </a:ext>
                </a:extLst>
              </a:tr>
              <a:tr h="370840">
                <a:tc>
                  <a:txBody>
                    <a:bodyPr/>
                    <a:lstStyle/>
                    <a:p>
                      <a:pPr algn="ctr"/>
                      <a:r>
                        <a:rPr lang="en-US" dirty="0"/>
                        <a:t>d</a:t>
                      </a:r>
                    </a:p>
                  </a:txBody>
                  <a:tcPr/>
                </a:tc>
                <a:tc>
                  <a:txBody>
                    <a:bodyPr/>
                    <a:lstStyle/>
                    <a:p>
                      <a:pPr algn="ctr"/>
                      <a:r>
                        <a:rPr lang="en-US" dirty="0"/>
                        <a:t>d</a:t>
                      </a:r>
                    </a:p>
                  </a:txBody>
                  <a:tcPr/>
                </a:tc>
                <a:tc>
                  <a:txBody>
                    <a:bodyPr/>
                    <a:lstStyle/>
                    <a:p>
                      <a:pPr algn="ctr"/>
                      <a:r>
                        <a:rPr lang="en-US" dirty="0"/>
                        <a:t>d</a:t>
                      </a:r>
                    </a:p>
                  </a:txBody>
                  <a:tcPr/>
                </a:tc>
                <a:tc>
                  <a:txBody>
                    <a:bodyPr/>
                    <a:lstStyle/>
                    <a:p>
                      <a:pPr algn="ctr"/>
                      <a:r>
                        <a:rPr lang="en-US" dirty="0"/>
                        <a:t>r4</a:t>
                      </a:r>
                    </a:p>
                  </a:txBody>
                  <a:tcPr/>
                </a:tc>
                <a:tc>
                  <a:txBody>
                    <a:bodyPr/>
                    <a:lstStyle/>
                    <a:p>
                      <a:pPr algn="ctr"/>
                      <a:r>
                        <a:rPr lang="en-US" dirty="0"/>
                        <a:t>d</a:t>
                      </a:r>
                    </a:p>
                  </a:txBody>
                  <a:tcPr/>
                </a:tc>
                <a:tc>
                  <a:txBody>
                    <a:bodyPr/>
                    <a:lstStyle/>
                    <a:p>
                      <a:pPr algn="ctr"/>
                      <a:r>
                        <a:rPr lang="en-US" dirty="0"/>
                        <a:t>r2</a:t>
                      </a:r>
                    </a:p>
                  </a:txBody>
                  <a:tcPr/>
                </a:tc>
                <a:tc>
                  <a:txBody>
                    <a:bodyPr/>
                    <a:lstStyle/>
                    <a:p>
                      <a:pPr algn="ctr"/>
                      <a:r>
                        <a:rPr lang="en-US" dirty="0"/>
                        <a:t>r1</a:t>
                      </a:r>
                    </a:p>
                  </a:txBody>
                  <a:tcPr/>
                </a:tc>
                <a:extLst>
                  <a:ext uri="{0D108BD9-81ED-4DB2-BD59-A6C34878D82A}">
                    <a16:rowId xmlns:a16="http://schemas.microsoft.com/office/drawing/2014/main" val="2369196792"/>
                  </a:ext>
                </a:extLst>
              </a:tr>
            </a:tbl>
          </a:graphicData>
        </a:graphic>
      </p:graphicFrame>
    </p:spTree>
    <p:extLst>
      <p:ext uri="{BB962C8B-B14F-4D97-AF65-F5344CB8AC3E}">
        <p14:creationId xmlns:p14="http://schemas.microsoft.com/office/powerpoint/2010/main" val="26849470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7F75-C78B-4268-846F-84C0DE0623D1}"/>
              </a:ext>
            </a:extLst>
          </p:cNvPr>
          <p:cNvSpPr>
            <a:spLocks noGrp="1"/>
          </p:cNvSpPr>
          <p:nvPr>
            <p:ph type="title"/>
          </p:nvPr>
        </p:nvSpPr>
        <p:spPr/>
        <p:txBody>
          <a:bodyPr>
            <a:normAutofit fontScale="90000"/>
          </a:bodyPr>
          <a:lstStyle/>
          <a:p>
            <a:r>
              <a:rPr lang="en-US" dirty="0"/>
              <a:t>Relationship b/w Error position &amp; binary number.</a:t>
            </a:r>
            <a:br>
              <a:rPr lang="en-US" dirty="0"/>
            </a:br>
            <a:endParaRPr lang="en-IN" dirty="0"/>
          </a:p>
        </p:txBody>
      </p:sp>
      <p:sp>
        <p:nvSpPr>
          <p:cNvPr id="3" name="Content Placeholder 2">
            <a:extLst>
              <a:ext uri="{FF2B5EF4-FFF2-40B4-BE49-F238E27FC236}">
                <a16:creationId xmlns:a16="http://schemas.microsoft.com/office/drawing/2014/main" id="{DA8C25B8-4045-4B6F-ADB4-BB603D041A47}"/>
              </a:ext>
            </a:extLst>
          </p:cNvPr>
          <p:cNvSpPr>
            <a:spLocks noGrp="1"/>
          </p:cNvSpPr>
          <p:nvPr>
            <p:ph idx="1"/>
          </p:nvPr>
        </p:nvSpPr>
        <p:spPr>
          <a:xfrm>
            <a:off x="459543" y="1178968"/>
            <a:ext cx="7038538" cy="4929119"/>
          </a:xfrm>
        </p:spPr>
        <p:txBody>
          <a:bodyPr/>
          <a:lstStyle/>
          <a:p>
            <a:r>
              <a:rPr lang="en-IN" dirty="0"/>
              <a:t>  </a:t>
            </a:r>
            <a:r>
              <a:rPr lang="en-US" dirty="0"/>
              <a:t>Let's understand the concept of Hamming code through an example:</a:t>
            </a:r>
          </a:p>
          <a:p>
            <a:r>
              <a:rPr lang="en-US" dirty="0"/>
              <a:t>Suppose the original data is 1010 which is to be sent.</a:t>
            </a:r>
          </a:p>
          <a:p>
            <a:r>
              <a:rPr lang="en-US" dirty="0"/>
              <a:t> </a:t>
            </a:r>
            <a:r>
              <a:rPr lang="en-US" b="1" dirty="0"/>
              <a:t>Total number of data bits 'd' </a:t>
            </a:r>
            <a:r>
              <a:rPr lang="en-US" dirty="0"/>
              <a:t>= 4</a:t>
            </a:r>
          </a:p>
          <a:p>
            <a:r>
              <a:rPr lang="en-US" b="1" dirty="0"/>
              <a:t>Number of redundant bits r </a:t>
            </a:r>
            <a:r>
              <a:rPr lang="en-US" dirty="0"/>
              <a:t>: 2r &gt;= d+r+1</a:t>
            </a:r>
          </a:p>
          <a:p>
            <a:pPr marL="0" indent="0">
              <a:buNone/>
            </a:pPr>
            <a:r>
              <a:rPr lang="en-US" dirty="0"/>
              <a:t>                         2</a:t>
            </a:r>
            <a:r>
              <a:rPr lang="en-US" baseline="30000" dirty="0"/>
              <a:t>r</a:t>
            </a:r>
            <a:r>
              <a:rPr lang="en-US" dirty="0"/>
              <a:t>&gt;= 4+r+1</a:t>
            </a:r>
          </a:p>
          <a:p>
            <a:r>
              <a:rPr lang="en-US" dirty="0"/>
              <a:t>Therefore, the value of r is 3 that satisfies the above relation.</a:t>
            </a:r>
          </a:p>
          <a:p>
            <a:r>
              <a:rPr lang="en-US" b="1" dirty="0"/>
              <a:t>Total number of bits </a:t>
            </a:r>
            <a:r>
              <a:rPr lang="en-US" dirty="0"/>
              <a:t>= </a:t>
            </a:r>
            <a:r>
              <a:rPr lang="en-US" dirty="0" err="1"/>
              <a:t>d+r</a:t>
            </a:r>
            <a:r>
              <a:rPr lang="en-US" dirty="0"/>
              <a:t> = 4+3 = 7;</a:t>
            </a:r>
            <a:br>
              <a:rPr lang="en-US" dirty="0"/>
            </a:br>
            <a:endParaRPr lang="en-IN" dirty="0"/>
          </a:p>
        </p:txBody>
      </p:sp>
      <p:pic>
        <p:nvPicPr>
          <p:cNvPr id="1026" name="Picture 2" descr="Error Correction">
            <a:extLst>
              <a:ext uri="{FF2B5EF4-FFF2-40B4-BE49-F238E27FC236}">
                <a16:creationId xmlns:a16="http://schemas.microsoft.com/office/drawing/2014/main" id="{8F154274-A448-49F2-AED2-A3C6AA8DF3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8082" y="1178967"/>
            <a:ext cx="4571998" cy="4340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63385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C5E83-B148-4C83-9E10-BEBBF6E9F97D}"/>
              </a:ext>
            </a:extLst>
          </p:cNvPr>
          <p:cNvSpPr>
            <a:spLocks noGrp="1"/>
          </p:cNvSpPr>
          <p:nvPr>
            <p:ph type="title"/>
          </p:nvPr>
        </p:nvSpPr>
        <p:spPr/>
        <p:txBody>
          <a:bodyPr>
            <a:normAutofit fontScale="90000"/>
          </a:bodyPr>
          <a:lstStyle/>
          <a:p>
            <a:r>
              <a:rPr lang="en-US" dirty="0"/>
              <a:t>Determining the position of the redundant bits</a:t>
            </a:r>
            <a:endParaRPr lang="en-IN" dirty="0"/>
          </a:p>
        </p:txBody>
      </p:sp>
      <p:sp>
        <p:nvSpPr>
          <p:cNvPr id="3" name="Content Placeholder 2">
            <a:extLst>
              <a:ext uri="{FF2B5EF4-FFF2-40B4-BE49-F238E27FC236}">
                <a16:creationId xmlns:a16="http://schemas.microsoft.com/office/drawing/2014/main" id="{2AA716DF-E96A-40A1-B457-2B567A5298D9}"/>
              </a:ext>
            </a:extLst>
          </p:cNvPr>
          <p:cNvSpPr>
            <a:spLocks noGrp="1"/>
          </p:cNvSpPr>
          <p:nvPr>
            <p:ph idx="1"/>
          </p:nvPr>
        </p:nvSpPr>
        <p:spPr>
          <a:xfrm>
            <a:off x="459542" y="1178969"/>
            <a:ext cx="11358647" cy="1880116"/>
          </a:xfrm>
        </p:spPr>
        <p:txBody>
          <a:bodyPr/>
          <a:lstStyle/>
          <a:p>
            <a:r>
              <a:rPr lang="en-IN" dirty="0"/>
              <a:t> </a:t>
            </a:r>
            <a:r>
              <a:rPr lang="en-US" dirty="0"/>
              <a:t>The number of redundant bits is 3. The three bits are represented by r1, r2, r4. The position of the redundant bits is calculated with corresponds to the raised power of 2. Therefore, their corresponding positions are </a:t>
            </a:r>
            <a:r>
              <a:rPr lang="en-US" b="1" dirty="0"/>
              <a:t>1, 2</a:t>
            </a:r>
            <a:r>
              <a:rPr lang="en-US" b="1" baseline="30000" dirty="0"/>
              <a:t>1</a:t>
            </a:r>
            <a:r>
              <a:rPr lang="en-US" b="1" dirty="0"/>
              <a:t>, 2</a:t>
            </a:r>
            <a:r>
              <a:rPr lang="en-US" b="1" baseline="30000" dirty="0"/>
              <a:t>2</a:t>
            </a:r>
            <a:r>
              <a:rPr lang="en-US" dirty="0"/>
              <a:t>.</a:t>
            </a:r>
          </a:p>
          <a:p>
            <a:r>
              <a:rPr lang="en-US" dirty="0"/>
              <a:t> Representation of Data on the addition of parity bits:</a:t>
            </a:r>
            <a:endParaRPr lang="en-IN" dirty="0"/>
          </a:p>
        </p:txBody>
      </p:sp>
      <p:pic>
        <p:nvPicPr>
          <p:cNvPr id="2050" name="Picture 2" descr="Error Correction">
            <a:extLst>
              <a:ext uri="{FF2B5EF4-FFF2-40B4-BE49-F238E27FC236}">
                <a16:creationId xmlns:a16="http://schemas.microsoft.com/office/drawing/2014/main" id="{E09F99AC-3EBD-4F18-A3D7-0E4CF89735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995" y="3236355"/>
            <a:ext cx="7020488" cy="1229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1711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251E3-6C1C-4AE1-AF76-122B2745F8DB}"/>
              </a:ext>
            </a:extLst>
          </p:cNvPr>
          <p:cNvSpPr>
            <a:spLocks noGrp="1"/>
          </p:cNvSpPr>
          <p:nvPr>
            <p:ph type="title"/>
          </p:nvPr>
        </p:nvSpPr>
        <p:spPr/>
        <p:txBody>
          <a:bodyPr>
            <a:normAutofit fontScale="90000"/>
          </a:bodyPr>
          <a:lstStyle/>
          <a:p>
            <a:r>
              <a:rPr lang="en-US" dirty="0"/>
              <a:t>Determining the Parity bits</a:t>
            </a:r>
            <a:br>
              <a:rPr lang="en-US" dirty="0"/>
            </a:br>
            <a:endParaRPr lang="en-US" dirty="0"/>
          </a:p>
        </p:txBody>
      </p:sp>
      <p:sp>
        <p:nvSpPr>
          <p:cNvPr id="3" name="Content Placeholder 2">
            <a:extLst>
              <a:ext uri="{FF2B5EF4-FFF2-40B4-BE49-F238E27FC236}">
                <a16:creationId xmlns:a16="http://schemas.microsoft.com/office/drawing/2014/main" id="{DF5A8327-4EF1-4FE0-A22A-3D84A6903C9A}"/>
              </a:ext>
            </a:extLst>
          </p:cNvPr>
          <p:cNvSpPr>
            <a:spLocks noGrp="1"/>
          </p:cNvSpPr>
          <p:nvPr>
            <p:ph idx="1"/>
          </p:nvPr>
        </p:nvSpPr>
        <p:spPr>
          <a:xfrm>
            <a:off x="459543" y="1178968"/>
            <a:ext cx="6423396" cy="4929119"/>
          </a:xfrm>
        </p:spPr>
        <p:txBody>
          <a:bodyPr>
            <a:normAutofit lnSpcReduction="10000"/>
          </a:bodyPr>
          <a:lstStyle/>
          <a:p>
            <a:pPr marL="0" indent="0">
              <a:buNone/>
            </a:pPr>
            <a:r>
              <a:rPr lang="en-US" sz="2400" b="1" dirty="0"/>
              <a:t>Determining the r1 bit</a:t>
            </a:r>
          </a:p>
          <a:p>
            <a:pPr>
              <a:lnSpc>
                <a:spcPct val="150000"/>
              </a:lnSpc>
            </a:pPr>
            <a:r>
              <a:rPr lang="en-US" dirty="0"/>
              <a:t>The r1 bit is calculated by performing a parity check on the bit positions whose binary representation includes 1 in the first position.</a:t>
            </a:r>
          </a:p>
          <a:p>
            <a:pPr>
              <a:lnSpc>
                <a:spcPct val="150000"/>
              </a:lnSpc>
            </a:pPr>
            <a:r>
              <a:rPr lang="en-US" dirty="0"/>
              <a:t> We observe from the above figure that the bit positions that includes 1 in the first position are 1, 3, 5, 7. </a:t>
            </a:r>
          </a:p>
          <a:p>
            <a:pPr>
              <a:lnSpc>
                <a:spcPct val="150000"/>
              </a:lnSpc>
            </a:pPr>
            <a:r>
              <a:rPr lang="en-US" dirty="0"/>
              <a:t> Now, we perform the even-parity check at these bit positions. </a:t>
            </a:r>
          </a:p>
          <a:p>
            <a:pPr>
              <a:lnSpc>
                <a:spcPct val="150000"/>
              </a:lnSpc>
            </a:pPr>
            <a:r>
              <a:rPr lang="en-US" dirty="0"/>
              <a:t> The total number of 1 at these bit positions corresponding to r1 is </a:t>
            </a:r>
            <a:r>
              <a:rPr lang="en-US" b="1" dirty="0"/>
              <a:t>even, therefore, the value of the r1 bit is 0</a:t>
            </a:r>
            <a:r>
              <a:rPr lang="en-US" dirty="0"/>
              <a:t>.</a:t>
            </a:r>
          </a:p>
        </p:txBody>
      </p:sp>
      <p:pic>
        <p:nvPicPr>
          <p:cNvPr id="3074" name="Picture 2" descr="Error Correction">
            <a:extLst>
              <a:ext uri="{FF2B5EF4-FFF2-40B4-BE49-F238E27FC236}">
                <a16:creationId xmlns:a16="http://schemas.microsoft.com/office/drawing/2014/main" id="{B4561497-7951-468D-BF2D-6BB73BF15D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2445" y="1178968"/>
            <a:ext cx="4971010" cy="2736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4736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42CD7-C24E-4238-9047-C668A0DD6ABA}"/>
              </a:ext>
            </a:extLst>
          </p:cNvPr>
          <p:cNvSpPr>
            <a:spLocks noGrp="1"/>
          </p:cNvSpPr>
          <p:nvPr>
            <p:ph type="title"/>
          </p:nvPr>
        </p:nvSpPr>
        <p:spPr/>
        <p:txBody>
          <a:bodyPr/>
          <a:lstStyle/>
          <a:p>
            <a:r>
              <a:rPr lang="en-US" dirty="0"/>
              <a:t>Determining the Parity bits</a:t>
            </a:r>
          </a:p>
        </p:txBody>
      </p:sp>
      <p:sp>
        <p:nvSpPr>
          <p:cNvPr id="3" name="Content Placeholder 2">
            <a:extLst>
              <a:ext uri="{FF2B5EF4-FFF2-40B4-BE49-F238E27FC236}">
                <a16:creationId xmlns:a16="http://schemas.microsoft.com/office/drawing/2014/main" id="{9D872A49-D06C-4116-AB5F-8DC40D744E47}"/>
              </a:ext>
            </a:extLst>
          </p:cNvPr>
          <p:cNvSpPr>
            <a:spLocks noGrp="1"/>
          </p:cNvSpPr>
          <p:nvPr>
            <p:ph idx="1"/>
          </p:nvPr>
        </p:nvSpPr>
        <p:spPr>
          <a:xfrm>
            <a:off x="459543" y="1178968"/>
            <a:ext cx="6905534" cy="4929119"/>
          </a:xfrm>
        </p:spPr>
        <p:txBody>
          <a:bodyPr/>
          <a:lstStyle/>
          <a:p>
            <a:pPr marL="0" indent="0">
              <a:buNone/>
            </a:pPr>
            <a:r>
              <a:rPr lang="en-US" sz="2400" b="1" dirty="0"/>
              <a:t>Determining r2 bit</a:t>
            </a:r>
          </a:p>
          <a:p>
            <a:pPr>
              <a:lnSpc>
                <a:spcPct val="150000"/>
              </a:lnSpc>
            </a:pPr>
            <a:r>
              <a:rPr lang="en-US" b="1" dirty="0"/>
              <a:t> </a:t>
            </a:r>
            <a:r>
              <a:rPr lang="en-US" dirty="0"/>
              <a:t>The r2 bit is calculated by performing a parity check on the bit positions whose binary representation includes 1 in the second position.</a:t>
            </a:r>
          </a:p>
          <a:p>
            <a:pPr>
              <a:lnSpc>
                <a:spcPct val="150000"/>
              </a:lnSpc>
            </a:pPr>
            <a:r>
              <a:rPr lang="en-US" dirty="0"/>
              <a:t>We observe from the above figure that the bit positions that includes 1 in the second position are </a:t>
            </a:r>
            <a:r>
              <a:rPr lang="en-US" b="1" dirty="0"/>
              <a:t>2, 3, 6, 7</a:t>
            </a:r>
            <a:r>
              <a:rPr lang="en-US" dirty="0"/>
              <a:t>. </a:t>
            </a:r>
          </a:p>
          <a:p>
            <a:pPr>
              <a:lnSpc>
                <a:spcPct val="150000"/>
              </a:lnSpc>
            </a:pPr>
            <a:r>
              <a:rPr lang="en-US" dirty="0"/>
              <a:t>Now, we perform the even-parity check at these bit positions. </a:t>
            </a:r>
          </a:p>
          <a:p>
            <a:pPr>
              <a:lnSpc>
                <a:spcPct val="150000"/>
              </a:lnSpc>
            </a:pPr>
            <a:r>
              <a:rPr lang="en-US" dirty="0"/>
              <a:t>The total number of 1 at these bit positions corresponding to r2 is </a:t>
            </a:r>
            <a:r>
              <a:rPr lang="en-US" b="1" dirty="0"/>
              <a:t>odd, therefore, the value of the r2 bit is 1</a:t>
            </a:r>
            <a:r>
              <a:rPr lang="en-US" dirty="0"/>
              <a:t>.</a:t>
            </a:r>
          </a:p>
        </p:txBody>
      </p:sp>
      <p:pic>
        <p:nvPicPr>
          <p:cNvPr id="4098" name="Picture 2" descr="Error Correction">
            <a:extLst>
              <a:ext uri="{FF2B5EF4-FFF2-40B4-BE49-F238E27FC236}">
                <a16:creationId xmlns:a16="http://schemas.microsoft.com/office/drawing/2014/main" id="{E52E6722-10EC-48F1-947F-6E3AE29B92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5076" y="1712422"/>
            <a:ext cx="4688377" cy="2296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0532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BB0ED-F7D7-4DE4-90F8-D365AF207FA7}"/>
              </a:ext>
            </a:extLst>
          </p:cNvPr>
          <p:cNvSpPr>
            <a:spLocks noGrp="1"/>
          </p:cNvSpPr>
          <p:nvPr>
            <p:ph type="title"/>
          </p:nvPr>
        </p:nvSpPr>
        <p:spPr/>
        <p:txBody>
          <a:bodyPr/>
          <a:lstStyle/>
          <a:p>
            <a:r>
              <a:rPr lang="en-US" dirty="0"/>
              <a:t>Determining the Parity bits</a:t>
            </a:r>
          </a:p>
        </p:txBody>
      </p:sp>
      <p:sp>
        <p:nvSpPr>
          <p:cNvPr id="3" name="Content Placeholder 2">
            <a:extLst>
              <a:ext uri="{FF2B5EF4-FFF2-40B4-BE49-F238E27FC236}">
                <a16:creationId xmlns:a16="http://schemas.microsoft.com/office/drawing/2014/main" id="{AC5D4322-DD87-4717-A077-FAF61A9292E9}"/>
              </a:ext>
            </a:extLst>
          </p:cNvPr>
          <p:cNvSpPr>
            <a:spLocks noGrp="1"/>
          </p:cNvSpPr>
          <p:nvPr>
            <p:ph idx="1"/>
          </p:nvPr>
        </p:nvSpPr>
        <p:spPr>
          <a:xfrm>
            <a:off x="459542" y="1178968"/>
            <a:ext cx="7238043" cy="4929119"/>
          </a:xfrm>
        </p:spPr>
        <p:txBody>
          <a:bodyPr>
            <a:normAutofit lnSpcReduction="10000"/>
          </a:bodyPr>
          <a:lstStyle/>
          <a:p>
            <a:pPr marL="0" indent="0">
              <a:buNone/>
            </a:pPr>
            <a:r>
              <a:rPr lang="en-US" sz="2800" b="1" dirty="0"/>
              <a:t>Determining r4 bit</a:t>
            </a:r>
          </a:p>
          <a:p>
            <a:pPr algn="just">
              <a:lnSpc>
                <a:spcPct val="150000"/>
              </a:lnSpc>
            </a:pPr>
            <a:r>
              <a:rPr lang="en-US" sz="2800" b="1" dirty="0"/>
              <a:t> </a:t>
            </a:r>
            <a:r>
              <a:rPr lang="en-US" dirty="0"/>
              <a:t>The r4 bit is calculated by performing a parity check on the bit positions whose binary representation includes 1 in the third position.</a:t>
            </a:r>
          </a:p>
          <a:p>
            <a:pPr algn="just">
              <a:lnSpc>
                <a:spcPct val="150000"/>
              </a:lnSpc>
            </a:pPr>
            <a:r>
              <a:rPr lang="en-US" dirty="0"/>
              <a:t> We observe from the above figure that the bit positions that includes 1 in the third position are 4, 5, 6, 7. </a:t>
            </a:r>
          </a:p>
          <a:p>
            <a:pPr algn="just">
              <a:lnSpc>
                <a:spcPct val="150000"/>
              </a:lnSpc>
            </a:pPr>
            <a:r>
              <a:rPr lang="en-US" dirty="0"/>
              <a:t>Now, we perform the even-parity check at these bit positions. </a:t>
            </a:r>
          </a:p>
          <a:p>
            <a:pPr algn="just">
              <a:lnSpc>
                <a:spcPct val="150000"/>
              </a:lnSpc>
            </a:pPr>
            <a:r>
              <a:rPr lang="en-US" dirty="0"/>
              <a:t>The total number of 1 at these bit positions corresponding to r4 is </a:t>
            </a:r>
            <a:r>
              <a:rPr lang="en-US" b="1" dirty="0"/>
              <a:t>even, therefore, the value of the r4 bit is 0.</a:t>
            </a:r>
          </a:p>
          <a:p>
            <a:endParaRPr lang="en-US" b="1" dirty="0"/>
          </a:p>
        </p:txBody>
      </p:sp>
      <p:pic>
        <p:nvPicPr>
          <p:cNvPr id="5124" name="Picture 4" descr="Error Correction">
            <a:extLst>
              <a:ext uri="{FF2B5EF4-FFF2-40B4-BE49-F238E27FC236}">
                <a16:creationId xmlns:a16="http://schemas.microsoft.com/office/drawing/2014/main" id="{EC9F9F7F-DDFA-41DA-B272-BBD6D89B64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7585" y="1679171"/>
            <a:ext cx="4494415" cy="2831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870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211DD-5E68-4E86-8674-C24C81289816}"/>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A9419877-3206-4AEB-9FB9-C8C2463EE579}"/>
              </a:ext>
            </a:extLst>
          </p:cNvPr>
          <p:cNvSpPr>
            <a:spLocks noGrp="1"/>
          </p:cNvSpPr>
          <p:nvPr>
            <p:ph idx="1"/>
          </p:nvPr>
        </p:nvSpPr>
        <p:spPr>
          <a:xfrm>
            <a:off x="628074" y="1078346"/>
            <a:ext cx="10908144" cy="2350654"/>
          </a:xfrm>
        </p:spPr>
        <p:txBody>
          <a:bodyPr>
            <a:normAutofit/>
          </a:bodyPr>
          <a:lstStyle/>
          <a:p>
            <a:pPr algn="just">
              <a:lnSpc>
                <a:spcPct val="170000"/>
              </a:lnSpc>
            </a:pPr>
            <a:r>
              <a:rPr lang="en-US" sz="2400" dirty="0"/>
              <a:t>The Data Link Layer (DLL) is second layer in OSI reference model</a:t>
            </a:r>
          </a:p>
          <a:p>
            <a:pPr algn="just">
              <a:lnSpc>
                <a:spcPct val="170000"/>
              </a:lnSpc>
            </a:pPr>
            <a:r>
              <a:rPr lang="en-US" sz="2400" dirty="0"/>
              <a:t>It receives services from the physical layer and provides services to the network layer</a:t>
            </a:r>
          </a:p>
          <a:p>
            <a:pPr algn="just">
              <a:lnSpc>
                <a:spcPct val="170000"/>
              </a:lnSpc>
            </a:pPr>
            <a:r>
              <a:rPr lang="en-US" sz="2400" dirty="0"/>
              <a:t>It is responsible for moving data (frames) from one node to another node</a:t>
            </a:r>
          </a:p>
        </p:txBody>
      </p:sp>
      <p:pic>
        <p:nvPicPr>
          <p:cNvPr id="1026" name="Picture 2">
            <a:extLst>
              <a:ext uri="{FF2B5EF4-FFF2-40B4-BE49-F238E27FC236}">
                <a16:creationId xmlns:a16="http://schemas.microsoft.com/office/drawing/2014/main" id="{94994753-BB56-437D-B838-5E7298787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6922" y="3651539"/>
            <a:ext cx="649605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15650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13E93-A732-45DD-9F46-E385FB0258E8}"/>
              </a:ext>
            </a:extLst>
          </p:cNvPr>
          <p:cNvSpPr>
            <a:spLocks noGrp="1"/>
          </p:cNvSpPr>
          <p:nvPr>
            <p:ph type="title"/>
          </p:nvPr>
        </p:nvSpPr>
        <p:spPr/>
        <p:txBody>
          <a:bodyPr/>
          <a:lstStyle/>
          <a:p>
            <a:r>
              <a:rPr lang="en-US" dirty="0"/>
              <a:t>Data transferred is given below</a:t>
            </a:r>
          </a:p>
        </p:txBody>
      </p:sp>
      <p:pic>
        <p:nvPicPr>
          <p:cNvPr id="6146" name="Picture 2" descr="Error Correction">
            <a:extLst>
              <a:ext uri="{FF2B5EF4-FFF2-40B4-BE49-F238E27FC236}">
                <a16:creationId xmlns:a16="http://schemas.microsoft.com/office/drawing/2014/main" id="{11F0DB2A-3128-407B-BCCA-CFCAEB1AFE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1" y="1878677"/>
            <a:ext cx="7115694" cy="186941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70F845A-FC0E-4BF7-8DF8-5C105163F268}"/>
              </a:ext>
            </a:extLst>
          </p:cNvPr>
          <p:cNvSpPr/>
          <p:nvPr/>
        </p:nvSpPr>
        <p:spPr>
          <a:xfrm>
            <a:off x="593621" y="4335152"/>
            <a:ext cx="11000509" cy="1141146"/>
          </a:xfrm>
          <a:prstGeom prst="rect">
            <a:avLst/>
          </a:prstGeom>
        </p:spPr>
        <p:txBody>
          <a:bodyPr wrap="square">
            <a:spAutoFit/>
          </a:bodyPr>
          <a:lstStyle/>
          <a:p>
            <a:pPr>
              <a:lnSpc>
                <a:spcPct val="150000"/>
              </a:lnSpc>
            </a:pPr>
            <a:r>
              <a:rPr lang="en-US" sz="2400" dirty="0">
                <a:solidFill>
                  <a:srgbClr val="333333"/>
                </a:solidFill>
                <a:latin typeface="inter-regular"/>
              </a:rPr>
              <a:t>Suppose the 4</a:t>
            </a:r>
            <a:r>
              <a:rPr lang="en-US" sz="2400" baseline="30000" dirty="0">
                <a:solidFill>
                  <a:srgbClr val="333333"/>
                </a:solidFill>
                <a:latin typeface="inter-regular"/>
              </a:rPr>
              <a:t>th</a:t>
            </a:r>
            <a:r>
              <a:rPr lang="en-US" sz="2400" dirty="0">
                <a:solidFill>
                  <a:srgbClr val="333333"/>
                </a:solidFill>
                <a:latin typeface="inter-regular"/>
              </a:rPr>
              <a:t> bit is changed from 0 to 1 at the receiving end, then parity bits are recalculated.</a:t>
            </a:r>
            <a:endParaRPr lang="en-US" sz="2400" dirty="0"/>
          </a:p>
        </p:txBody>
      </p:sp>
    </p:spTree>
    <p:extLst>
      <p:ext uri="{BB962C8B-B14F-4D97-AF65-F5344CB8AC3E}">
        <p14:creationId xmlns:p14="http://schemas.microsoft.com/office/powerpoint/2010/main" val="7697803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235CE-CE5B-42D9-A62B-1EC98774BC64}"/>
              </a:ext>
            </a:extLst>
          </p:cNvPr>
          <p:cNvSpPr>
            <a:spLocks noGrp="1"/>
          </p:cNvSpPr>
          <p:nvPr>
            <p:ph type="title"/>
          </p:nvPr>
        </p:nvSpPr>
        <p:spPr/>
        <p:txBody>
          <a:bodyPr/>
          <a:lstStyle/>
          <a:p>
            <a:r>
              <a:rPr lang="en-US" dirty="0"/>
              <a:t>R1 bit</a:t>
            </a:r>
          </a:p>
        </p:txBody>
      </p:sp>
      <p:sp>
        <p:nvSpPr>
          <p:cNvPr id="3" name="Content Placeholder 2">
            <a:extLst>
              <a:ext uri="{FF2B5EF4-FFF2-40B4-BE49-F238E27FC236}">
                <a16:creationId xmlns:a16="http://schemas.microsoft.com/office/drawing/2014/main" id="{F5D7BD91-5A4E-41F1-A553-ABEEBA1413E4}"/>
              </a:ext>
            </a:extLst>
          </p:cNvPr>
          <p:cNvSpPr>
            <a:spLocks noGrp="1"/>
          </p:cNvSpPr>
          <p:nvPr>
            <p:ph idx="1"/>
          </p:nvPr>
        </p:nvSpPr>
        <p:spPr>
          <a:xfrm>
            <a:off x="459542" y="1178968"/>
            <a:ext cx="11358647" cy="2035287"/>
          </a:xfrm>
        </p:spPr>
        <p:txBody>
          <a:bodyPr/>
          <a:lstStyle/>
          <a:p>
            <a:r>
              <a:rPr lang="en-US" dirty="0"/>
              <a:t> The bit positions of the r1 bit are 1,3,5,7</a:t>
            </a:r>
          </a:p>
          <a:p>
            <a:r>
              <a:rPr lang="en-US" dirty="0"/>
              <a:t> We observe from the above figure that the binary representation of r1 is 1100. </a:t>
            </a:r>
          </a:p>
          <a:p>
            <a:r>
              <a:rPr lang="en-US" dirty="0"/>
              <a:t> Now, we perform the even-parity check, the total number of 1s appearing in the r1 bit is an even number.</a:t>
            </a:r>
          </a:p>
          <a:p>
            <a:r>
              <a:rPr lang="en-US" dirty="0"/>
              <a:t>  Therefore, the value of r1 is 0.</a:t>
            </a:r>
          </a:p>
        </p:txBody>
      </p:sp>
      <p:pic>
        <p:nvPicPr>
          <p:cNvPr id="1026" name="Picture 2" descr="Error Correction">
            <a:extLst>
              <a:ext uri="{FF2B5EF4-FFF2-40B4-BE49-F238E27FC236}">
                <a16:creationId xmlns:a16="http://schemas.microsoft.com/office/drawing/2014/main" id="{515E9F85-F974-4FD0-9344-8232DE6CC3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2036" y="3429000"/>
            <a:ext cx="4821382" cy="153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98270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E3D29-5FA8-4C26-97D7-675F1A388691}"/>
              </a:ext>
            </a:extLst>
          </p:cNvPr>
          <p:cNvSpPr>
            <a:spLocks noGrp="1"/>
          </p:cNvSpPr>
          <p:nvPr>
            <p:ph type="title"/>
          </p:nvPr>
        </p:nvSpPr>
        <p:spPr/>
        <p:txBody>
          <a:bodyPr/>
          <a:lstStyle/>
          <a:p>
            <a:r>
              <a:rPr lang="en-US" dirty="0"/>
              <a:t>R2 bit</a:t>
            </a:r>
          </a:p>
        </p:txBody>
      </p:sp>
      <p:sp>
        <p:nvSpPr>
          <p:cNvPr id="3" name="Content Placeholder 2">
            <a:extLst>
              <a:ext uri="{FF2B5EF4-FFF2-40B4-BE49-F238E27FC236}">
                <a16:creationId xmlns:a16="http://schemas.microsoft.com/office/drawing/2014/main" id="{1D03E2E8-1B8C-45DC-BCD1-3F8F292C084C}"/>
              </a:ext>
            </a:extLst>
          </p:cNvPr>
          <p:cNvSpPr>
            <a:spLocks noGrp="1"/>
          </p:cNvSpPr>
          <p:nvPr>
            <p:ph idx="1"/>
          </p:nvPr>
        </p:nvSpPr>
        <p:spPr>
          <a:xfrm>
            <a:off x="459542" y="1178968"/>
            <a:ext cx="11358647" cy="1998341"/>
          </a:xfrm>
        </p:spPr>
        <p:txBody>
          <a:bodyPr/>
          <a:lstStyle/>
          <a:p>
            <a:r>
              <a:rPr lang="en-US" dirty="0"/>
              <a:t> The bit positions of r2 bit are 2,3,6,7.</a:t>
            </a:r>
          </a:p>
          <a:p>
            <a:r>
              <a:rPr lang="en-US" dirty="0"/>
              <a:t> We observe from the above figure that the binary representation of r2 is 1001. </a:t>
            </a:r>
          </a:p>
          <a:p>
            <a:r>
              <a:rPr lang="en-US" dirty="0"/>
              <a:t> Now, we perform the even-parity check, the total number of 1s appearing in the r2 bit is an even number.</a:t>
            </a:r>
          </a:p>
          <a:p>
            <a:r>
              <a:rPr lang="en-US" dirty="0"/>
              <a:t> Therefore, the value of r2 is 0.</a:t>
            </a:r>
          </a:p>
        </p:txBody>
      </p:sp>
      <p:pic>
        <p:nvPicPr>
          <p:cNvPr id="2050" name="Picture 2" descr="Error Correction">
            <a:extLst>
              <a:ext uri="{FF2B5EF4-FFF2-40B4-BE49-F238E27FC236}">
                <a16:creationId xmlns:a16="http://schemas.microsoft.com/office/drawing/2014/main" id="{2AB58EA1-E988-4F7B-8BCE-C5E09B5507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9164" y="3509819"/>
            <a:ext cx="5735781" cy="1667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9112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C4864-73D0-4481-85AA-2B4C36859E1A}"/>
              </a:ext>
            </a:extLst>
          </p:cNvPr>
          <p:cNvSpPr>
            <a:spLocks noGrp="1"/>
          </p:cNvSpPr>
          <p:nvPr>
            <p:ph type="title"/>
          </p:nvPr>
        </p:nvSpPr>
        <p:spPr/>
        <p:txBody>
          <a:bodyPr/>
          <a:lstStyle/>
          <a:p>
            <a:r>
              <a:rPr lang="en-US" dirty="0"/>
              <a:t>R4 bit</a:t>
            </a:r>
          </a:p>
        </p:txBody>
      </p:sp>
      <p:sp>
        <p:nvSpPr>
          <p:cNvPr id="3" name="Content Placeholder 2">
            <a:extLst>
              <a:ext uri="{FF2B5EF4-FFF2-40B4-BE49-F238E27FC236}">
                <a16:creationId xmlns:a16="http://schemas.microsoft.com/office/drawing/2014/main" id="{5C08BAE9-3BD2-4F6E-A6F5-CA36B720EEF2}"/>
              </a:ext>
            </a:extLst>
          </p:cNvPr>
          <p:cNvSpPr>
            <a:spLocks noGrp="1"/>
          </p:cNvSpPr>
          <p:nvPr>
            <p:ph idx="1"/>
          </p:nvPr>
        </p:nvSpPr>
        <p:spPr>
          <a:xfrm>
            <a:off x="459542" y="1178969"/>
            <a:ext cx="11358647" cy="1924450"/>
          </a:xfrm>
        </p:spPr>
        <p:txBody>
          <a:bodyPr>
            <a:normAutofit lnSpcReduction="10000"/>
          </a:bodyPr>
          <a:lstStyle/>
          <a:p>
            <a:r>
              <a:rPr lang="en-US" dirty="0"/>
              <a:t> The bit positions of r4 bit are 4,5,6,7.</a:t>
            </a:r>
          </a:p>
          <a:p>
            <a:r>
              <a:rPr lang="en-US" dirty="0"/>
              <a:t> We observe from the above figure that the binary representation of r4 is 1011. </a:t>
            </a:r>
          </a:p>
          <a:p>
            <a:r>
              <a:rPr lang="en-US" dirty="0"/>
              <a:t> Now, we perform the even-parity check, the total number of 1s appearing in the r4 bit is an odd number.</a:t>
            </a:r>
          </a:p>
          <a:p>
            <a:r>
              <a:rPr lang="en-US" dirty="0"/>
              <a:t> Therefore, the value of r4 is 1.</a:t>
            </a:r>
          </a:p>
        </p:txBody>
      </p:sp>
      <p:pic>
        <p:nvPicPr>
          <p:cNvPr id="3074" name="Picture 2" descr="Error Correction">
            <a:extLst>
              <a:ext uri="{FF2B5EF4-FFF2-40B4-BE49-F238E27FC236}">
                <a16:creationId xmlns:a16="http://schemas.microsoft.com/office/drawing/2014/main" id="{1BE34C8E-73ED-4D1F-AB78-FEC48DAEB4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3017" y="3280689"/>
            <a:ext cx="4313237" cy="1755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10323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A0EB7-B55B-42DE-9C23-401695BA5798}"/>
              </a:ext>
            </a:extLst>
          </p:cNvPr>
          <p:cNvSpPr>
            <a:spLocks noGrp="1"/>
          </p:cNvSpPr>
          <p:nvPr>
            <p:ph type="title"/>
          </p:nvPr>
        </p:nvSpPr>
        <p:spPr/>
        <p:txBody>
          <a:bodyPr/>
          <a:lstStyle/>
          <a:p>
            <a:r>
              <a:rPr lang="en-US" dirty="0"/>
              <a:t>Error correction using hamming code</a:t>
            </a:r>
          </a:p>
        </p:txBody>
      </p:sp>
      <p:sp>
        <p:nvSpPr>
          <p:cNvPr id="3" name="Content Placeholder 2">
            <a:extLst>
              <a:ext uri="{FF2B5EF4-FFF2-40B4-BE49-F238E27FC236}">
                <a16:creationId xmlns:a16="http://schemas.microsoft.com/office/drawing/2014/main" id="{736E800A-8710-4DF4-836F-09438EFAC2E9}"/>
              </a:ext>
            </a:extLst>
          </p:cNvPr>
          <p:cNvSpPr>
            <a:spLocks noGrp="1"/>
          </p:cNvSpPr>
          <p:nvPr>
            <p:ph idx="1"/>
          </p:nvPr>
        </p:nvSpPr>
        <p:spPr/>
        <p:txBody>
          <a:bodyPr>
            <a:normAutofit/>
          </a:bodyPr>
          <a:lstStyle/>
          <a:p>
            <a:r>
              <a:rPr lang="en-US" sz="3200" dirty="0"/>
              <a:t> The binary representation of redundant bits, i.e., r4r2r1 is 100, and its corresponding decimal value is 4.</a:t>
            </a:r>
          </a:p>
          <a:p>
            <a:r>
              <a:rPr lang="en-US" sz="3200" dirty="0"/>
              <a:t> Therefore, the error occurs in a 4th bit position. </a:t>
            </a:r>
          </a:p>
          <a:p>
            <a:r>
              <a:rPr lang="en-US" sz="3200" dirty="0"/>
              <a:t> The bit value must be changed from 1 to 0 to correct the error.</a:t>
            </a:r>
          </a:p>
        </p:txBody>
      </p:sp>
    </p:spTree>
    <p:extLst>
      <p:ext uri="{BB962C8B-B14F-4D97-AF65-F5344CB8AC3E}">
        <p14:creationId xmlns:p14="http://schemas.microsoft.com/office/powerpoint/2010/main" val="42197773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ADDAB-9026-4F6F-8665-CA69D5ECB674}"/>
              </a:ext>
            </a:extLst>
          </p:cNvPr>
          <p:cNvSpPr>
            <a:spLocks noGrp="1"/>
          </p:cNvSpPr>
          <p:nvPr>
            <p:ph type="title"/>
          </p:nvPr>
        </p:nvSpPr>
        <p:spPr/>
        <p:txBody>
          <a:bodyPr/>
          <a:lstStyle/>
          <a:p>
            <a:r>
              <a:rPr lang="en-US" dirty="0"/>
              <a:t>Error detection using hamming code</a:t>
            </a:r>
            <a:endParaRPr lang="en-IN" dirty="0"/>
          </a:p>
        </p:txBody>
      </p:sp>
      <p:sp>
        <p:nvSpPr>
          <p:cNvPr id="3" name="Content Placeholder 2">
            <a:extLst>
              <a:ext uri="{FF2B5EF4-FFF2-40B4-BE49-F238E27FC236}">
                <a16:creationId xmlns:a16="http://schemas.microsoft.com/office/drawing/2014/main" id="{8C3006F4-A8DE-420C-8288-AD7182F566CF}"/>
              </a:ext>
            </a:extLst>
          </p:cNvPr>
          <p:cNvSpPr>
            <a:spLocks noGrp="1"/>
          </p:cNvSpPr>
          <p:nvPr>
            <p:ph idx="1"/>
          </p:nvPr>
        </p:nvSpPr>
        <p:spPr/>
        <p:txBody>
          <a:bodyPr>
            <a:normAutofit/>
          </a:bodyPr>
          <a:lstStyle/>
          <a:p>
            <a:pPr algn="just">
              <a:lnSpc>
                <a:spcPct val="150000"/>
              </a:lnSpc>
            </a:pPr>
            <a:r>
              <a:rPr lang="en-US" sz="2800" b="1" dirty="0"/>
              <a:t> Hamming distance </a:t>
            </a:r>
            <a:r>
              <a:rPr lang="en-US" sz="2800" dirty="0"/>
              <a:t>is a metric for comparing two binary data strings. </a:t>
            </a:r>
          </a:p>
          <a:p>
            <a:pPr algn="just">
              <a:lnSpc>
                <a:spcPct val="150000"/>
              </a:lnSpc>
            </a:pPr>
            <a:r>
              <a:rPr lang="en-US" sz="2800" dirty="0"/>
              <a:t> While comparing two binary strings of equal length, </a:t>
            </a:r>
            <a:r>
              <a:rPr lang="en-US" sz="2800" b="1" dirty="0"/>
              <a:t>Hamming distance </a:t>
            </a:r>
            <a:r>
              <a:rPr lang="en-US" sz="2800" dirty="0"/>
              <a:t>is the number of bit positions in which the two bits are different.</a:t>
            </a:r>
          </a:p>
          <a:p>
            <a:pPr algn="just">
              <a:lnSpc>
                <a:spcPct val="150000"/>
              </a:lnSpc>
            </a:pPr>
            <a:r>
              <a:rPr lang="en-US" sz="2800" dirty="0"/>
              <a:t> The Hamming distance between two strings, a and b is denoted as d(</a:t>
            </a:r>
            <a:r>
              <a:rPr lang="en-US" sz="2800" dirty="0" err="1"/>
              <a:t>a,b</a:t>
            </a:r>
            <a:r>
              <a:rPr lang="en-US" sz="2800" dirty="0"/>
              <a:t>).</a:t>
            </a:r>
          </a:p>
          <a:p>
            <a:pPr algn="just">
              <a:lnSpc>
                <a:spcPct val="150000"/>
              </a:lnSpc>
            </a:pPr>
            <a:r>
              <a:rPr lang="en-US" sz="2800" dirty="0"/>
              <a:t> It is used for error detection or error correction when data is transmitted over computer networks.</a:t>
            </a:r>
            <a:endParaRPr lang="en-IN" sz="2800" dirty="0"/>
          </a:p>
        </p:txBody>
      </p:sp>
    </p:spTree>
    <p:extLst>
      <p:ext uri="{BB962C8B-B14F-4D97-AF65-F5344CB8AC3E}">
        <p14:creationId xmlns:p14="http://schemas.microsoft.com/office/powerpoint/2010/main" val="24636487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A7623-4B5F-49CC-9AEB-D2E92BC64853}"/>
              </a:ext>
            </a:extLst>
          </p:cNvPr>
          <p:cNvSpPr>
            <a:spLocks noGrp="1"/>
          </p:cNvSpPr>
          <p:nvPr>
            <p:ph type="title"/>
          </p:nvPr>
        </p:nvSpPr>
        <p:spPr/>
        <p:txBody>
          <a:bodyPr>
            <a:normAutofit/>
          </a:bodyPr>
          <a:lstStyle/>
          <a:p>
            <a:r>
              <a:rPr lang="en-US" dirty="0"/>
              <a:t>Calculation of Hamming Distance</a:t>
            </a:r>
            <a:endParaRPr lang="en-IN" dirty="0"/>
          </a:p>
        </p:txBody>
      </p:sp>
      <p:sp>
        <p:nvSpPr>
          <p:cNvPr id="3" name="Content Placeholder 2">
            <a:extLst>
              <a:ext uri="{FF2B5EF4-FFF2-40B4-BE49-F238E27FC236}">
                <a16:creationId xmlns:a16="http://schemas.microsoft.com/office/drawing/2014/main" id="{D930C3D3-7831-499A-BA22-AA72FC771D1B}"/>
              </a:ext>
            </a:extLst>
          </p:cNvPr>
          <p:cNvSpPr>
            <a:spLocks noGrp="1"/>
          </p:cNvSpPr>
          <p:nvPr>
            <p:ph idx="1"/>
          </p:nvPr>
        </p:nvSpPr>
        <p:spPr/>
        <p:txBody>
          <a:bodyPr/>
          <a:lstStyle/>
          <a:p>
            <a:pPr algn="just"/>
            <a:r>
              <a:rPr lang="en-US" dirty="0"/>
              <a:t> </a:t>
            </a:r>
            <a:r>
              <a:rPr lang="en-US" sz="2800" dirty="0"/>
              <a:t>In order to calculate the Hamming distance between two strings, and , we perform their XOR operation, (a⊕ b), and then count the total number of 1s in the resultant string.</a:t>
            </a:r>
          </a:p>
          <a:p>
            <a:pPr marL="0" indent="0" algn="just">
              <a:buNone/>
            </a:pPr>
            <a:r>
              <a:rPr lang="en-US" sz="2800" b="1" dirty="0"/>
              <a:t>Example </a:t>
            </a:r>
          </a:p>
          <a:p>
            <a:pPr marL="0" indent="0" algn="just">
              <a:buNone/>
            </a:pPr>
            <a:r>
              <a:rPr lang="en-US" sz="2800" dirty="0"/>
              <a:t>Suppose there are two strings 1101 1001 and 1001 1101.</a:t>
            </a:r>
          </a:p>
          <a:p>
            <a:pPr marL="0" indent="0" algn="just">
              <a:buNone/>
            </a:pPr>
            <a:r>
              <a:rPr lang="en-US" sz="2800" dirty="0"/>
              <a:t>11011001 ⊕ 10011101 = 01000100. Since, this contains two 1s, the Hamming distance, d(11011001, 10011101) = 2.</a:t>
            </a:r>
            <a:endParaRPr lang="en-IN" dirty="0"/>
          </a:p>
        </p:txBody>
      </p:sp>
    </p:spTree>
    <p:extLst>
      <p:ext uri="{BB962C8B-B14F-4D97-AF65-F5344CB8AC3E}">
        <p14:creationId xmlns:p14="http://schemas.microsoft.com/office/powerpoint/2010/main" val="24082935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12878-8AAC-4F8C-B644-2F96D136E978}"/>
              </a:ext>
            </a:extLst>
          </p:cNvPr>
          <p:cNvSpPr>
            <a:spLocks noGrp="1"/>
          </p:cNvSpPr>
          <p:nvPr>
            <p:ph type="title"/>
          </p:nvPr>
        </p:nvSpPr>
        <p:spPr/>
        <p:txBody>
          <a:bodyPr/>
          <a:lstStyle/>
          <a:p>
            <a:r>
              <a:rPr lang="en-IN" dirty="0"/>
              <a:t>Minimum Hamming Distance</a:t>
            </a:r>
          </a:p>
        </p:txBody>
      </p:sp>
      <p:sp>
        <p:nvSpPr>
          <p:cNvPr id="3" name="Content Placeholder 2">
            <a:extLst>
              <a:ext uri="{FF2B5EF4-FFF2-40B4-BE49-F238E27FC236}">
                <a16:creationId xmlns:a16="http://schemas.microsoft.com/office/drawing/2014/main" id="{343AEC4C-9697-446C-8F08-95A04293E647}"/>
              </a:ext>
            </a:extLst>
          </p:cNvPr>
          <p:cNvSpPr>
            <a:spLocks noGrp="1"/>
          </p:cNvSpPr>
          <p:nvPr>
            <p:ph idx="1"/>
          </p:nvPr>
        </p:nvSpPr>
        <p:spPr>
          <a:xfrm>
            <a:off x="459542" y="1178968"/>
            <a:ext cx="11358647" cy="1018541"/>
          </a:xfrm>
        </p:spPr>
        <p:txBody>
          <a:bodyPr>
            <a:normAutofit/>
          </a:bodyPr>
          <a:lstStyle/>
          <a:p>
            <a:pPr algn="just"/>
            <a:r>
              <a:rPr lang="en-US" sz="2400" dirty="0"/>
              <a:t> In a set of strings of equal lengths, the minimum Hamming distance is the smallest Hamming distance between all possible pairs of strings in that set.</a:t>
            </a:r>
          </a:p>
        </p:txBody>
      </p:sp>
      <p:pic>
        <p:nvPicPr>
          <p:cNvPr id="4" name="Picture 3">
            <a:extLst>
              <a:ext uri="{FF2B5EF4-FFF2-40B4-BE49-F238E27FC236}">
                <a16:creationId xmlns:a16="http://schemas.microsoft.com/office/drawing/2014/main" id="{886A4512-17A2-4B30-A5D6-CE37EE60B422}"/>
              </a:ext>
            </a:extLst>
          </p:cNvPr>
          <p:cNvPicPr>
            <a:picLocks noChangeAspect="1"/>
          </p:cNvPicPr>
          <p:nvPr/>
        </p:nvPicPr>
        <p:blipFill>
          <a:blip r:embed="rId2"/>
          <a:stretch>
            <a:fillRect/>
          </a:stretch>
        </p:blipFill>
        <p:spPr>
          <a:xfrm>
            <a:off x="2551471" y="2315906"/>
            <a:ext cx="5987845" cy="4542094"/>
          </a:xfrm>
          <a:prstGeom prst="rect">
            <a:avLst/>
          </a:prstGeom>
        </p:spPr>
      </p:pic>
    </p:spTree>
    <p:extLst>
      <p:ext uri="{BB962C8B-B14F-4D97-AF65-F5344CB8AC3E}">
        <p14:creationId xmlns:p14="http://schemas.microsoft.com/office/powerpoint/2010/main" val="14207058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9B403-1543-4371-915B-E9390F46F758}"/>
              </a:ext>
            </a:extLst>
          </p:cNvPr>
          <p:cNvSpPr>
            <a:spLocks noGrp="1"/>
          </p:cNvSpPr>
          <p:nvPr>
            <p:ph type="title"/>
          </p:nvPr>
        </p:nvSpPr>
        <p:spPr/>
        <p:txBody>
          <a:bodyPr/>
          <a:lstStyle/>
          <a:p>
            <a:r>
              <a:rPr lang="en-US" dirty="0">
                <a:solidFill>
                  <a:schemeClr val="accent5">
                    <a:lumMod val="50000"/>
                  </a:schemeClr>
                </a:solidFill>
              </a:rPr>
              <a:t>Elementary data link protocols</a:t>
            </a:r>
            <a:endParaRPr lang="en-US" dirty="0"/>
          </a:p>
        </p:txBody>
      </p:sp>
      <p:sp>
        <p:nvSpPr>
          <p:cNvPr id="3" name="Content Placeholder 2">
            <a:extLst>
              <a:ext uri="{FF2B5EF4-FFF2-40B4-BE49-F238E27FC236}">
                <a16:creationId xmlns:a16="http://schemas.microsoft.com/office/drawing/2014/main" id="{93F588D8-DBE5-48F2-A561-759A0654A62E}"/>
              </a:ext>
            </a:extLst>
          </p:cNvPr>
          <p:cNvSpPr>
            <a:spLocks noGrp="1"/>
          </p:cNvSpPr>
          <p:nvPr>
            <p:ph idx="1"/>
          </p:nvPr>
        </p:nvSpPr>
        <p:spPr>
          <a:xfrm>
            <a:off x="191730" y="1105226"/>
            <a:ext cx="11872452" cy="4929119"/>
          </a:xfrm>
        </p:spPr>
        <p:txBody>
          <a:bodyPr>
            <a:normAutofit fontScale="92500" lnSpcReduction="10000"/>
          </a:bodyPr>
          <a:lstStyle/>
          <a:p>
            <a:pPr marL="442913" indent="-442913" algn="just">
              <a:lnSpc>
                <a:spcPct val="150000"/>
              </a:lnSpc>
            </a:pPr>
            <a:r>
              <a:rPr lang="en-US" sz="2800" dirty="0"/>
              <a:t> Protocols in the data link layer are designed so that this layer can perform its basic functions: framing, error control and flow control. </a:t>
            </a:r>
          </a:p>
          <a:p>
            <a:pPr marL="442913" indent="-442913" algn="just">
              <a:lnSpc>
                <a:spcPct val="150000"/>
              </a:lnSpc>
            </a:pPr>
            <a:r>
              <a:rPr lang="en-US" sz="2800" dirty="0"/>
              <a:t> Framing is the process of dividing bit - streams from physical layer into data frames whose size ranges from a few hundred to a few thousand bytes. </a:t>
            </a:r>
          </a:p>
          <a:p>
            <a:pPr marL="442913" indent="-442913" algn="just">
              <a:lnSpc>
                <a:spcPct val="150000"/>
              </a:lnSpc>
            </a:pPr>
            <a:r>
              <a:rPr lang="en-US" sz="2800" dirty="0"/>
              <a:t> Error control mechanisms deals with transmission errors and retransmission of corrupted and lost frames.</a:t>
            </a:r>
          </a:p>
          <a:p>
            <a:pPr marL="442913" indent="-442913" algn="just">
              <a:lnSpc>
                <a:spcPct val="150000"/>
              </a:lnSpc>
            </a:pPr>
            <a:r>
              <a:rPr lang="en-US" sz="2800" dirty="0"/>
              <a:t>Flow control regulates speed of delivery and so that a fast sender does not drown a slow receiver.</a:t>
            </a:r>
          </a:p>
        </p:txBody>
      </p:sp>
    </p:spTree>
    <p:extLst>
      <p:ext uri="{BB962C8B-B14F-4D97-AF65-F5344CB8AC3E}">
        <p14:creationId xmlns:p14="http://schemas.microsoft.com/office/powerpoint/2010/main" val="4597183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9618B-5782-444A-A2AE-DF81E8328837}"/>
              </a:ext>
            </a:extLst>
          </p:cNvPr>
          <p:cNvSpPr>
            <a:spLocks noGrp="1"/>
          </p:cNvSpPr>
          <p:nvPr>
            <p:ph type="title"/>
          </p:nvPr>
        </p:nvSpPr>
        <p:spPr/>
        <p:txBody>
          <a:bodyPr/>
          <a:lstStyle/>
          <a:p>
            <a:r>
              <a:rPr lang="en-IN" dirty="0"/>
              <a:t>Flow Control</a:t>
            </a:r>
          </a:p>
        </p:txBody>
      </p:sp>
      <p:sp>
        <p:nvSpPr>
          <p:cNvPr id="3" name="Content Placeholder 2">
            <a:extLst>
              <a:ext uri="{FF2B5EF4-FFF2-40B4-BE49-F238E27FC236}">
                <a16:creationId xmlns:a16="http://schemas.microsoft.com/office/drawing/2014/main" id="{5ED1A9E7-A46A-4C29-9D32-7FFFA9EDC7EE}"/>
              </a:ext>
            </a:extLst>
          </p:cNvPr>
          <p:cNvSpPr>
            <a:spLocks noGrp="1"/>
          </p:cNvSpPr>
          <p:nvPr>
            <p:ph idx="1"/>
          </p:nvPr>
        </p:nvSpPr>
        <p:spPr>
          <a:xfrm>
            <a:off x="459542" y="1178968"/>
            <a:ext cx="11589890" cy="3041340"/>
          </a:xfrm>
        </p:spPr>
        <p:txBody>
          <a:bodyPr>
            <a:normAutofit/>
          </a:bodyPr>
          <a:lstStyle/>
          <a:p>
            <a:pPr marL="442913" indent="-442913" algn="just"/>
            <a:r>
              <a:rPr lang="en-US" sz="2800" dirty="0"/>
              <a:t>Flow Control is an essential function of the data link layer.</a:t>
            </a:r>
          </a:p>
          <a:p>
            <a:pPr marL="442913" indent="-442913" algn="just"/>
            <a:r>
              <a:rPr lang="en-US" sz="2800" dirty="0"/>
              <a:t>It determines the amount of data that a sender can send.</a:t>
            </a:r>
          </a:p>
          <a:p>
            <a:pPr marL="442913" indent="-442913" algn="just"/>
            <a:r>
              <a:rPr lang="en-US" sz="2800" dirty="0"/>
              <a:t>It makes the sender wait until an acknowledgment is received from the receiver’s end.</a:t>
            </a:r>
          </a:p>
          <a:p>
            <a:pPr marL="442913" indent="-442913" algn="just"/>
            <a:r>
              <a:rPr lang="en-US" sz="2800" dirty="0"/>
              <a:t>Methods of Flow Control are Stop-and-wait , and Sliding window.</a:t>
            </a:r>
          </a:p>
          <a:p>
            <a:pPr marL="0" indent="0" algn="just">
              <a:buNone/>
            </a:pPr>
            <a:endParaRPr lang="en-IN" sz="2800" dirty="0"/>
          </a:p>
        </p:txBody>
      </p:sp>
      <p:pic>
        <p:nvPicPr>
          <p:cNvPr id="4" name="Picture 3">
            <a:extLst>
              <a:ext uri="{FF2B5EF4-FFF2-40B4-BE49-F238E27FC236}">
                <a16:creationId xmlns:a16="http://schemas.microsoft.com/office/drawing/2014/main" id="{966C670C-F4E6-49DA-9091-65DC0F8B663D}"/>
              </a:ext>
            </a:extLst>
          </p:cNvPr>
          <p:cNvPicPr>
            <a:picLocks noChangeAspect="1"/>
          </p:cNvPicPr>
          <p:nvPr/>
        </p:nvPicPr>
        <p:blipFill>
          <a:blip r:embed="rId2"/>
          <a:stretch>
            <a:fillRect/>
          </a:stretch>
        </p:blipFill>
        <p:spPr>
          <a:xfrm>
            <a:off x="1842867" y="4467225"/>
            <a:ext cx="7976382" cy="2390775"/>
          </a:xfrm>
          <a:prstGeom prst="rect">
            <a:avLst/>
          </a:prstGeom>
        </p:spPr>
      </p:pic>
    </p:spTree>
    <p:extLst>
      <p:ext uri="{BB962C8B-B14F-4D97-AF65-F5344CB8AC3E}">
        <p14:creationId xmlns:p14="http://schemas.microsoft.com/office/powerpoint/2010/main" val="2629460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2470E-CE45-4B0A-8FE5-B40B16DC1EC9}"/>
              </a:ext>
            </a:extLst>
          </p:cNvPr>
          <p:cNvSpPr>
            <a:spLocks noGrp="1"/>
          </p:cNvSpPr>
          <p:nvPr>
            <p:ph type="title"/>
          </p:nvPr>
        </p:nvSpPr>
        <p:spPr>
          <a:xfrm>
            <a:off x="1294362" y="159687"/>
            <a:ext cx="9603275" cy="758885"/>
          </a:xfrm>
        </p:spPr>
        <p:txBody>
          <a:bodyPr>
            <a:normAutofit fontScale="90000"/>
          </a:bodyPr>
          <a:lstStyle/>
          <a:p>
            <a:pPr algn="ctr"/>
            <a:r>
              <a:rPr lang="en-US" dirty="0"/>
              <a:t>Design issues for dll (or) services provided by dll</a:t>
            </a:r>
            <a:br>
              <a:rPr lang="en-US" dirty="0"/>
            </a:br>
            <a:endParaRPr lang="en-US" dirty="0"/>
          </a:p>
        </p:txBody>
      </p:sp>
      <p:sp>
        <p:nvSpPr>
          <p:cNvPr id="3" name="Content Placeholder 2">
            <a:extLst>
              <a:ext uri="{FF2B5EF4-FFF2-40B4-BE49-F238E27FC236}">
                <a16:creationId xmlns:a16="http://schemas.microsoft.com/office/drawing/2014/main" id="{82BE8423-7314-4D1D-B2AE-07E459C5E09F}"/>
              </a:ext>
            </a:extLst>
          </p:cNvPr>
          <p:cNvSpPr>
            <a:spLocks noGrp="1"/>
          </p:cNvSpPr>
          <p:nvPr>
            <p:ph idx="1"/>
          </p:nvPr>
        </p:nvSpPr>
        <p:spPr/>
        <p:txBody>
          <a:bodyPr/>
          <a:lstStyle/>
          <a:p>
            <a:pPr>
              <a:lnSpc>
                <a:spcPct val="150000"/>
              </a:lnSpc>
            </a:pPr>
            <a:r>
              <a:rPr lang="en-US" dirty="0"/>
              <a:t> </a:t>
            </a:r>
            <a:r>
              <a:rPr lang="en-US" b="1" dirty="0"/>
              <a:t>Framing: </a:t>
            </a:r>
          </a:p>
          <a:p>
            <a:pPr lvl="1">
              <a:lnSpc>
                <a:spcPct val="150000"/>
              </a:lnSpc>
            </a:pPr>
            <a:r>
              <a:rPr lang="en-US" b="1" dirty="0"/>
              <a:t> </a:t>
            </a:r>
            <a:r>
              <a:rPr lang="en-US" dirty="0"/>
              <a:t>The data link layer needs to pack bits into frames, so that each frame is distinguishable from another</a:t>
            </a:r>
          </a:p>
          <a:p>
            <a:pPr lvl="1">
              <a:lnSpc>
                <a:spcPct val="150000"/>
              </a:lnSpc>
            </a:pPr>
            <a:r>
              <a:rPr lang="en-US" b="1" dirty="0"/>
              <a:t> </a:t>
            </a:r>
            <a:r>
              <a:rPr lang="en-US" dirty="0"/>
              <a:t> A frame is the encapsulation of the header and trailer information with the packet</a:t>
            </a:r>
          </a:p>
          <a:p>
            <a:pPr>
              <a:lnSpc>
                <a:spcPct val="150000"/>
              </a:lnSpc>
            </a:pPr>
            <a:r>
              <a:rPr lang="en-US" b="1" dirty="0"/>
              <a:t> Physical Addressing:</a:t>
            </a:r>
          </a:p>
          <a:p>
            <a:pPr lvl="1">
              <a:lnSpc>
                <a:spcPct val="150000"/>
              </a:lnSpc>
            </a:pPr>
            <a:r>
              <a:rPr lang="en-US" b="1" dirty="0"/>
              <a:t> </a:t>
            </a:r>
            <a:r>
              <a:rPr lang="en-US" dirty="0"/>
              <a:t>In the header, the source and destination MAC address are dealt</a:t>
            </a:r>
            <a:endParaRPr lang="en-US" b="1" dirty="0"/>
          </a:p>
          <a:p>
            <a:pPr>
              <a:lnSpc>
                <a:spcPct val="150000"/>
              </a:lnSpc>
            </a:pPr>
            <a:r>
              <a:rPr lang="en-US" b="1" dirty="0"/>
              <a:t> Flow Control:</a:t>
            </a:r>
          </a:p>
          <a:p>
            <a:pPr lvl="1">
              <a:lnSpc>
                <a:spcPct val="150000"/>
              </a:lnSpc>
            </a:pPr>
            <a:r>
              <a:rPr lang="en-US" b="1" dirty="0"/>
              <a:t> </a:t>
            </a:r>
            <a:r>
              <a:rPr lang="en-US" dirty="0"/>
              <a:t>The Flow control in data link layer is end to end flow control</a:t>
            </a:r>
          </a:p>
          <a:p>
            <a:pPr lvl="1">
              <a:lnSpc>
                <a:spcPct val="150000"/>
              </a:lnSpc>
            </a:pPr>
            <a:r>
              <a:rPr lang="en-US" dirty="0"/>
              <a:t> Provides speed matching mechanism between the fast sender and slow receiver</a:t>
            </a:r>
          </a:p>
          <a:p>
            <a:pPr lvl="1">
              <a:lnSpc>
                <a:spcPct val="150000"/>
              </a:lnSpc>
            </a:pPr>
            <a:r>
              <a:rPr lang="en-US" dirty="0"/>
              <a:t> Flow control coordinates the amount of the data that can be send before receiving an acknowledgement </a:t>
            </a:r>
            <a:endParaRPr lang="en-US" b="1" dirty="0"/>
          </a:p>
          <a:p>
            <a:pPr marL="0" indent="0">
              <a:buNone/>
            </a:pPr>
            <a:endParaRPr lang="en-US" b="1" dirty="0"/>
          </a:p>
        </p:txBody>
      </p:sp>
    </p:spTree>
    <p:extLst>
      <p:ext uri="{BB962C8B-B14F-4D97-AF65-F5344CB8AC3E}">
        <p14:creationId xmlns:p14="http://schemas.microsoft.com/office/powerpoint/2010/main" val="24268392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A2B53-5754-4360-B993-2D7CCBE25957}"/>
              </a:ext>
            </a:extLst>
          </p:cNvPr>
          <p:cNvSpPr>
            <a:spLocks noGrp="1"/>
          </p:cNvSpPr>
          <p:nvPr>
            <p:ph type="title"/>
          </p:nvPr>
        </p:nvSpPr>
        <p:spPr/>
        <p:txBody>
          <a:bodyPr/>
          <a:lstStyle/>
          <a:p>
            <a:r>
              <a:rPr lang="en-IN" dirty="0"/>
              <a:t>Purpose of Flow Control</a:t>
            </a:r>
          </a:p>
        </p:txBody>
      </p:sp>
      <p:sp>
        <p:nvSpPr>
          <p:cNvPr id="3" name="Content Placeholder 2">
            <a:extLst>
              <a:ext uri="{FF2B5EF4-FFF2-40B4-BE49-F238E27FC236}">
                <a16:creationId xmlns:a16="http://schemas.microsoft.com/office/drawing/2014/main" id="{C7CE3A09-97BD-40E8-BBCA-9312BB58724F}"/>
              </a:ext>
            </a:extLst>
          </p:cNvPr>
          <p:cNvSpPr>
            <a:spLocks noGrp="1"/>
          </p:cNvSpPr>
          <p:nvPr>
            <p:ph idx="1"/>
          </p:nvPr>
        </p:nvSpPr>
        <p:spPr>
          <a:xfrm>
            <a:off x="162232" y="1001700"/>
            <a:ext cx="11857703" cy="5328762"/>
          </a:xfrm>
        </p:spPr>
        <p:txBody>
          <a:bodyPr>
            <a:normAutofit fontScale="92500" lnSpcReduction="10000"/>
          </a:bodyPr>
          <a:lstStyle/>
          <a:p>
            <a:pPr marL="354013" indent="-354013" algn="just">
              <a:lnSpc>
                <a:spcPct val="150000"/>
              </a:lnSpc>
            </a:pPr>
            <a:r>
              <a:rPr lang="en-US" sz="2400" dirty="0"/>
              <a:t>The device on the receiving end has a limited amount of memory (to store incoming data) and limited speed (to process incoming data). The receiver might get overwhelmed if the rate at which the sender sends data is faster or the amount of data sent is more than its capacity.</a:t>
            </a:r>
          </a:p>
          <a:p>
            <a:pPr marL="354013" indent="-354013" algn="just">
              <a:lnSpc>
                <a:spcPct val="150000"/>
              </a:lnSpc>
            </a:pPr>
            <a:r>
              <a:rPr lang="en-US" sz="2400" dirty="0"/>
              <a:t> Buffers are blocks in the memory that store data until it is processed. If the buffer is overloaded and there is more incoming data, then the receiver will start losing frames.</a:t>
            </a:r>
          </a:p>
          <a:p>
            <a:pPr marL="354013" indent="-354013" algn="just">
              <a:lnSpc>
                <a:spcPct val="150000"/>
              </a:lnSpc>
            </a:pPr>
            <a:r>
              <a:rPr lang="en-US" sz="2400" dirty="0"/>
              <a:t>The </a:t>
            </a:r>
            <a:r>
              <a:rPr lang="en-US" sz="2400" b="1" dirty="0"/>
              <a:t>flow control mechanism </a:t>
            </a:r>
            <a:r>
              <a:rPr lang="en-US" sz="2400" dirty="0"/>
              <a:t>was devised to avoid this loss and wastage of frames. Following this mechanism, the receiver, as per its capacity, sends an acknowledgment to send fewer frames or temporarily halt the transmission until it can receive again.</a:t>
            </a:r>
          </a:p>
          <a:p>
            <a:pPr marL="354013" indent="-354013" algn="just">
              <a:lnSpc>
                <a:spcPct val="150000"/>
              </a:lnSpc>
            </a:pPr>
            <a:r>
              <a:rPr lang="en-US" sz="2400" dirty="0"/>
              <a:t>Thus, </a:t>
            </a:r>
            <a:r>
              <a:rPr lang="en-US" sz="2400" b="1" dirty="0"/>
              <a:t>flow control </a:t>
            </a:r>
            <a:r>
              <a:rPr lang="en-US" sz="2400" dirty="0"/>
              <a:t>is the method of controlling the rate of transmission of data to a value that the receiver can handle.</a:t>
            </a:r>
          </a:p>
          <a:p>
            <a:pPr algn="just">
              <a:lnSpc>
                <a:spcPct val="150000"/>
              </a:lnSpc>
            </a:pPr>
            <a:endParaRPr lang="en-IN" sz="2400" dirty="0"/>
          </a:p>
        </p:txBody>
      </p:sp>
    </p:spTree>
    <p:extLst>
      <p:ext uri="{BB962C8B-B14F-4D97-AF65-F5344CB8AC3E}">
        <p14:creationId xmlns:p14="http://schemas.microsoft.com/office/powerpoint/2010/main" val="21027647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E5914-D520-4E4A-8E98-FC6D885EA996}"/>
              </a:ext>
            </a:extLst>
          </p:cNvPr>
          <p:cNvSpPr>
            <a:spLocks noGrp="1"/>
          </p:cNvSpPr>
          <p:nvPr>
            <p:ph type="title"/>
          </p:nvPr>
        </p:nvSpPr>
        <p:spPr/>
        <p:txBody>
          <a:bodyPr/>
          <a:lstStyle/>
          <a:p>
            <a:r>
              <a:rPr lang="en-US" dirty="0"/>
              <a:t>Types of Data Link Protocols</a:t>
            </a:r>
          </a:p>
        </p:txBody>
      </p:sp>
      <p:sp>
        <p:nvSpPr>
          <p:cNvPr id="3" name="Content Placeholder 2">
            <a:extLst>
              <a:ext uri="{FF2B5EF4-FFF2-40B4-BE49-F238E27FC236}">
                <a16:creationId xmlns:a16="http://schemas.microsoft.com/office/drawing/2014/main" id="{D5E5F5FD-B4EE-485D-9019-9A37A79FD9DE}"/>
              </a:ext>
            </a:extLst>
          </p:cNvPr>
          <p:cNvSpPr>
            <a:spLocks noGrp="1"/>
          </p:cNvSpPr>
          <p:nvPr>
            <p:ph idx="1"/>
          </p:nvPr>
        </p:nvSpPr>
        <p:spPr>
          <a:xfrm>
            <a:off x="459542" y="1178969"/>
            <a:ext cx="11358647" cy="1592366"/>
          </a:xfrm>
        </p:spPr>
        <p:txBody>
          <a:bodyPr>
            <a:normAutofit/>
          </a:bodyPr>
          <a:lstStyle/>
          <a:p>
            <a:pPr marL="442913" indent="-442913">
              <a:lnSpc>
                <a:spcPct val="150000"/>
              </a:lnSpc>
            </a:pPr>
            <a:r>
              <a:rPr lang="en-US" sz="2800" dirty="0"/>
              <a:t>Data link protocols can be broadly divided into two categories, depending on whether the transmission channel is noiseless or noisy.</a:t>
            </a:r>
          </a:p>
        </p:txBody>
      </p:sp>
      <p:pic>
        <p:nvPicPr>
          <p:cNvPr id="4098" name="Picture 2">
            <a:extLst>
              <a:ext uri="{FF2B5EF4-FFF2-40B4-BE49-F238E27FC236}">
                <a16:creationId xmlns:a16="http://schemas.microsoft.com/office/drawing/2014/main" id="{66B6B62E-6284-4F33-A378-2B7F402DA6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2968" y="2557282"/>
            <a:ext cx="6742545" cy="3777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18294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FEBA3-0A58-4305-8959-5D2B3EBB8B59}"/>
              </a:ext>
            </a:extLst>
          </p:cNvPr>
          <p:cNvSpPr>
            <a:spLocks noGrp="1"/>
          </p:cNvSpPr>
          <p:nvPr>
            <p:ph type="title"/>
          </p:nvPr>
        </p:nvSpPr>
        <p:spPr/>
        <p:txBody>
          <a:bodyPr/>
          <a:lstStyle/>
          <a:p>
            <a:r>
              <a:rPr lang="en-US" dirty="0"/>
              <a:t>Unrestricted Simplex Protocol</a:t>
            </a:r>
          </a:p>
        </p:txBody>
      </p:sp>
      <p:sp>
        <p:nvSpPr>
          <p:cNvPr id="3" name="Content Placeholder 2">
            <a:extLst>
              <a:ext uri="{FF2B5EF4-FFF2-40B4-BE49-F238E27FC236}">
                <a16:creationId xmlns:a16="http://schemas.microsoft.com/office/drawing/2014/main" id="{B00CC4CA-1F4A-4E4B-9003-3076DA66B20B}"/>
              </a:ext>
            </a:extLst>
          </p:cNvPr>
          <p:cNvSpPr>
            <a:spLocks noGrp="1"/>
          </p:cNvSpPr>
          <p:nvPr>
            <p:ph idx="1"/>
          </p:nvPr>
        </p:nvSpPr>
        <p:spPr>
          <a:xfrm>
            <a:off x="324465" y="1001700"/>
            <a:ext cx="11867535" cy="5106388"/>
          </a:xfrm>
        </p:spPr>
        <p:txBody>
          <a:bodyPr>
            <a:normAutofit/>
          </a:bodyPr>
          <a:lstStyle/>
          <a:p>
            <a:pPr marL="530225" indent="-530225" algn="just"/>
            <a:r>
              <a:rPr lang="en-US" sz="3200" dirty="0"/>
              <a:t> Data transmitting is carried out in one direction only</a:t>
            </a:r>
          </a:p>
          <a:p>
            <a:pPr marL="530225" indent="-530225" algn="just"/>
            <a:r>
              <a:rPr lang="en-US" sz="3200" dirty="0"/>
              <a:t> The Transmission (Tx) and Receiving (Rx) are always ready </a:t>
            </a:r>
          </a:p>
          <a:p>
            <a:pPr marL="530225" indent="-530225" algn="just"/>
            <a:r>
              <a:rPr lang="en-US" sz="3200" dirty="0"/>
              <a:t> The processing time can be ignored ( Zero Processing time)</a:t>
            </a:r>
          </a:p>
          <a:p>
            <a:pPr marL="530225" indent="-530225" algn="just"/>
            <a:r>
              <a:rPr lang="en-US" sz="3200" dirty="0"/>
              <a:t> In this protocol, assumes infinite buffer space is available </a:t>
            </a:r>
          </a:p>
          <a:p>
            <a:pPr marL="530225" indent="-530225" algn="just"/>
            <a:r>
              <a:rPr lang="en-US" sz="3200" dirty="0"/>
              <a:t> No errors are occurring that is no damage frames and no lost frames.</a:t>
            </a:r>
          </a:p>
          <a:p>
            <a:pPr marL="530225" indent="-530225" algn="just"/>
            <a:r>
              <a:rPr lang="en-US" sz="3200" dirty="0"/>
              <a:t> All this is highly unrealistic. This protocol is also called as </a:t>
            </a:r>
            <a:r>
              <a:rPr lang="en-US" sz="3200" b="1" i="1" dirty="0"/>
              <a:t>Utopia</a:t>
            </a:r>
            <a:endParaRPr lang="en-US" sz="3200" b="1" dirty="0"/>
          </a:p>
        </p:txBody>
      </p:sp>
    </p:spTree>
    <p:extLst>
      <p:ext uri="{BB962C8B-B14F-4D97-AF65-F5344CB8AC3E}">
        <p14:creationId xmlns:p14="http://schemas.microsoft.com/office/powerpoint/2010/main" val="11133746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B202D-5499-4C67-8A28-30012C4AC13F}"/>
              </a:ext>
            </a:extLst>
          </p:cNvPr>
          <p:cNvSpPr>
            <a:spLocks noGrp="1"/>
          </p:cNvSpPr>
          <p:nvPr>
            <p:ph type="title"/>
          </p:nvPr>
        </p:nvSpPr>
        <p:spPr/>
        <p:txBody>
          <a:bodyPr/>
          <a:lstStyle/>
          <a:p>
            <a:r>
              <a:rPr lang="en-US" dirty="0"/>
              <a:t>Unrestricted Simplex Protocol</a:t>
            </a:r>
          </a:p>
        </p:txBody>
      </p:sp>
      <p:sp>
        <p:nvSpPr>
          <p:cNvPr id="3" name="Content Placeholder 2">
            <a:extLst>
              <a:ext uri="{FF2B5EF4-FFF2-40B4-BE49-F238E27FC236}">
                <a16:creationId xmlns:a16="http://schemas.microsoft.com/office/drawing/2014/main" id="{6BC40D58-720F-41BF-B20C-3813D4283E42}"/>
              </a:ext>
            </a:extLst>
          </p:cNvPr>
          <p:cNvSpPr>
            <a:spLocks noGrp="1"/>
          </p:cNvSpPr>
          <p:nvPr>
            <p:ph idx="1"/>
          </p:nvPr>
        </p:nvSpPr>
        <p:spPr>
          <a:xfrm>
            <a:off x="459542" y="1178968"/>
            <a:ext cx="11358647" cy="607629"/>
          </a:xfrm>
        </p:spPr>
        <p:txBody>
          <a:bodyPr>
            <a:normAutofit/>
          </a:bodyPr>
          <a:lstStyle/>
          <a:p>
            <a:r>
              <a:rPr lang="en-US" sz="2400" dirty="0"/>
              <a:t> The Unrestricted Simplex Protocol is diagrammatically represented as follows −</a:t>
            </a:r>
          </a:p>
        </p:txBody>
      </p:sp>
      <p:pic>
        <p:nvPicPr>
          <p:cNvPr id="1026" name="Picture 2">
            <a:extLst>
              <a:ext uri="{FF2B5EF4-FFF2-40B4-BE49-F238E27FC236}">
                <a16:creationId xmlns:a16="http://schemas.microsoft.com/office/drawing/2014/main" id="{C6F3E345-F544-4D65-BA41-FD765E805D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2239" y="1659987"/>
            <a:ext cx="8892770" cy="4515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48034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A11AC-5A48-4700-9AFE-6CD12675FE89}"/>
              </a:ext>
            </a:extLst>
          </p:cNvPr>
          <p:cNvSpPr>
            <a:spLocks noGrp="1"/>
          </p:cNvSpPr>
          <p:nvPr>
            <p:ph type="title"/>
          </p:nvPr>
        </p:nvSpPr>
        <p:spPr>
          <a:xfrm>
            <a:off x="0" y="200611"/>
            <a:ext cx="12520246" cy="758885"/>
          </a:xfrm>
        </p:spPr>
        <p:txBody>
          <a:bodyPr>
            <a:normAutofit fontScale="90000"/>
          </a:bodyPr>
          <a:lstStyle/>
          <a:p>
            <a:r>
              <a:rPr lang="en-US" dirty="0"/>
              <a:t>Simplex stop and wait protocol for error free channel</a:t>
            </a:r>
          </a:p>
        </p:txBody>
      </p:sp>
      <p:sp>
        <p:nvSpPr>
          <p:cNvPr id="3" name="Content Placeholder 2">
            <a:extLst>
              <a:ext uri="{FF2B5EF4-FFF2-40B4-BE49-F238E27FC236}">
                <a16:creationId xmlns:a16="http://schemas.microsoft.com/office/drawing/2014/main" id="{16D08CC3-09EF-4853-B07A-2192F618C213}"/>
              </a:ext>
            </a:extLst>
          </p:cNvPr>
          <p:cNvSpPr>
            <a:spLocks noGrp="1"/>
          </p:cNvSpPr>
          <p:nvPr>
            <p:ph idx="1"/>
          </p:nvPr>
        </p:nvSpPr>
        <p:spPr>
          <a:xfrm>
            <a:off x="265471" y="1076633"/>
            <a:ext cx="11798709" cy="5017388"/>
          </a:xfrm>
        </p:spPr>
        <p:txBody>
          <a:bodyPr>
            <a:normAutofit fontScale="92500" lnSpcReduction="20000"/>
          </a:bodyPr>
          <a:lstStyle/>
          <a:p>
            <a:pPr marL="633413" indent="-633413" algn="just">
              <a:lnSpc>
                <a:spcPct val="160000"/>
              </a:lnSpc>
            </a:pPr>
            <a:r>
              <a:rPr lang="en-US" sz="2800" dirty="0"/>
              <a:t>The most unrealistic restriction in the previous protocol is the assumption that receiving network layer can process the data with zero processing time.</a:t>
            </a:r>
          </a:p>
          <a:p>
            <a:pPr marL="633413" indent="-633413" algn="just">
              <a:lnSpc>
                <a:spcPct val="160000"/>
              </a:lnSpc>
            </a:pPr>
            <a:r>
              <a:rPr lang="en-US" sz="2800" dirty="0"/>
              <a:t> In this protocol it is assumed that a finite processing time is essential</a:t>
            </a:r>
          </a:p>
          <a:p>
            <a:pPr marL="633413" indent="-633413" algn="just">
              <a:lnSpc>
                <a:spcPct val="160000"/>
              </a:lnSpc>
            </a:pPr>
            <a:r>
              <a:rPr lang="en-US" sz="2800" dirty="0"/>
              <a:t> The communication channel is assumed to be noise free and the communication in only one direction at a time.</a:t>
            </a:r>
          </a:p>
          <a:p>
            <a:pPr marL="633413" indent="-633413" algn="just">
              <a:lnSpc>
                <a:spcPct val="160000"/>
              </a:lnSpc>
            </a:pPr>
            <a:r>
              <a:rPr lang="en-US" sz="2800" dirty="0"/>
              <a:t> This protocol deals with the important problem i.e., flow control</a:t>
            </a:r>
          </a:p>
          <a:p>
            <a:pPr marL="1090613" lvl="2" indent="-633413" algn="just">
              <a:lnSpc>
                <a:spcPct val="160000"/>
              </a:lnSpc>
            </a:pPr>
            <a:r>
              <a:rPr lang="en-US" sz="2400" dirty="0"/>
              <a:t> how to prevent the sender from flooding the receiver with data faster than its processing speed</a:t>
            </a:r>
          </a:p>
        </p:txBody>
      </p:sp>
    </p:spTree>
    <p:extLst>
      <p:ext uri="{BB962C8B-B14F-4D97-AF65-F5344CB8AC3E}">
        <p14:creationId xmlns:p14="http://schemas.microsoft.com/office/powerpoint/2010/main" val="19314803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A11AC-5A48-4700-9AFE-6CD12675FE89}"/>
              </a:ext>
            </a:extLst>
          </p:cNvPr>
          <p:cNvSpPr>
            <a:spLocks noGrp="1"/>
          </p:cNvSpPr>
          <p:nvPr>
            <p:ph type="title"/>
          </p:nvPr>
        </p:nvSpPr>
        <p:spPr>
          <a:xfrm>
            <a:off x="0" y="200611"/>
            <a:ext cx="12520246" cy="758885"/>
          </a:xfrm>
        </p:spPr>
        <p:txBody>
          <a:bodyPr>
            <a:normAutofit fontScale="90000"/>
          </a:bodyPr>
          <a:lstStyle/>
          <a:p>
            <a:r>
              <a:rPr lang="en-US" dirty="0"/>
              <a:t>Simplex stop and wait protocol for error free channel</a:t>
            </a:r>
          </a:p>
        </p:txBody>
      </p:sp>
      <p:sp>
        <p:nvSpPr>
          <p:cNvPr id="3" name="Content Placeholder 2">
            <a:extLst>
              <a:ext uri="{FF2B5EF4-FFF2-40B4-BE49-F238E27FC236}">
                <a16:creationId xmlns:a16="http://schemas.microsoft.com/office/drawing/2014/main" id="{16D08CC3-09EF-4853-B07A-2192F618C213}"/>
              </a:ext>
            </a:extLst>
          </p:cNvPr>
          <p:cNvSpPr>
            <a:spLocks noGrp="1"/>
          </p:cNvSpPr>
          <p:nvPr>
            <p:ph idx="1"/>
          </p:nvPr>
        </p:nvSpPr>
        <p:spPr>
          <a:xfrm>
            <a:off x="416676" y="1164901"/>
            <a:ext cx="11358647" cy="4929119"/>
          </a:xfrm>
        </p:spPr>
        <p:txBody>
          <a:bodyPr>
            <a:normAutofit/>
          </a:bodyPr>
          <a:lstStyle/>
          <a:p>
            <a:pPr marL="530225" indent="-530225" algn="just">
              <a:lnSpc>
                <a:spcPct val="150000"/>
              </a:lnSpc>
            </a:pPr>
            <a:r>
              <a:rPr lang="en-US" sz="2800" dirty="0"/>
              <a:t> To control the flow of data a small dummy frame is sent back form the receiver to the transmitter to indicate that it can send the next frame.</a:t>
            </a:r>
          </a:p>
          <a:p>
            <a:pPr marL="530225" indent="-530225" algn="just">
              <a:lnSpc>
                <a:spcPct val="150000"/>
              </a:lnSpc>
            </a:pPr>
            <a:r>
              <a:rPr lang="en-US" sz="2800" dirty="0"/>
              <a:t> The transmitter sends one frame and then waits for the dummy frame called acknowledgement.</a:t>
            </a:r>
          </a:p>
          <a:p>
            <a:pPr marL="530225" indent="-530225" algn="just">
              <a:lnSpc>
                <a:spcPct val="150000"/>
              </a:lnSpc>
            </a:pPr>
            <a:r>
              <a:rPr lang="en-US" sz="2800" dirty="0"/>
              <a:t> Once the acknowledgement is received, it sends the next frame.</a:t>
            </a:r>
          </a:p>
          <a:p>
            <a:pPr marL="530225" indent="-530225" algn="just">
              <a:lnSpc>
                <a:spcPct val="150000"/>
              </a:lnSpc>
            </a:pPr>
            <a:r>
              <a:rPr lang="en-US" sz="2800" dirty="0"/>
              <a:t> Hence, the name </a:t>
            </a:r>
            <a:r>
              <a:rPr lang="en-US" sz="2800" b="1" dirty="0"/>
              <a:t>stop-and-wait</a:t>
            </a:r>
            <a:r>
              <a:rPr lang="en-US" sz="2800" dirty="0"/>
              <a:t> protocol.</a:t>
            </a:r>
            <a:endParaRPr lang="en-US" sz="2600" dirty="0"/>
          </a:p>
        </p:txBody>
      </p:sp>
    </p:spTree>
    <p:extLst>
      <p:ext uri="{BB962C8B-B14F-4D97-AF65-F5344CB8AC3E}">
        <p14:creationId xmlns:p14="http://schemas.microsoft.com/office/powerpoint/2010/main" val="16033319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F6E55-FCA3-470D-BE60-5083705C7CB1}"/>
              </a:ext>
            </a:extLst>
          </p:cNvPr>
          <p:cNvSpPr>
            <a:spLocks noGrp="1"/>
          </p:cNvSpPr>
          <p:nvPr>
            <p:ph type="title"/>
          </p:nvPr>
        </p:nvSpPr>
        <p:spPr>
          <a:xfrm>
            <a:off x="-64987" y="228746"/>
            <a:ext cx="12407704" cy="758885"/>
          </a:xfrm>
        </p:spPr>
        <p:txBody>
          <a:bodyPr>
            <a:normAutofit fontScale="90000"/>
          </a:bodyPr>
          <a:lstStyle/>
          <a:p>
            <a:r>
              <a:rPr lang="en-US" dirty="0"/>
              <a:t>Simplex stop and wait protocol for error free channel</a:t>
            </a:r>
          </a:p>
        </p:txBody>
      </p:sp>
      <p:pic>
        <p:nvPicPr>
          <p:cNvPr id="5" name="Picture 4">
            <a:extLst>
              <a:ext uri="{FF2B5EF4-FFF2-40B4-BE49-F238E27FC236}">
                <a16:creationId xmlns:a16="http://schemas.microsoft.com/office/drawing/2014/main" id="{865E016F-A94F-480A-A985-47F605B75893}"/>
              </a:ext>
            </a:extLst>
          </p:cNvPr>
          <p:cNvPicPr>
            <a:picLocks noChangeAspect="1"/>
          </p:cNvPicPr>
          <p:nvPr/>
        </p:nvPicPr>
        <p:blipFill rotWithShape="1">
          <a:blip r:embed="rId2"/>
          <a:srcRect l="18144" t="11270" r="18413" b="24953"/>
          <a:stretch/>
        </p:blipFill>
        <p:spPr>
          <a:xfrm>
            <a:off x="1237957" y="987630"/>
            <a:ext cx="9214338" cy="5117747"/>
          </a:xfrm>
          <a:prstGeom prst="rect">
            <a:avLst/>
          </a:prstGeom>
        </p:spPr>
      </p:pic>
    </p:spTree>
    <p:extLst>
      <p:ext uri="{BB962C8B-B14F-4D97-AF65-F5344CB8AC3E}">
        <p14:creationId xmlns:p14="http://schemas.microsoft.com/office/powerpoint/2010/main" val="40649012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F6E55-FCA3-470D-BE60-5083705C7CB1}"/>
              </a:ext>
            </a:extLst>
          </p:cNvPr>
          <p:cNvSpPr>
            <a:spLocks noGrp="1"/>
          </p:cNvSpPr>
          <p:nvPr>
            <p:ph type="title"/>
          </p:nvPr>
        </p:nvSpPr>
        <p:spPr/>
        <p:txBody>
          <a:bodyPr/>
          <a:lstStyle/>
          <a:p>
            <a:r>
              <a:rPr lang="en-US" dirty="0"/>
              <a:t>Noisy Channel</a:t>
            </a:r>
          </a:p>
        </p:txBody>
      </p:sp>
      <p:sp>
        <p:nvSpPr>
          <p:cNvPr id="3" name="Content Placeholder 2">
            <a:extLst>
              <a:ext uri="{FF2B5EF4-FFF2-40B4-BE49-F238E27FC236}">
                <a16:creationId xmlns:a16="http://schemas.microsoft.com/office/drawing/2014/main" id="{88EE2DBB-8AB3-41E0-B863-196A5D7E8F01}"/>
              </a:ext>
            </a:extLst>
          </p:cNvPr>
          <p:cNvSpPr>
            <a:spLocks noGrp="1"/>
          </p:cNvSpPr>
          <p:nvPr>
            <p:ph idx="1"/>
          </p:nvPr>
        </p:nvSpPr>
        <p:spPr>
          <a:xfrm>
            <a:off x="0" y="1001699"/>
            <a:ext cx="12013809" cy="5385033"/>
          </a:xfrm>
        </p:spPr>
        <p:txBody>
          <a:bodyPr>
            <a:normAutofit fontScale="92500" lnSpcReduction="20000"/>
          </a:bodyPr>
          <a:lstStyle/>
          <a:p>
            <a:pPr marL="442913" indent="-442913" algn="just">
              <a:lnSpc>
                <a:spcPct val="160000"/>
              </a:lnSpc>
              <a:tabLst>
                <a:tab pos="354013" algn="l"/>
              </a:tabLst>
            </a:pPr>
            <a:r>
              <a:rPr lang="en-US" sz="2400" dirty="0"/>
              <a:t>In computer networks, a noisy channel refers to a communication channel that has a high level of interference or distortion. This interference can lead to errors in the transmission of data, which can impact the performance and reliability of the network. </a:t>
            </a:r>
          </a:p>
          <a:p>
            <a:pPr marL="442913" indent="-442913" algn="just">
              <a:lnSpc>
                <a:spcPct val="160000"/>
              </a:lnSpc>
              <a:tabLst>
                <a:tab pos="354013" algn="l"/>
              </a:tabLst>
            </a:pPr>
            <a:r>
              <a:rPr lang="en-US" sz="2400" b="1" dirty="0"/>
              <a:t>External Interference: </a:t>
            </a:r>
            <a:r>
              <a:rPr lang="en-US" sz="2400" dirty="0"/>
              <a:t>Noise can be introduced into a channel due to external factors such as electromagnetic interference (EMI) from electronic devices, radio signals, power lines, and other sources of electromagnetic radiation.</a:t>
            </a:r>
          </a:p>
          <a:p>
            <a:pPr marL="442913" indent="-442913" algn="just">
              <a:lnSpc>
                <a:spcPct val="160000"/>
              </a:lnSpc>
              <a:tabLst>
                <a:tab pos="354013" algn="l"/>
              </a:tabLst>
            </a:pPr>
            <a:r>
              <a:rPr lang="en-US" sz="2400" b="1" dirty="0"/>
              <a:t>Impulse Noise: </a:t>
            </a:r>
            <a:r>
              <a:rPr lang="en-US" sz="2400" dirty="0"/>
              <a:t>It can be caused by various factors, such as power surges, lightning strikes, or faulty connections.</a:t>
            </a:r>
          </a:p>
          <a:p>
            <a:pPr marL="442913" indent="-442913" algn="just">
              <a:lnSpc>
                <a:spcPct val="160000"/>
              </a:lnSpc>
              <a:tabLst>
                <a:tab pos="354013" algn="l"/>
              </a:tabLst>
            </a:pPr>
            <a:r>
              <a:rPr lang="en-US" sz="2400" b="1" dirty="0"/>
              <a:t>Atmospheric Conditions</a:t>
            </a:r>
            <a:r>
              <a:rPr lang="en-US" sz="2400" dirty="0"/>
              <a:t>: In wireless communication, weather conditions, atmospheric interference, and geographical features can impact the quality of the transmitted signal, leading to noise.</a:t>
            </a:r>
          </a:p>
          <a:p>
            <a:pPr algn="just"/>
            <a:endParaRPr lang="en-US" sz="2400" dirty="0"/>
          </a:p>
        </p:txBody>
      </p:sp>
    </p:spTree>
    <p:extLst>
      <p:ext uri="{BB962C8B-B14F-4D97-AF65-F5344CB8AC3E}">
        <p14:creationId xmlns:p14="http://schemas.microsoft.com/office/powerpoint/2010/main" val="14751929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A11AC-5A48-4700-9AFE-6CD12675FE89}"/>
              </a:ext>
            </a:extLst>
          </p:cNvPr>
          <p:cNvSpPr>
            <a:spLocks noGrp="1"/>
          </p:cNvSpPr>
          <p:nvPr>
            <p:ph type="title"/>
          </p:nvPr>
        </p:nvSpPr>
        <p:spPr>
          <a:xfrm>
            <a:off x="0" y="200611"/>
            <a:ext cx="12520246" cy="758885"/>
          </a:xfrm>
        </p:spPr>
        <p:txBody>
          <a:bodyPr>
            <a:normAutofit/>
          </a:bodyPr>
          <a:lstStyle/>
          <a:p>
            <a:r>
              <a:rPr lang="en-US" dirty="0"/>
              <a:t>Simplex stop and wait protocol </a:t>
            </a:r>
            <a:r>
              <a:rPr lang="en-US"/>
              <a:t>for error channel</a:t>
            </a:r>
            <a:endParaRPr lang="en-US" dirty="0"/>
          </a:p>
        </p:txBody>
      </p:sp>
      <p:sp>
        <p:nvSpPr>
          <p:cNvPr id="3" name="Content Placeholder 2">
            <a:extLst>
              <a:ext uri="{FF2B5EF4-FFF2-40B4-BE49-F238E27FC236}">
                <a16:creationId xmlns:a16="http://schemas.microsoft.com/office/drawing/2014/main" id="{16D08CC3-09EF-4853-B07A-2192F618C213}"/>
              </a:ext>
            </a:extLst>
          </p:cNvPr>
          <p:cNvSpPr>
            <a:spLocks noGrp="1"/>
          </p:cNvSpPr>
          <p:nvPr>
            <p:ph idx="1"/>
          </p:nvPr>
        </p:nvSpPr>
        <p:spPr>
          <a:xfrm>
            <a:off x="205661" y="959497"/>
            <a:ext cx="6673442" cy="5134524"/>
          </a:xfrm>
        </p:spPr>
        <p:txBody>
          <a:bodyPr>
            <a:normAutofit/>
          </a:bodyPr>
          <a:lstStyle/>
          <a:p>
            <a:pPr algn="just"/>
            <a:r>
              <a:rPr lang="en-US" sz="2800" dirty="0"/>
              <a:t> Assume that the communication channel is noisy and can introduce errors in the data travelling over it.</a:t>
            </a:r>
          </a:p>
          <a:p>
            <a:pPr algn="just"/>
            <a:r>
              <a:rPr lang="en-US" sz="2800" dirty="0"/>
              <a:t> Frames may either be damaged or lost completely.</a:t>
            </a:r>
          </a:p>
          <a:p>
            <a:pPr algn="just"/>
            <a:r>
              <a:rPr lang="en-US" sz="2800" dirty="0"/>
              <a:t> In this protocol, the sender waits for a positive acknowledgement before advancing to the next data item.</a:t>
            </a:r>
          </a:p>
        </p:txBody>
      </p:sp>
      <p:pic>
        <p:nvPicPr>
          <p:cNvPr id="5" name="Picture 4">
            <a:extLst>
              <a:ext uri="{FF2B5EF4-FFF2-40B4-BE49-F238E27FC236}">
                <a16:creationId xmlns:a16="http://schemas.microsoft.com/office/drawing/2014/main" id="{30DA5DB0-C4BF-47EE-AA5E-5690E87F898F}"/>
              </a:ext>
            </a:extLst>
          </p:cNvPr>
          <p:cNvPicPr>
            <a:picLocks noChangeAspect="1"/>
          </p:cNvPicPr>
          <p:nvPr/>
        </p:nvPicPr>
        <p:blipFill>
          <a:blip r:embed="rId2"/>
          <a:stretch>
            <a:fillRect/>
          </a:stretch>
        </p:blipFill>
        <p:spPr>
          <a:xfrm>
            <a:off x="7080278" y="1006960"/>
            <a:ext cx="5111721" cy="5851039"/>
          </a:xfrm>
          <a:prstGeom prst="rect">
            <a:avLst/>
          </a:prstGeom>
        </p:spPr>
      </p:pic>
    </p:spTree>
    <p:extLst>
      <p:ext uri="{BB962C8B-B14F-4D97-AF65-F5344CB8AC3E}">
        <p14:creationId xmlns:p14="http://schemas.microsoft.com/office/powerpoint/2010/main" val="29189958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F6E55-FCA3-470D-BE60-5083705C7CB1}"/>
              </a:ext>
            </a:extLst>
          </p:cNvPr>
          <p:cNvSpPr>
            <a:spLocks noGrp="1"/>
          </p:cNvSpPr>
          <p:nvPr>
            <p:ph type="title"/>
          </p:nvPr>
        </p:nvSpPr>
        <p:spPr>
          <a:xfrm>
            <a:off x="-64987" y="228746"/>
            <a:ext cx="12407704" cy="758885"/>
          </a:xfrm>
        </p:spPr>
        <p:txBody>
          <a:bodyPr>
            <a:normAutofit/>
          </a:bodyPr>
          <a:lstStyle/>
          <a:p>
            <a:r>
              <a:rPr lang="en-US" dirty="0"/>
              <a:t>Simplex stop and wait protocol for noisy channel</a:t>
            </a:r>
          </a:p>
        </p:txBody>
      </p:sp>
      <p:sp>
        <p:nvSpPr>
          <p:cNvPr id="3" name="Content Placeholder 2">
            <a:extLst>
              <a:ext uri="{FF2B5EF4-FFF2-40B4-BE49-F238E27FC236}">
                <a16:creationId xmlns:a16="http://schemas.microsoft.com/office/drawing/2014/main" id="{88EE2DBB-8AB3-41E0-B863-196A5D7E8F01}"/>
              </a:ext>
            </a:extLst>
          </p:cNvPr>
          <p:cNvSpPr>
            <a:spLocks noGrp="1"/>
          </p:cNvSpPr>
          <p:nvPr>
            <p:ph idx="1"/>
          </p:nvPr>
        </p:nvSpPr>
        <p:spPr>
          <a:xfrm>
            <a:off x="-64987" y="1139484"/>
            <a:ext cx="12084148" cy="5008098"/>
          </a:xfrm>
        </p:spPr>
        <p:txBody>
          <a:bodyPr>
            <a:normAutofit lnSpcReduction="10000"/>
          </a:bodyPr>
          <a:lstStyle/>
          <a:p>
            <a:pPr algn="just"/>
            <a:r>
              <a:rPr lang="en-US" sz="2400" dirty="0"/>
              <a:t> It is called as </a:t>
            </a:r>
            <a:r>
              <a:rPr lang="en-US" sz="2400" b="1" dirty="0"/>
              <a:t>(Positive Acknowledgement with Retransmission) </a:t>
            </a:r>
            <a:r>
              <a:rPr lang="en-US" sz="2400" dirty="0"/>
              <a:t>or </a:t>
            </a:r>
            <a:r>
              <a:rPr lang="en-US" sz="2400" b="1" dirty="0"/>
              <a:t>ARQ (Automatic Repeat  request)</a:t>
            </a:r>
          </a:p>
          <a:p>
            <a:pPr algn="just"/>
            <a:r>
              <a:rPr lang="en-US" sz="2400" b="1" dirty="0"/>
              <a:t> </a:t>
            </a:r>
            <a:r>
              <a:rPr lang="en-US" sz="2400" dirty="0"/>
              <a:t>Due to retransmission, there is always a possibility of duplication of frames at the receiver. To avoid this, the sender puts a sequence number in the leader of frame it sends.</a:t>
            </a:r>
          </a:p>
          <a:p>
            <a:pPr algn="just"/>
            <a:r>
              <a:rPr lang="en-US" sz="2400" b="1" dirty="0"/>
              <a:t> </a:t>
            </a:r>
            <a:r>
              <a:rPr lang="en-US" sz="2400" dirty="0"/>
              <a:t>The receiver can check the sequence number of each arriving frame to check the possible duplication.</a:t>
            </a:r>
          </a:p>
          <a:p>
            <a:pPr algn="just"/>
            <a:r>
              <a:rPr lang="en-US" sz="2400" b="1" dirty="0"/>
              <a:t> </a:t>
            </a:r>
            <a:r>
              <a:rPr lang="en-US" sz="2400" dirty="0"/>
              <a:t>If a frame is duplicated then receiver will discard it.</a:t>
            </a:r>
          </a:p>
          <a:p>
            <a:pPr algn="just"/>
            <a:r>
              <a:rPr lang="en-US" sz="2400" b="1" dirty="0"/>
              <a:t> </a:t>
            </a:r>
            <a:r>
              <a:rPr lang="en-US" sz="2400" dirty="0"/>
              <a:t>The operation can be divided into two modes:</a:t>
            </a:r>
          </a:p>
          <a:p>
            <a:pPr lvl="1" algn="just"/>
            <a:r>
              <a:rPr lang="en-US" sz="2200" b="1" dirty="0"/>
              <a:t> Normal operation</a:t>
            </a:r>
          </a:p>
          <a:p>
            <a:pPr lvl="1" algn="just"/>
            <a:r>
              <a:rPr lang="en-US" sz="2200" b="1" dirty="0"/>
              <a:t> Time out</a:t>
            </a:r>
          </a:p>
          <a:p>
            <a:pPr algn="just"/>
            <a:endParaRPr lang="en-US" sz="2400" dirty="0"/>
          </a:p>
          <a:p>
            <a:pPr marL="0" indent="0" algn="just">
              <a:buNone/>
            </a:pPr>
            <a:endParaRPr lang="en-US" dirty="0"/>
          </a:p>
        </p:txBody>
      </p:sp>
    </p:spTree>
    <p:extLst>
      <p:ext uri="{BB962C8B-B14F-4D97-AF65-F5344CB8AC3E}">
        <p14:creationId xmlns:p14="http://schemas.microsoft.com/office/powerpoint/2010/main" val="2415702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2470E-CE45-4B0A-8FE5-B40B16DC1EC9}"/>
              </a:ext>
            </a:extLst>
          </p:cNvPr>
          <p:cNvSpPr>
            <a:spLocks noGrp="1"/>
          </p:cNvSpPr>
          <p:nvPr>
            <p:ph type="title"/>
          </p:nvPr>
        </p:nvSpPr>
        <p:spPr>
          <a:xfrm>
            <a:off x="1294362" y="159687"/>
            <a:ext cx="9603275" cy="758885"/>
          </a:xfrm>
        </p:spPr>
        <p:txBody>
          <a:bodyPr>
            <a:normAutofit fontScale="90000"/>
          </a:bodyPr>
          <a:lstStyle/>
          <a:p>
            <a:pPr algn="ctr"/>
            <a:r>
              <a:rPr lang="en-US" dirty="0"/>
              <a:t>Design issues for dll (or) services provided by dll</a:t>
            </a:r>
            <a:br>
              <a:rPr lang="en-US" dirty="0"/>
            </a:br>
            <a:endParaRPr lang="en-US" dirty="0"/>
          </a:p>
        </p:txBody>
      </p:sp>
      <p:sp>
        <p:nvSpPr>
          <p:cNvPr id="3" name="Content Placeholder 2">
            <a:extLst>
              <a:ext uri="{FF2B5EF4-FFF2-40B4-BE49-F238E27FC236}">
                <a16:creationId xmlns:a16="http://schemas.microsoft.com/office/drawing/2014/main" id="{82BE8423-7314-4D1D-B2AE-07E459C5E09F}"/>
              </a:ext>
            </a:extLst>
          </p:cNvPr>
          <p:cNvSpPr>
            <a:spLocks noGrp="1"/>
          </p:cNvSpPr>
          <p:nvPr>
            <p:ph idx="1"/>
          </p:nvPr>
        </p:nvSpPr>
        <p:spPr/>
        <p:txBody>
          <a:bodyPr/>
          <a:lstStyle/>
          <a:p>
            <a:pPr>
              <a:lnSpc>
                <a:spcPct val="150000"/>
              </a:lnSpc>
            </a:pPr>
            <a:r>
              <a:rPr lang="en-US" b="1" dirty="0"/>
              <a:t> Error Control:</a:t>
            </a:r>
          </a:p>
          <a:p>
            <a:pPr lvl="1">
              <a:lnSpc>
                <a:spcPct val="150000"/>
              </a:lnSpc>
            </a:pPr>
            <a:r>
              <a:rPr lang="en-US" b="1" dirty="0"/>
              <a:t> </a:t>
            </a:r>
            <a:r>
              <a:rPr lang="en-US" dirty="0"/>
              <a:t>The DLL is responsible for error free transmission of frame from  source (node) to destination( node)</a:t>
            </a:r>
          </a:p>
          <a:p>
            <a:pPr lvl="1">
              <a:lnSpc>
                <a:spcPct val="150000"/>
              </a:lnSpc>
            </a:pPr>
            <a:r>
              <a:rPr lang="en-US" b="1" dirty="0"/>
              <a:t> </a:t>
            </a:r>
            <a:r>
              <a:rPr lang="en-US" dirty="0"/>
              <a:t>Error control is achieved by adding a trailer at the end of the frame (Error detection or Error Correction)</a:t>
            </a:r>
            <a:endParaRPr lang="en-US" b="1" dirty="0"/>
          </a:p>
          <a:p>
            <a:pPr>
              <a:lnSpc>
                <a:spcPct val="150000"/>
              </a:lnSpc>
            </a:pPr>
            <a:r>
              <a:rPr lang="en-US" b="1" dirty="0"/>
              <a:t> Access Control: </a:t>
            </a:r>
          </a:p>
          <a:p>
            <a:pPr lvl="1">
              <a:lnSpc>
                <a:spcPct val="150000"/>
              </a:lnSpc>
            </a:pPr>
            <a:r>
              <a:rPr lang="en-US" b="1" dirty="0"/>
              <a:t> </a:t>
            </a:r>
            <a:r>
              <a:rPr lang="en-US" dirty="0"/>
              <a:t>It is responsible for allocation of channel for multiple devices </a:t>
            </a:r>
          </a:p>
          <a:p>
            <a:pPr marL="457200" lvl="1" indent="0">
              <a:buNone/>
            </a:pPr>
            <a:endParaRPr lang="en-US" b="1" dirty="0"/>
          </a:p>
        </p:txBody>
      </p:sp>
    </p:spTree>
    <p:extLst>
      <p:ext uri="{BB962C8B-B14F-4D97-AF65-F5344CB8AC3E}">
        <p14:creationId xmlns:p14="http://schemas.microsoft.com/office/powerpoint/2010/main" val="27311697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3347919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457C1-06F9-4E9C-9107-E525405C9143}"/>
              </a:ext>
            </a:extLst>
          </p:cNvPr>
          <p:cNvSpPr>
            <a:spLocks noGrp="1"/>
          </p:cNvSpPr>
          <p:nvPr>
            <p:ph type="ctrTitle"/>
          </p:nvPr>
        </p:nvSpPr>
        <p:spPr>
          <a:xfrm>
            <a:off x="1524000" y="277671"/>
            <a:ext cx="9144000" cy="2757266"/>
          </a:xfrm>
        </p:spPr>
        <p:txBody>
          <a:bodyPr>
            <a:normAutofit fontScale="90000"/>
          </a:bodyPr>
          <a:lstStyle/>
          <a:p>
            <a:pPr algn="ctr">
              <a:lnSpc>
                <a:spcPct val="150000"/>
              </a:lnSpc>
            </a:pPr>
            <a:r>
              <a:rPr lang="en-US" sz="4400" b="1" dirty="0">
                <a:solidFill>
                  <a:schemeClr val="accent2">
                    <a:lumMod val="75000"/>
                  </a:schemeClr>
                </a:solidFill>
              </a:rPr>
              <a:t>UNIT </a:t>
            </a:r>
            <a:r>
              <a:rPr lang="en-US" sz="4400" b="1" dirty="0" smtClean="0">
                <a:solidFill>
                  <a:schemeClr val="accent2">
                    <a:lumMod val="75000"/>
                  </a:schemeClr>
                </a:solidFill>
              </a:rPr>
              <a:t>II</a:t>
            </a:r>
            <a:r>
              <a:rPr lang="en-US" sz="4400" b="1" dirty="0">
                <a:solidFill>
                  <a:schemeClr val="accent2">
                    <a:lumMod val="75000"/>
                  </a:schemeClr>
                </a:solidFill>
              </a:rPr>
              <a:t/>
            </a:r>
            <a:br>
              <a:rPr lang="en-US" sz="4400" b="1" dirty="0">
                <a:solidFill>
                  <a:schemeClr val="accent2">
                    <a:lumMod val="75000"/>
                  </a:schemeClr>
                </a:solidFill>
              </a:rPr>
            </a:br>
            <a:r>
              <a:rPr lang="en-US" sz="4400" b="1" dirty="0">
                <a:solidFill>
                  <a:schemeClr val="accent2">
                    <a:lumMod val="75000"/>
                  </a:schemeClr>
                </a:solidFill>
              </a:rPr>
              <a:t>PART </a:t>
            </a:r>
            <a:r>
              <a:rPr lang="en-US" sz="4400" b="1" dirty="0" smtClean="0">
                <a:solidFill>
                  <a:schemeClr val="accent2">
                    <a:lumMod val="75000"/>
                  </a:schemeClr>
                </a:solidFill>
              </a:rPr>
              <a:t>B</a:t>
            </a:r>
            <a:r>
              <a:rPr lang="en-US" b="1" dirty="0">
                <a:solidFill>
                  <a:schemeClr val="accent2">
                    <a:lumMod val="75000"/>
                  </a:schemeClr>
                </a:solidFill>
              </a:rPr>
              <a:t/>
            </a:r>
            <a:br>
              <a:rPr lang="en-US" b="1" dirty="0">
                <a:solidFill>
                  <a:schemeClr val="accent2">
                    <a:lumMod val="75000"/>
                  </a:schemeClr>
                </a:solidFill>
              </a:rPr>
            </a:br>
            <a:r>
              <a:rPr lang="en-US" sz="4000" b="1" dirty="0">
                <a:solidFill>
                  <a:schemeClr val="accent2">
                    <a:lumMod val="75000"/>
                  </a:schemeClr>
                </a:solidFill>
              </a:rPr>
              <a:t>SLIDING WINDOW PROTOCOLS</a:t>
            </a:r>
            <a:endParaRPr lang="en-US" b="1" dirty="0">
              <a:solidFill>
                <a:schemeClr val="accent2">
                  <a:lumMod val="75000"/>
                </a:schemeClr>
              </a:solidFill>
            </a:endParaRPr>
          </a:p>
        </p:txBody>
      </p:sp>
    </p:spTree>
    <p:extLst>
      <p:ext uri="{BB962C8B-B14F-4D97-AF65-F5344CB8AC3E}">
        <p14:creationId xmlns:p14="http://schemas.microsoft.com/office/powerpoint/2010/main" val="33114262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82DF1-43CD-48EB-B630-FEBE6E76ADF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D051F8BF-B8B7-4287-87B0-36496575A855}"/>
              </a:ext>
            </a:extLst>
          </p:cNvPr>
          <p:cNvSpPr>
            <a:spLocks noGrp="1"/>
          </p:cNvSpPr>
          <p:nvPr>
            <p:ph idx="1"/>
          </p:nvPr>
        </p:nvSpPr>
        <p:spPr>
          <a:xfrm>
            <a:off x="309716" y="983411"/>
            <a:ext cx="11562736" cy="5738064"/>
          </a:xfrm>
        </p:spPr>
        <p:txBody>
          <a:bodyPr>
            <a:normAutofit/>
          </a:bodyPr>
          <a:lstStyle/>
          <a:p>
            <a:r>
              <a:rPr lang="en-US" dirty="0"/>
              <a:t> What is sliding window protocol?</a:t>
            </a:r>
          </a:p>
          <a:p>
            <a:r>
              <a:rPr lang="en-US" dirty="0"/>
              <a:t>Sliding Window Protocols</a:t>
            </a:r>
          </a:p>
          <a:p>
            <a:pPr lvl="1"/>
            <a:r>
              <a:rPr lang="en-US" dirty="0"/>
              <a:t> A one-bit sliding window protocol (Stop-and- wait ARQ)</a:t>
            </a:r>
          </a:p>
          <a:p>
            <a:pPr lvl="1"/>
            <a:r>
              <a:rPr lang="en-US" dirty="0"/>
              <a:t> A protocol using Back-N ARQ</a:t>
            </a:r>
          </a:p>
          <a:p>
            <a:pPr lvl="1"/>
            <a:r>
              <a:rPr lang="en-US" dirty="0"/>
              <a:t> A protocol using Selective Repeat</a:t>
            </a:r>
          </a:p>
          <a:p>
            <a:r>
              <a:rPr lang="en-US" dirty="0"/>
              <a:t> Example data link protocols</a:t>
            </a:r>
          </a:p>
          <a:p>
            <a:pPr lvl="1"/>
            <a:r>
              <a:rPr lang="en-US" dirty="0"/>
              <a:t> ADSL</a:t>
            </a:r>
          </a:p>
          <a:p>
            <a:pPr lvl="1"/>
            <a:r>
              <a:rPr lang="en-US" dirty="0"/>
              <a:t> SONET</a:t>
            </a:r>
          </a:p>
          <a:p>
            <a:pPr lvl="1"/>
            <a:r>
              <a:rPr lang="en-US" dirty="0"/>
              <a:t> HDLC</a:t>
            </a:r>
          </a:p>
          <a:p>
            <a:pPr lvl="1"/>
            <a:r>
              <a:rPr lang="en-US" dirty="0"/>
              <a:t> PPP</a:t>
            </a:r>
          </a:p>
        </p:txBody>
      </p:sp>
    </p:spTree>
    <p:extLst>
      <p:ext uri="{BB962C8B-B14F-4D97-AF65-F5344CB8AC3E}">
        <p14:creationId xmlns:p14="http://schemas.microsoft.com/office/powerpoint/2010/main" val="13055042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B5F48-C1E9-453A-9DD7-E2E1C05CB1E5}"/>
              </a:ext>
            </a:extLst>
          </p:cNvPr>
          <p:cNvSpPr>
            <a:spLocks noGrp="1"/>
          </p:cNvSpPr>
          <p:nvPr>
            <p:ph type="title"/>
          </p:nvPr>
        </p:nvSpPr>
        <p:spPr/>
        <p:txBody>
          <a:bodyPr/>
          <a:lstStyle/>
          <a:p>
            <a:pPr algn="ctr"/>
            <a:r>
              <a:rPr lang="en-US" b="1" dirty="0"/>
              <a:t>SLIDING WINDOW PROTOCOL</a:t>
            </a:r>
          </a:p>
        </p:txBody>
      </p:sp>
      <p:sp>
        <p:nvSpPr>
          <p:cNvPr id="3" name="Content Placeholder 2">
            <a:extLst>
              <a:ext uri="{FF2B5EF4-FFF2-40B4-BE49-F238E27FC236}">
                <a16:creationId xmlns:a16="http://schemas.microsoft.com/office/drawing/2014/main" id="{445E173A-1D64-4FDD-B8EC-FBEE9747F8D0}"/>
              </a:ext>
            </a:extLst>
          </p:cNvPr>
          <p:cNvSpPr>
            <a:spLocks noGrp="1"/>
          </p:cNvSpPr>
          <p:nvPr>
            <p:ph idx="1"/>
          </p:nvPr>
        </p:nvSpPr>
        <p:spPr>
          <a:xfrm>
            <a:off x="253218" y="983411"/>
            <a:ext cx="11549576" cy="5193552"/>
          </a:xfrm>
        </p:spPr>
        <p:txBody>
          <a:bodyPr>
            <a:normAutofit/>
          </a:bodyPr>
          <a:lstStyle/>
          <a:p>
            <a:pPr marL="530225" indent="-530225" algn="just">
              <a:lnSpc>
                <a:spcPct val="150000"/>
              </a:lnSpc>
            </a:pPr>
            <a:r>
              <a:rPr lang="en-US" sz="3200" dirty="0"/>
              <a:t>The sliding window protocol is the flow control protocol for noisy channels that allows the sender to send multiple frames even before acknowledgments are received. </a:t>
            </a:r>
          </a:p>
          <a:p>
            <a:pPr algn="just">
              <a:lnSpc>
                <a:spcPct val="150000"/>
              </a:lnSpc>
            </a:pPr>
            <a:r>
              <a:rPr lang="en-US" sz="3200" dirty="0"/>
              <a:t>It is called a Sliding window because the sender slides its window upon receiving the acknowledgments for the sent frames.</a:t>
            </a:r>
          </a:p>
          <a:p>
            <a:pPr algn="just">
              <a:lnSpc>
                <a:spcPct val="150000"/>
              </a:lnSpc>
            </a:pPr>
            <a:r>
              <a:rPr lang="en-US" sz="3200" dirty="0"/>
              <a:t> All the sliding window protocols are bidirectional</a:t>
            </a:r>
          </a:p>
          <a:p>
            <a:pPr algn="just">
              <a:lnSpc>
                <a:spcPct val="150000"/>
              </a:lnSpc>
            </a:pPr>
            <a:endParaRPr lang="en-US" sz="3200" dirty="0"/>
          </a:p>
        </p:txBody>
      </p:sp>
    </p:spTree>
    <p:extLst>
      <p:ext uri="{BB962C8B-B14F-4D97-AF65-F5344CB8AC3E}">
        <p14:creationId xmlns:p14="http://schemas.microsoft.com/office/powerpoint/2010/main" val="27069824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CC211-3ED0-4538-8EF9-F89A9958739F}"/>
              </a:ext>
            </a:extLst>
          </p:cNvPr>
          <p:cNvSpPr>
            <a:spLocks noGrp="1"/>
          </p:cNvSpPr>
          <p:nvPr>
            <p:ph type="title"/>
          </p:nvPr>
        </p:nvSpPr>
        <p:spPr>
          <a:xfrm>
            <a:off x="774289" y="136525"/>
            <a:ext cx="10515600" cy="1205578"/>
          </a:xfrm>
        </p:spPr>
        <p:txBody>
          <a:bodyPr>
            <a:normAutofit/>
          </a:bodyPr>
          <a:lstStyle/>
          <a:p>
            <a:pPr algn="ctr"/>
            <a:r>
              <a:rPr lang="en-US" b="1" dirty="0"/>
              <a:t>WORKING </a:t>
            </a:r>
            <a:br>
              <a:rPr lang="en-US" b="1" dirty="0"/>
            </a:br>
            <a:endParaRPr lang="en-US" b="1" dirty="0"/>
          </a:p>
        </p:txBody>
      </p:sp>
      <p:sp>
        <p:nvSpPr>
          <p:cNvPr id="3" name="Content Placeholder 2">
            <a:extLst>
              <a:ext uri="{FF2B5EF4-FFF2-40B4-BE49-F238E27FC236}">
                <a16:creationId xmlns:a16="http://schemas.microsoft.com/office/drawing/2014/main" id="{53A10777-04AC-4632-98F2-1EA5117F0A0B}"/>
              </a:ext>
            </a:extLst>
          </p:cNvPr>
          <p:cNvSpPr>
            <a:spLocks noGrp="1"/>
          </p:cNvSpPr>
          <p:nvPr>
            <p:ph idx="1"/>
          </p:nvPr>
        </p:nvSpPr>
        <p:spPr>
          <a:xfrm>
            <a:off x="226142" y="958645"/>
            <a:ext cx="11739715" cy="5899355"/>
          </a:xfrm>
        </p:spPr>
        <p:txBody>
          <a:bodyPr>
            <a:normAutofit/>
          </a:bodyPr>
          <a:lstStyle/>
          <a:p>
            <a:pPr>
              <a:lnSpc>
                <a:spcPct val="160000"/>
              </a:lnSpc>
            </a:pPr>
            <a:r>
              <a:rPr lang="en-US" dirty="0"/>
              <a:t> The sender and receiver have a “window” of frames. A window is a space that consists of multiple bytes. The size of the window on the receiver side is always 1.</a:t>
            </a:r>
          </a:p>
          <a:p>
            <a:pPr>
              <a:lnSpc>
                <a:spcPct val="160000"/>
              </a:lnSpc>
            </a:pPr>
            <a:r>
              <a:rPr lang="en-US" dirty="0"/>
              <a:t>Each frame is sequentially numbered from 0 to n - 1, where n is the window size at the sender side.</a:t>
            </a:r>
          </a:p>
          <a:p>
            <a:pPr>
              <a:lnSpc>
                <a:spcPct val="160000"/>
              </a:lnSpc>
            </a:pPr>
            <a:r>
              <a:rPr lang="en-US" dirty="0"/>
              <a:t>The sender sends as many frames as would fit in a window.</a:t>
            </a:r>
          </a:p>
          <a:p>
            <a:pPr>
              <a:lnSpc>
                <a:spcPct val="160000"/>
              </a:lnSpc>
            </a:pPr>
            <a:r>
              <a:rPr lang="en-US" dirty="0"/>
              <a:t>After receiving the desired number of frames, the receiver sends an acknowledgment. The acknowledgment (ACK) includes the number of the next expected frame.</a:t>
            </a:r>
          </a:p>
          <a:p>
            <a:pPr>
              <a:lnSpc>
                <a:spcPct val="160000"/>
              </a:lnSpc>
            </a:pPr>
            <a:endParaRPr lang="en-US" dirty="0"/>
          </a:p>
        </p:txBody>
      </p:sp>
    </p:spTree>
    <p:extLst>
      <p:ext uri="{BB962C8B-B14F-4D97-AF65-F5344CB8AC3E}">
        <p14:creationId xmlns:p14="http://schemas.microsoft.com/office/powerpoint/2010/main" val="17596279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23F5D-C3F9-4C71-B344-18181E2C3CA4}"/>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D7884646-603A-4F70-BCAE-4D2AAE605FD6}"/>
              </a:ext>
            </a:extLst>
          </p:cNvPr>
          <p:cNvPicPr>
            <a:picLocks noChangeAspect="1"/>
          </p:cNvPicPr>
          <p:nvPr/>
        </p:nvPicPr>
        <p:blipFill rotWithShape="1">
          <a:blip r:embed="rId2"/>
          <a:srcRect l="2479" t="3720" r="5616" b="4018"/>
          <a:stretch/>
        </p:blipFill>
        <p:spPr>
          <a:xfrm>
            <a:off x="136208" y="18443"/>
            <a:ext cx="11915335" cy="6596743"/>
          </a:xfrm>
          <a:prstGeom prst="rect">
            <a:avLst/>
          </a:prstGeom>
        </p:spPr>
      </p:pic>
    </p:spTree>
    <p:extLst>
      <p:ext uri="{BB962C8B-B14F-4D97-AF65-F5344CB8AC3E}">
        <p14:creationId xmlns:p14="http://schemas.microsoft.com/office/powerpoint/2010/main" val="33141652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09965-209B-4E45-B277-DAABCC315315}"/>
              </a:ext>
            </a:extLst>
          </p:cNvPr>
          <p:cNvSpPr>
            <a:spLocks noGrp="1"/>
          </p:cNvSpPr>
          <p:nvPr>
            <p:ph type="title"/>
          </p:nvPr>
        </p:nvSpPr>
        <p:spPr/>
        <p:txBody>
          <a:bodyPr>
            <a:normAutofit/>
          </a:bodyPr>
          <a:lstStyle/>
          <a:p>
            <a:r>
              <a:rPr lang="en-US" b="1" dirty="0"/>
              <a:t>How To Increase Network Efficiency?</a:t>
            </a:r>
            <a:endParaRPr lang="en-IN" dirty="0"/>
          </a:p>
        </p:txBody>
      </p:sp>
      <p:sp>
        <p:nvSpPr>
          <p:cNvPr id="3" name="Content Placeholder 2">
            <a:extLst>
              <a:ext uri="{FF2B5EF4-FFF2-40B4-BE49-F238E27FC236}">
                <a16:creationId xmlns:a16="http://schemas.microsoft.com/office/drawing/2014/main" id="{E65E48F8-95B9-46F4-B44B-A87A105E0026}"/>
              </a:ext>
            </a:extLst>
          </p:cNvPr>
          <p:cNvSpPr>
            <a:spLocks noGrp="1"/>
          </p:cNvSpPr>
          <p:nvPr>
            <p:ph idx="1"/>
          </p:nvPr>
        </p:nvSpPr>
        <p:spPr>
          <a:xfrm>
            <a:off x="838200" y="983411"/>
            <a:ext cx="10515600" cy="3441105"/>
          </a:xfrm>
        </p:spPr>
        <p:txBody>
          <a:bodyPr>
            <a:normAutofit/>
          </a:bodyPr>
          <a:lstStyle/>
          <a:p>
            <a:r>
              <a:rPr lang="en-US" dirty="0"/>
              <a:t>Efficiency can also be improved by making use of the Full-duplex transmission mode. </a:t>
            </a:r>
          </a:p>
          <a:p>
            <a:r>
              <a:rPr lang="en-US" dirty="0"/>
              <a:t>Full Duplex transmission is a two-way directional communication simultaneously which means that it can communicate in both directions, just like we are using two half-duplex transmission nodes.</a:t>
            </a:r>
          </a:p>
          <a:p>
            <a:r>
              <a:rPr lang="en-US" dirty="0"/>
              <a:t>It provides better performance than simple transmission modes and half-duplex transmission modes.</a:t>
            </a:r>
            <a:endParaRPr lang="en-IN" dirty="0"/>
          </a:p>
        </p:txBody>
      </p:sp>
      <p:pic>
        <p:nvPicPr>
          <p:cNvPr id="2050" name="Picture 2" descr="Lightbox">
            <a:extLst>
              <a:ext uri="{FF2B5EF4-FFF2-40B4-BE49-F238E27FC236}">
                <a16:creationId xmlns:a16="http://schemas.microsoft.com/office/drawing/2014/main" id="{7DAB6DC7-10B5-4E17-A457-F8DBFD222F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9737" y="4097726"/>
            <a:ext cx="8772525" cy="2695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8595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ED99F-BFBE-47C2-94C2-927B3814DEE6}"/>
              </a:ext>
            </a:extLst>
          </p:cNvPr>
          <p:cNvSpPr>
            <a:spLocks noGrp="1"/>
          </p:cNvSpPr>
          <p:nvPr>
            <p:ph type="title"/>
          </p:nvPr>
        </p:nvSpPr>
        <p:spPr/>
        <p:txBody>
          <a:bodyPr/>
          <a:lstStyle/>
          <a:p>
            <a:r>
              <a:rPr lang="en-US" b="1" dirty="0"/>
              <a:t>How To Increase Network Efficiency?</a:t>
            </a:r>
            <a:endParaRPr lang="en-IN" dirty="0"/>
          </a:p>
        </p:txBody>
      </p:sp>
      <p:sp>
        <p:nvSpPr>
          <p:cNvPr id="3" name="Content Placeholder 2">
            <a:extLst>
              <a:ext uri="{FF2B5EF4-FFF2-40B4-BE49-F238E27FC236}">
                <a16:creationId xmlns:a16="http://schemas.microsoft.com/office/drawing/2014/main" id="{636A7918-0B5B-4AAE-8523-2B123112ABDA}"/>
              </a:ext>
            </a:extLst>
          </p:cNvPr>
          <p:cNvSpPr>
            <a:spLocks noGrp="1"/>
          </p:cNvSpPr>
          <p:nvPr>
            <p:ph idx="1"/>
          </p:nvPr>
        </p:nvSpPr>
        <p:spPr/>
        <p:txBody>
          <a:bodyPr>
            <a:normAutofit/>
          </a:bodyPr>
          <a:lstStyle/>
          <a:p>
            <a:pPr marL="0" indent="0">
              <a:buNone/>
            </a:pPr>
            <a:r>
              <a:rPr lang="en-US" dirty="0"/>
              <a:t>Another way it increase the network efficiency is</a:t>
            </a:r>
          </a:p>
          <a:p>
            <a:r>
              <a:rPr lang="en-US" dirty="0"/>
              <a:t>When data frame arrives, instead of immediately sending a separate control frame (Acknowledgement), the receiver restrains, itself and waits until the network layer passes it the next packet.</a:t>
            </a:r>
          </a:p>
          <a:p>
            <a:r>
              <a:rPr lang="en-US" dirty="0"/>
              <a:t>The acknowledgement is attached to the outgoing data frame (using the </a:t>
            </a:r>
            <a:r>
              <a:rPr lang="en-US" i="1" dirty="0"/>
              <a:t>ack</a:t>
            </a:r>
            <a:r>
              <a:rPr lang="en-US" dirty="0"/>
              <a:t> field in the frame header).</a:t>
            </a:r>
          </a:p>
          <a:p>
            <a:r>
              <a:rPr lang="en-US" dirty="0"/>
              <a:t>In effect, the acknowledgement gets a free ride on the next outgoing data frame.</a:t>
            </a:r>
            <a:endParaRPr lang="en-IN" dirty="0"/>
          </a:p>
        </p:txBody>
      </p:sp>
    </p:spTree>
    <p:extLst>
      <p:ext uri="{BB962C8B-B14F-4D97-AF65-F5344CB8AC3E}">
        <p14:creationId xmlns:p14="http://schemas.microsoft.com/office/powerpoint/2010/main" val="12766624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D0444-BA9E-4556-BDB6-DCA583270FBA}"/>
              </a:ext>
            </a:extLst>
          </p:cNvPr>
          <p:cNvSpPr>
            <a:spLocks noGrp="1"/>
          </p:cNvSpPr>
          <p:nvPr>
            <p:ph type="title"/>
          </p:nvPr>
        </p:nvSpPr>
        <p:spPr/>
        <p:txBody>
          <a:bodyPr/>
          <a:lstStyle/>
          <a:p>
            <a:r>
              <a:rPr lang="en-US" dirty="0"/>
              <a:t>Piggybacking</a:t>
            </a:r>
            <a:endParaRPr lang="en-IN" dirty="0"/>
          </a:p>
        </p:txBody>
      </p:sp>
      <p:sp>
        <p:nvSpPr>
          <p:cNvPr id="3" name="Content Placeholder 2">
            <a:extLst>
              <a:ext uri="{FF2B5EF4-FFF2-40B4-BE49-F238E27FC236}">
                <a16:creationId xmlns:a16="http://schemas.microsoft.com/office/drawing/2014/main" id="{5394B4B9-BAA0-4A8C-B6AB-D9FB1635F9C0}"/>
              </a:ext>
            </a:extLst>
          </p:cNvPr>
          <p:cNvSpPr>
            <a:spLocks noGrp="1"/>
          </p:cNvSpPr>
          <p:nvPr>
            <p:ph idx="1"/>
          </p:nvPr>
        </p:nvSpPr>
        <p:spPr>
          <a:xfrm>
            <a:off x="486697" y="983411"/>
            <a:ext cx="11297264" cy="5609118"/>
          </a:xfrm>
        </p:spPr>
        <p:txBody>
          <a:bodyPr>
            <a:normAutofit/>
          </a:bodyPr>
          <a:lstStyle/>
          <a:p>
            <a:r>
              <a:rPr lang="en-US" dirty="0"/>
              <a:t>The technique of temporarily delaying outgoing acknowledgments so that they can be hooked onto the next outgoing data frame is known as </a:t>
            </a:r>
            <a:r>
              <a:rPr lang="en-US" b="1" dirty="0"/>
              <a:t>piggybacking</a:t>
            </a:r>
          </a:p>
          <a:p>
            <a:r>
              <a:rPr lang="en-US" b="1" dirty="0"/>
              <a:t>Advantages:</a:t>
            </a:r>
          </a:p>
          <a:p>
            <a:pPr lvl="1"/>
            <a:r>
              <a:rPr lang="en-US" b="1" dirty="0"/>
              <a:t> </a:t>
            </a:r>
            <a:r>
              <a:rPr lang="en-US" dirty="0"/>
              <a:t>The major advantage of piggybacking is better use of available channel bandwidth</a:t>
            </a:r>
            <a:endParaRPr lang="en-US" b="1" dirty="0"/>
          </a:p>
          <a:p>
            <a:r>
              <a:rPr lang="en-US" b="1" dirty="0"/>
              <a:t>Disadvantages:</a:t>
            </a:r>
          </a:p>
          <a:p>
            <a:pPr lvl="1"/>
            <a:r>
              <a:rPr lang="en-US" b="1" dirty="0"/>
              <a:t> </a:t>
            </a:r>
            <a:r>
              <a:rPr lang="en-US" dirty="0"/>
              <a:t>Additional system complexity</a:t>
            </a:r>
          </a:p>
          <a:p>
            <a:pPr lvl="1"/>
            <a:r>
              <a:rPr lang="en-US" dirty="0"/>
              <a:t> If the data link layer waits too long before transmitting acknowledgement, then    retransmission of frame will take place.</a:t>
            </a:r>
            <a:endParaRPr lang="en-IN" dirty="0"/>
          </a:p>
        </p:txBody>
      </p:sp>
    </p:spTree>
    <p:extLst>
      <p:ext uri="{BB962C8B-B14F-4D97-AF65-F5344CB8AC3E}">
        <p14:creationId xmlns:p14="http://schemas.microsoft.com/office/powerpoint/2010/main" val="14574613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CF96F-5C4E-489A-AD33-A864FC1A21B0}"/>
              </a:ext>
            </a:extLst>
          </p:cNvPr>
          <p:cNvSpPr>
            <a:spLocks noGrp="1"/>
          </p:cNvSpPr>
          <p:nvPr>
            <p:ph type="title"/>
          </p:nvPr>
        </p:nvSpPr>
        <p:spPr/>
        <p:txBody>
          <a:bodyPr/>
          <a:lstStyle/>
          <a:p>
            <a:r>
              <a:rPr lang="en-US" dirty="0"/>
              <a:t>PIGGYBACKING</a:t>
            </a:r>
            <a:endParaRPr lang="en-IN" dirty="0"/>
          </a:p>
        </p:txBody>
      </p:sp>
      <p:pic>
        <p:nvPicPr>
          <p:cNvPr id="8194" name="Picture 2" descr="Lightbox">
            <a:extLst>
              <a:ext uri="{FF2B5EF4-FFF2-40B4-BE49-F238E27FC236}">
                <a16:creationId xmlns:a16="http://schemas.microsoft.com/office/drawing/2014/main" id="{882166F4-F99B-47E4-BAF4-5BE6E999E4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187" y="911586"/>
            <a:ext cx="11488994" cy="5651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518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2783B-96F8-4D13-A497-F214767CE694}"/>
              </a:ext>
            </a:extLst>
          </p:cNvPr>
          <p:cNvSpPr>
            <a:spLocks noGrp="1"/>
          </p:cNvSpPr>
          <p:nvPr>
            <p:ph type="title"/>
          </p:nvPr>
        </p:nvSpPr>
        <p:spPr/>
        <p:txBody>
          <a:bodyPr>
            <a:normAutofit fontScale="90000"/>
          </a:bodyPr>
          <a:lstStyle/>
          <a:p>
            <a:r>
              <a:rPr lang="en-US" dirty="0"/>
              <a:t>Services Provided to the Network Layer</a:t>
            </a:r>
          </a:p>
        </p:txBody>
      </p:sp>
      <p:sp>
        <p:nvSpPr>
          <p:cNvPr id="3" name="Content Placeholder 2">
            <a:extLst>
              <a:ext uri="{FF2B5EF4-FFF2-40B4-BE49-F238E27FC236}">
                <a16:creationId xmlns:a16="http://schemas.microsoft.com/office/drawing/2014/main" id="{A91A395F-F928-406C-9F6A-A55E826D376F}"/>
              </a:ext>
            </a:extLst>
          </p:cNvPr>
          <p:cNvSpPr>
            <a:spLocks noGrp="1"/>
          </p:cNvSpPr>
          <p:nvPr>
            <p:ph idx="1"/>
          </p:nvPr>
        </p:nvSpPr>
        <p:spPr>
          <a:xfrm>
            <a:off x="459542" y="1178968"/>
            <a:ext cx="7206639" cy="4929119"/>
          </a:xfrm>
        </p:spPr>
        <p:txBody>
          <a:bodyPr>
            <a:normAutofit lnSpcReduction="10000"/>
          </a:bodyPr>
          <a:lstStyle/>
          <a:p>
            <a:pPr algn="just"/>
            <a:r>
              <a:rPr lang="en-US" dirty="0"/>
              <a:t> The function of the data link layer is to provide services to the network layer.</a:t>
            </a:r>
          </a:p>
          <a:p>
            <a:pPr algn="just"/>
            <a:r>
              <a:rPr lang="en-US" dirty="0"/>
              <a:t> The principal service is transferring data from the network layer on the source machine to the network layer on the destination machine.</a:t>
            </a:r>
          </a:p>
          <a:p>
            <a:pPr algn="just"/>
            <a:r>
              <a:rPr lang="en-US" dirty="0"/>
              <a:t> The data link layer can be designed to offer various services. </a:t>
            </a:r>
          </a:p>
          <a:p>
            <a:pPr algn="just"/>
            <a:r>
              <a:rPr lang="en-US" dirty="0"/>
              <a:t>The actual services that are offered vary from protocol to protocol.</a:t>
            </a:r>
          </a:p>
          <a:p>
            <a:pPr algn="just"/>
            <a:r>
              <a:rPr lang="en-US" dirty="0"/>
              <a:t> The main </a:t>
            </a:r>
            <a:r>
              <a:rPr lang="en-US" b="1" dirty="0"/>
              <a:t>three</a:t>
            </a:r>
            <a:r>
              <a:rPr lang="en-US" dirty="0"/>
              <a:t> reasonable possibilities are </a:t>
            </a:r>
          </a:p>
          <a:p>
            <a:pPr marL="0" indent="0" algn="just">
              <a:buNone/>
            </a:pPr>
            <a:r>
              <a:rPr lang="en-US" dirty="0"/>
              <a:t>	1. Unacknowledged connectionless service</a:t>
            </a:r>
          </a:p>
          <a:p>
            <a:pPr marL="0" indent="0" algn="just">
              <a:buNone/>
            </a:pPr>
            <a:r>
              <a:rPr lang="en-US" dirty="0"/>
              <a:t>	2. Acknowledged connectionless service.</a:t>
            </a:r>
          </a:p>
          <a:p>
            <a:pPr marL="0" indent="0" algn="just">
              <a:buNone/>
            </a:pPr>
            <a:r>
              <a:rPr lang="en-US" dirty="0"/>
              <a:t>	3. Acknowledged connection-oriented service.</a:t>
            </a:r>
          </a:p>
        </p:txBody>
      </p:sp>
      <p:pic>
        <p:nvPicPr>
          <p:cNvPr id="4" name="Picture 3">
            <a:extLst>
              <a:ext uri="{FF2B5EF4-FFF2-40B4-BE49-F238E27FC236}">
                <a16:creationId xmlns:a16="http://schemas.microsoft.com/office/drawing/2014/main" id="{8BB5F8CE-DBC9-48F8-B3FB-19F17455F42E}"/>
              </a:ext>
            </a:extLst>
          </p:cNvPr>
          <p:cNvPicPr>
            <a:picLocks noChangeAspect="1"/>
          </p:cNvPicPr>
          <p:nvPr/>
        </p:nvPicPr>
        <p:blipFill>
          <a:blip r:embed="rId2"/>
          <a:stretch>
            <a:fillRect/>
          </a:stretch>
        </p:blipFill>
        <p:spPr>
          <a:xfrm>
            <a:off x="7852537" y="1566393"/>
            <a:ext cx="4260240" cy="3264225"/>
          </a:xfrm>
          <a:prstGeom prst="rect">
            <a:avLst/>
          </a:prstGeom>
        </p:spPr>
      </p:pic>
    </p:spTree>
    <p:extLst>
      <p:ext uri="{BB962C8B-B14F-4D97-AF65-F5344CB8AC3E}">
        <p14:creationId xmlns:p14="http://schemas.microsoft.com/office/powerpoint/2010/main" val="22541832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A262B-D7D5-431E-8922-896A08CEC7A2}"/>
              </a:ext>
            </a:extLst>
          </p:cNvPr>
          <p:cNvSpPr>
            <a:spLocks noGrp="1"/>
          </p:cNvSpPr>
          <p:nvPr>
            <p:ph type="title"/>
          </p:nvPr>
        </p:nvSpPr>
        <p:spPr>
          <a:xfrm>
            <a:off x="589935" y="136525"/>
            <a:ext cx="11326761" cy="775060"/>
          </a:xfrm>
        </p:spPr>
        <p:txBody>
          <a:bodyPr>
            <a:noAutofit/>
          </a:bodyPr>
          <a:lstStyle/>
          <a:p>
            <a:r>
              <a:rPr lang="en-US" sz="3600" b="1" dirty="0"/>
              <a:t>STOP AND WAIT AUTOMATIC REPEAT REQUEST</a:t>
            </a:r>
          </a:p>
        </p:txBody>
      </p:sp>
      <p:sp>
        <p:nvSpPr>
          <p:cNvPr id="3" name="Content Placeholder 2">
            <a:extLst>
              <a:ext uri="{FF2B5EF4-FFF2-40B4-BE49-F238E27FC236}">
                <a16:creationId xmlns:a16="http://schemas.microsoft.com/office/drawing/2014/main" id="{395A6FEB-E7F1-4380-B16D-F61D0E5440DF}"/>
              </a:ext>
            </a:extLst>
          </p:cNvPr>
          <p:cNvSpPr>
            <a:spLocks noGrp="1"/>
          </p:cNvSpPr>
          <p:nvPr>
            <p:ph idx="1"/>
          </p:nvPr>
        </p:nvSpPr>
        <p:spPr>
          <a:xfrm>
            <a:off x="422031" y="911586"/>
            <a:ext cx="11494666" cy="5475146"/>
          </a:xfrm>
        </p:spPr>
        <p:txBody>
          <a:bodyPr>
            <a:normAutofit/>
          </a:bodyPr>
          <a:lstStyle/>
          <a:p>
            <a:pPr marL="442913" indent="-442913" algn="just"/>
            <a:r>
              <a:rPr lang="en-US" sz="2800" dirty="0"/>
              <a:t>This is also called as 1-bit sliding window protocol.</a:t>
            </a:r>
          </a:p>
          <a:p>
            <a:pPr marL="442913" indent="-442913" algn="just"/>
            <a:r>
              <a:rPr lang="en-US" sz="2800" dirty="0"/>
              <a:t>The stop and wait ARQ protocol sends a data frame and then waits for an acknowledgment or ACK from the receiver. </a:t>
            </a:r>
          </a:p>
          <a:p>
            <a:pPr marL="442913" indent="-442913" algn="just"/>
            <a:r>
              <a:rPr lang="en-US" sz="2800" dirty="0"/>
              <a:t> The ACK means that the receiver has successfully received the data frame.</a:t>
            </a:r>
          </a:p>
          <a:p>
            <a:pPr marL="442913" indent="-442913" algn="just"/>
            <a:r>
              <a:rPr lang="en-US" sz="2800" dirty="0"/>
              <a:t> After the sender receives the ACK from the receiver, it sends the next data frame. </a:t>
            </a:r>
          </a:p>
          <a:p>
            <a:pPr marL="442913" indent="-442913" algn="just"/>
            <a:r>
              <a:rPr lang="en-US" sz="2800" dirty="0"/>
              <a:t> So, there is a wait and then the next data frame is transmitted so the name came </a:t>
            </a:r>
            <a:r>
              <a:rPr lang="en-US" sz="2800" b="1" dirty="0"/>
              <a:t>Stop and Wait ARQ </a:t>
            </a:r>
            <a:r>
              <a:rPr lang="en-US" sz="2800" dirty="0"/>
              <a:t>protocol.</a:t>
            </a:r>
          </a:p>
        </p:txBody>
      </p:sp>
    </p:spTree>
    <p:extLst>
      <p:ext uri="{BB962C8B-B14F-4D97-AF65-F5344CB8AC3E}">
        <p14:creationId xmlns:p14="http://schemas.microsoft.com/office/powerpoint/2010/main" val="30937215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0832C-A236-4C88-BF92-F201D134B1B6}"/>
              </a:ext>
            </a:extLst>
          </p:cNvPr>
          <p:cNvSpPr>
            <a:spLocks noGrp="1"/>
          </p:cNvSpPr>
          <p:nvPr>
            <p:ph type="title"/>
          </p:nvPr>
        </p:nvSpPr>
        <p:spPr/>
        <p:txBody>
          <a:bodyPr>
            <a:noAutofit/>
          </a:bodyPr>
          <a:lstStyle/>
          <a:p>
            <a:pPr algn="ctr"/>
            <a:r>
              <a:rPr lang="en-US" sz="3600" b="1" dirty="0"/>
              <a:t>STOP AND WAIT ARQ</a:t>
            </a:r>
          </a:p>
        </p:txBody>
      </p:sp>
      <p:sp>
        <p:nvSpPr>
          <p:cNvPr id="3" name="Content Placeholder 2">
            <a:extLst>
              <a:ext uri="{FF2B5EF4-FFF2-40B4-BE49-F238E27FC236}">
                <a16:creationId xmlns:a16="http://schemas.microsoft.com/office/drawing/2014/main" id="{95840626-BC5F-43F3-96C0-F0CCBB89A896}"/>
              </a:ext>
            </a:extLst>
          </p:cNvPr>
          <p:cNvSpPr>
            <a:spLocks noGrp="1"/>
          </p:cNvSpPr>
          <p:nvPr>
            <p:ph idx="1"/>
          </p:nvPr>
        </p:nvSpPr>
        <p:spPr>
          <a:xfrm>
            <a:off x="235974" y="1001699"/>
            <a:ext cx="11749700" cy="5719775"/>
          </a:xfrm>
        </p:spPr>
        <p:txBody>
          <a:bodyPr>
            <a:normAutofit fontScale="92500" lnSpcReduction="20000"/>
          </a:bodyPr>
          <a:lstStyle/>
          <a:p>
            <a:pPr marL="354013" indent="-354013" algn="just">
              <a:lnSpc>
                <a:spcPct val="170000"/>
              </a:lnSpc>
            </a:pPr>
            <a:r>
              <a:rPr lang="en-US" sz="2400" dirty="0"/>
              <a:t> In the stop and wait ARQ protocol, </a:t>
            </a:r>
            <a:r>
              <a:rPr lang="en-US" sz="2400" b="1" dirty="0"/>
              <a:t>ARQ stands for Automatic Repeat Request</a:t>
            </a:r>
            <a:r>
              <a:rPr lang="en-US" sz="2400" dirty="0"/>
              <a:t>. </a:t>
            </a:r>
          </a:p>
          <a:p>
            <a:pPr marL="354013" indent="-354013" algn="just">
              <a:lnSpc>
                <a:spcPct val="170000"/>
              </a:lnSpc>
            </a:pPr>
            <a:r>
              <a:rPr lang="en-US" sz="2400" dirty="0"/>
              <a:t> ARQ is an error-control strategy that ensures that a sequence of information is delivered in order and without any error or duplications despite transmission errors and losses.</a:t>
            </a:r>
          </a:p>
          <a:p>
            <a:pPr marL="354013" indent="-354013" algn="just">
              <a:lnSpc>
                <a:spcPct val="170000"/>
              </a:lnSpc>
            </a:pPr>
            <a:r>
              <a:rPr lang="en-US" sz="2400" dirty="0"/>
              <a:t> In the stop and wait ARQ, the sender also keeps a copy of the currently sending frame so that if the receiver does not receive the frame then it can retransmit it. </a:t>
            </a:r>
          </a:p>
          <a:p>
            <a:pPr marL="354013" indent="-354013" algn="just">
              <a:lnSpc>
                <a:spcPct val="170000"/>
              </a:lnSpc>
            </a:pPr>
            <a:r>
              <a:rPr lang="en-US" sz="2400" dirty="0"/>
              <a:t> In stop and wait ARQ, the sender sets a timer for each frame so whenever the timer is over and the sender has not received any acknowledgment for the frame, then the sender knows that the particular frame is either lost or damaged. </a:t>
            </a:r>
          </a:p>
          <a:p>
            <a:pPr marL="354013" indent="-354013" algn="just">
              <a:lnSpc>
                <a:spcPct val="170000"/>
              </a:lnSpc>
            </a:pPr>
            <a:r>
              <a:rPr lang="en-US" sz="2400" dirty="0"/>
              <a:t>So, the sender sends back the lost or damaged frame once the timer is out.  So, we can see that the sender needs to wait for the timer to expire before retransmission</a:t>
            </a:r>
          </a:p>
        </p:txBody>
      </p:sp>
    </p:spTree>
    <p:extLst>
      <p:ext uri="{BB962C8B-B14F-4D97-AF65-F5344CB8AC3E}">
        <p14:creationId xmlns:p14="http://schemas.microsoft.com/office/powerpoint/2010/main" val="29443724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8E44F-8CB9-4873-A092-A1E5FD92126F}"/>
              </a:ext>
            </a:extLst>
          </p:cNvPr>
          <p:cNvSpPr>
            <a:spLocks noGrp="1"/>
          </p:cNvSpPr>
          <p:nvPr>
            <p:ph type="title"/>
          </p:nvPr>
        </p:nvSpPr>
        <p:spPr>
          <a:xfrm>
            <a:off x="457200" y="345818"/>
            <a:ext cx="11282516" cy="775060"/>
          </a:xfrm>
        </p:spPr>
        <p:txBody>
          <a:bodyPr>
            <a:noAutofit/>
          </a:bodyPr>
          <a:lstStyle/>
          <a:p>
            <a:r>
              <a:rPr lang="en-US" sz="3600" b="1" dirty="0"/>
              <a:t>WORKING PRINCIPLE OF STOP AND WAIT ARQ</a:t>
            </a:r>
            <a:br>
              <a:rPr lang="en-US" sz="3600" b="1" dirty="0"/>
            </a:br>
            <a:endParaRPr lang="en-US" sz="3600" b="1" dirty="0"/>
          </a:p>
        </p:txBody>
      </p:sp>
      <p:sp>
        <p:nvSpPr>
          <p:cNvPr id="3" name="Content Placeholder 2">
            <a:extLst>
              <a:ext uri="{FF2B5EF4-FFF2-40B4-BE49-F238E27FC236}">
                <a16:creationId xmlns:a16="http://schemas.microsoft.com/office/drawing/2014/main" id="{B94C151D-9DB3-4163-B354-64C195D64ACA}"/>
              </a:ext>
            </a:extLst>
          </p:cNvPr>
          <p:cNvSpPr>
            <a:spLocks noGrp="1"/>
          </p:cNvSpPr>
          <p:nvPr>
            <p:ph idx="1"/>
          </p:nvPr>
        </p:nvSpPr>
        <p:spPr>
          <a:xfrm>
            <a:off x="-1" y="964440"/>
            <a:ext cx="6356555" cy="5547742"/>
          </a:xfrm>
        </p:spPr>
        <p:txBody>
          <a:bodyPr>
            <a:noAutofit/>
          </a:bodyPr>
          <a:lstStyle/>
          <a:p>
            <a:pPr>
              <a:lnSpc>
                <a:spcPct val="150000"/>
              </a:lnSpc>
            </a:pPr>
            <a:r>
              <a:rPr lang="en-US" sz="2400" dirty="0"/>
              <a:t> The steps of data transmission can be:</a:t>
            </a:r>
          </a:p>
          <a:p>
            <a:pPr marL="900113" lvl="1" indent="-369888">
              <a:lnSpc>
                <a:spcPct val="150000"/>
              </a:lnSpc>
            </a:pPr>
            <a:r>
              <a:rPr lang="en-US" dirty="0"/>
              <a:t>The sender sends frame 0.</a:t>
            </a:r>
          </a:p>
          <a:p>
            <a:pPr marL="900113" lvl="1" indent="-369888">
              <a:lnSpc>
                <a:spcPct val="150000"/>
              </a:lnSpc>
            </a:pPr>
            <a:r>
              <a:rPr lang="en-US" dirty="0"/>
              <a:t>The sender waits for ACK from the receiver.</a:t>
            </a:r>
          </a:p>
          <a:p>
            <a:pPr marL="900113" lvl="1" indent="-369888">
              <a:lnSpc>
                <a:spcPct val="150000"/>
              </a:lnSpc>
            </a:pPr>
            <a:r>
              <a:rPr lang="en-US" dirty="0"/>
              <a:t>The receiver receives the frame and sends back ACK 0.</a:t>
            </a:r>
          </a:p>
          <a:p>
            <a:pPr marL="900113" lvl="1" indent="-369888">
              <a:lnSpc>
                <a:spcPct val="150000"/>
              </a:lnSpc>
            </a:pPr>
            <a:r>
              <a:rPr lang="en-US" dirty="0"/>
              <a:t>Again the sender sends the frame 1 and this process is continued till all the frames have been received by the receiver.</a:t>
            </a:r>
          </a:p>
        </p:txBody>
      </p:sp>
      <p:pic>
        <p:nvPicPr>
          <p:cNvPr id="5" name="Picture 4">
            <a:extLst>
              <a:ext uri="{FF2B5EF4-FFF2-40B4-BE49-F238E27FC236}">
                <a16:creationId xmlns:a16="http://schemas.microsoft.com/office/drawing/2014/main" id="{D4634AFE-E3EF-44D5-ABD9-12502F93E513}"/>
              </a:ext>
            </a:extLst>
          </p:cNvPr>
          <p:cNvPicPr>
            <a:picLocks noChangeAspect="1"/>
          </p:cNvPicPr>
          <p:nvPr/>
        </p:nvPicPr>
        <p:blipFill>
          <a:blip r:embed="rId2"/>
          <a:stretch>
            <a:fillRect/>
          </a:stretch>
        </p:blipFill>
        <p:spPr>
          <a:xfrm>
            <a:off x="6356555" y="1297858"/>
            <a:ext cx="5722373" cy="4498257"/>
          </a:xfrm>
          <a:prstGeom prst="rect">
            <a:avLst/>
          </a:prstGeom>
        </p:spPr>
      </p:pic>
    </p:spTree>
    <p:extLst>
      <p:ext uri="{BB962C8B-B14F-4D97-AF65-F5344CB8AC3E}">
        <p14:creationId xmlns:p14="http://schemas.microsoft.com/office/powerpoint/2010/main" val="21617065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C05F-8594-482E-9F8D-EE1D23EFF0E1}"/>
              </a:ext>
            </a:extLst>
          </p:cNvPr>
          <p:cNvSpPr>
            <a:spLocks noGrp="1"/>
          </p:cNvSpPr>
          <p:nvPr>
            <p:ph type="title"/>
          </p:nvPr>
        </p:nvSpPr>
        <p:spPr/>
        <p:txBody>
          <a:bodyPr>
            <a:normAutofit fontScale="90000"/>
          </a:bodyPr>
          <a:lstStyle/>
          <a:p>
            <a:r>
              <a:rPr lang="en-US" dirty="0"/>
              <a:t>Various problems of the Stop and Wait ARQ</a:t>
            </a:r>
          </a:p>
        </p:txBody>
      </p:sp>
      <p:pic>
        <p:nvPicPr>
          <p:cNvPr id="4" name="Picture 3">
            <a:extLst>
              <a:ext uri="{FF2B5EF4-FFF2-40B4-BE49-F238E27FC236}">
                <a16:creationId xmlns:a16="http://schemas.microsoft.com/office/drawing/2014/main" id="{4C662905-D95C-49A0-B210-22FD2DFA0F60}"/>
              </a:ext>
            </a:extLst>
          </p:cNvPr>
          <p:cNvPicPr>
            <a:picLocks noChangeAspect="1"/>
          </p:cNvPicPr>
          <p:nvPr/>
        </p:nvPicPr>
        <p:blipFill>
          <a:blip r:embed="rId2"/>
          <a:stretch>
            <a:fillRect/>
          </a:stretch>
        </p:blipFill>
        <p:spPr>
          <a:xfrm>
            <a:off x="19664" y="1283110"/>
            <a:ext cx="3543912" cy="4129548"/>
          </a:xfrm>
          <a:prstGeom prst="rect">
            <a:avLst/>
          </a:prstGeom>
        </p:spPr>
      </p:pic>
      <p:pic>
        <p:nvPicPr>
          <p:cNvPr id="5" name="Picture 4">
            <a:extLst>
              <a:ext uri="{FF2B5EF4-FFF2-40B4-BE49-F238E27FC236}">
                <a16:creationId xmlns:a16="http://schemas.microsoft.com/office/drawing/2014/main" id="{DC2594A9-42BE-4D0C-B752-9CCEC72ED0A2}"/>
              </a:ext>
            </a:extLst>
          </p:cNvPr>
          <p:cNvPicPr>
            <a:picLocks noChangeAspect="1"/>
          </p:cNvPicPr>
          <p:nvPr/>
        </p:nvPicPr>
        <p:blipFill>
          <a:blip r:embed="rId3"/>
          <a:stretch>
            <a:fillRect/>
          </a:stretch>
        </p:blipFill>
        <p:spPr>
          <a:xfrm>
            <a:off x="3686840" y="1283110"/>
            <a:ext cx="4243038" cy="4320966"/>
          </a:xfrm>
          <a:prstGeom prst="rect">
            <a:avLst/>
          </a:prstGeom>
        </p:spPr>
      </p:pic>
      <p:pic>
        <p:nvPicPr>
          <p:cNvPr id="6" name="Picture 5">
            <a:extLst>
              <a:ext uri="{FF2B5EF4-FFF2-40B4-BE49-F238E27FC236}">
                <a16:creationId xmlns:a16="http://schemas.microsoft.com/office/drawing/2014/main" id="{3D82A079-BF42-4A37-93D9-F6456B7139D0}"/>
              </a:ext>
            </a:extLst>
          </p:cNvPr>
          <p:cNvPicPr>
            <a:picLocks noChangeAspect="1"/>
          </p:cNvPicPr>
          <p:nvPr/>
        </p:nvPicPr>
        <p:blipFill>
          <a:blip r:embed="rId4"/>
          <a:stretch>
            <a:fillRect/>
          </a:stretch>
        </p:blipFill>
        <p:spPr>
          <a:xfrm>
            <a:off x="8152225" y="1283109"/>
            <a:ext cx="4020111" cy="4320965"/>
          </a:xfrm>
          <a:prstGeom prst="rect">
            <a:avLst/>
          </a:prstGeom>
        </p:spPr>
      </p:pic>
      <p:sp>
        <p:nvSpPr>
          <p:cNvPr id="7" name="Rectangle 6">
            <a:extLst>
              <a:ext uri="{FF2B5EF4-FFF2-40B4-BE49-F238E27FC236}">
                <a16:creationId xmlns:a16="http://schemas.microsoft.com/office/drawing/2014/main" id="{416BB86B-AFF8-4479-BAB5-5208BE5E5F7F}"/>
              </a:ext>
            </a:extLst>
          </p:cNvPr>
          <p:cNvSpPr/>
          <p:nvPr/>
        </p:nvSpPr>
        <p:spPr>
          <a:xfrm>
            <a:off x="19664" y="5604076"/>
            <a:ext cx="3085140" cy="369332"/>
          </a:xfrm>
          <a:prstGeom prst="rect">
            <a:avLst/>
          </a:prstGeom>
        </p:spPr>
        <p:txBody>
          <a:bodyPr wrap="none">
            <a:spAutoFit/>
          </a:bodyPr>
          <a:lstStyle/>
          <a:p>
            <a:r>
              <a:rPr lang="en-US" b="1" dirty="0"/>
              <a:t>Problem of Lost Data Packet </a:t>
            </a:r>
          </a:p>
        </p:txBody>
      </p:sp>
      <p:sp>
        <p:nvSpPr>
          <p:cNvPr id="8" name="Rectangle 7">
            <a:extLst>
              <a:ext uri="{FF2B5EF4-FFF2-40B4-BE49-F238E27FC236}">
                <a16:creationId xmlns:a16="http://schemas.microsoft.com/office/drawing/2014/main" id="{2163AB79-B857-4B5B-A04D-41D5885E140B}"/>
              </a:ext>
            </a:extLst>
          </p:cNvPr>
          <p:cNvSpPr/>
          <p:nvPr/>
        </p:nvSpPr>
        <p:spPr>
          <a:xfrm>
            <a:off x="3909766" y="5604076"/>
            <a:ext cx="3636637" cy="369332"/>
          </a:xfrm>
          <a:prstGeom prst="rect">
            <a:avLst/>
          </a:prstGeom>
        </p:spPr>
        <p:txBody>
          <a:bodyPr wrap="none">
            <a:spAutoFit/>
          </a:bodyPr>
          <a:lstStyle/>
          <a:p>
            <a:r>
              <a:rPr lang="en-IN" b="1" dirty="0"/>
              <a:t>Problem of Lost Acknowledgement</a:t>
            </a:r>
          </a:p>
        </p:txBody>
      </p:sp>
      <p:sp>
        <p:nvSpPr>
          <p:cNvPr id="9" name="Rectangle 8">
            <a:extLst>
              <a:ext uri="{FF2B5EF4-FFF2-40B4-BE49-F238E27FC236}">
                <a16:creationId xmlns:a16="http://schemas.microsoft.com/office/drawing/2014/main" id="{444E3A0B-CF2B-49A7-84B3-59FD39856568}"/>
              </a:ext>
            </a:extLst>
          </p:cNvPr>
          <p:cNvSpPr/>
          <p:nvPr/>
        </p:nvSpPr>
        <p:spPr>
          <a:xfrm>
            <a:off x="8128438" y="5604076"/>
            <a:ext cx="3995709" cy="369332"/>
          </a:xfrm>
          <a:prstGeom prst="rect">
            <a:avLst/>
          </a:prstGeom>
        </p:spPr>
        <p:txBody>
          <a:bodyPr wrap="none">
            <a:spAutoFit/>
          </a:bodyPr>
          <a:lstStyle/>
          <a:p>
            <a:r>
              <a:rPr lang="en-IN" b="1" dirty="0"/>
              <a:t>Problem of Delayed Acknowledgement</a:t>
            </a:r>
            <a:endParaRPr lang="en-US" b="1" dirty="0"/>
          </a:p>
        </p:txBody>
      </p:sp>
    </p:spTree>
    <p:extLst>
      <p:ext uri="{BB962C8B-B14F-4D97-AF65-F5344CB8AC3E}">
        <p14:creationId xmlns:p14="http://schemas.microsoft.com/office/powerpoint/2010/main" val="3938653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0E1C8-1D65-45BC-AD83-822436E04069}"/>
              </a:ext>
            </a:extLst>
          </p:cNvPr>
          <p:cNvSpPr>
            <a:spLocks noGrp="1"/>
          </p:cNvSpPr>
          <p:nvPr>
            <p:ph type="title"/>
          </p:nvPr>
        </p:nvSpPr>
        <p:spPr/>
        <p:txBody>
          <a:bodyPr/>
          <a:lstStyle/>
          <a:p>
            <a:r>
              <a:rPr lang="en-US" dirty="0"/>
              <a:t>Limitations of Stop and Wait ARQ</a:t>
            </a:r>
            <a:endParaRPr lang="en-IN" dirty="0"/>
          </a:p>
        </p:txBody>
      </p:sp>
      <p:sp>
        <p:nvSpPr>
          <p:cNvPr id="3" name="Content Placeholder 2">
            <a:extLst>
              <a:ext uri="{FF2B5EF4-FFF2-40B4-BE49-F238E27FC236}">
                <a16:creationId xmlns:a16="http://schemas.microsoft.com/office/drawing/2014/main" id="{C62E1575-7F61-45EC-9D02-3C34193A0C1F}"/>
              </a:ext>
            </a:extLst>
          </p:cNvPr>
          <p:cNvSpPr>
            <a:spLocks noGrp="1"/>
          </p:cNvSpPr>
          <p:nvPr>
            <p:ph idx="1"/>
          </p:nvPr>
        </p:nvSpPr>
        <p:spPr/>
        <p:txBody>
          <a:bodyPr>
            <a:normAutofit fontScale="92500" lnSpcReduction="10000"/>
          </a:bodyPr>
          <a:lstStyle/>
          <a:p>
            <a:pPr marL="0" indent="0">
              <a:buNone/>
            </a:pPr>
            <a:r>
              <a:rPr lang="en-US" sz="2600" b="1" dirty="0"/>
              <a:t>Let us discuss some of the limitations or disadvantages of the stop and wait ARQ</a:t>
            </a:r>
          </a:p>
          <a:p>
            <a:pPr marL="442913" indent="-442913" algn="just">
              <a:lnSpc>
                <a:spcPct val="150000"/>
              </a:lnSpc>
            </a:pPr>
            <a:r>
              <a:rPr lang="en-US" sz="2800" dirty="0"/>
              <a:t>The data can be lost in between the transmission. So, in such a case, the sender waits for ACK and the receiver waits for the data frame for an infinite amount of time.</a:t>
            </a:r>
          </a:p>
          <a:p>
            <a:pPr marL="442913" indent="-442913" algn="just">
              <a:lnSpc>
                <a:spcPct val="150000"/>
              </a:lnSpc>
            </a:pPr>
            <a:r>
              <a:rPr lang="en-US" sz="2800" dirty="0"/>
              <a:t>The ACK from the receiver may get lost in the channel. So, the sender waits for ACK for an infinite amount of time.</a:t>
            </a:r>
          </a:p>
          <a:p>
            <a:pPr marL="442913" indent="-442913" algn="just">
              <a:lnSpc>
                <a:spcPct val="150000"/>
              </a:lnSpc>
            </a:pPr>
            <a:r>
              <a:rPr lang="en-US" sz="2800" dirty="0"/>
              <a:t>The window size of the sender and the receiver is only 1. So, only one frame can be sent at a time.</a:t>
            </a:r>
            <a:endParaRPr lang="en-IN" sz="2800" dirty="0"/>
          </a:p>
        </p:txBody>
      </p:sp>
    </p:spTree>
    <p:extLst>
      <p:ext uri="{BB962C8B-B14F-4D97-AF65-F5344CB8AC3E}">
        <p14:creationId xmlns:p14="http://schemas.microsoft.com/office/powerpoint/2010/main" val="32069321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02A37-2FF9-4CAA-B4E9-EAB0476BF57F}"/>
              </a:ext>
            </a:extLst>
          </p:cNvPr>
          <p:cNvSpPr>
            <a:spLocks noGrp="1"/>
          </p:cNvSpPr>
          <p:nvPr>
            <p:ph type="title"/>
          </p:nvPr>
        </p:nvSpPr>
        <p:spPr/>
        <p:txBody>
          <a:bodyPr>
            <a:normAutofit/>
          </a:bodyPr>
          <a:lstStyle/>
          <a:p>
            <a:pPr algn="ctr"/>
            <a:r>
              <a:rPr lang="en-US" b="1" dirty="0"/>
              <a:t>GO-BACK-N ARQ </a:t>
            </a:r>
          </a:p>
        </p:txBody>
      </p:sp>
      <p:sp>
        <p:nvSpPr>
          <p:cNvPr id="3" name="Content Placeholder 2">
            <a:extLst>
              <a:ext uri="{FF2B5EF4-FFF2-40B4-BE49-F238E27FC236}">
                <a16:creationId xmlns:a16="http://schemas.microsoft.com/office/drawing/2014/main" id="{3F1C9C8D-11FE-403B-9D3D-F5B27DC5A6B0}"/>
              </a:ext>
            </a:extLst>
          </p:cNvPr>
          <p:cNvSpPr>
            <a:spLocks noGrp="1"/>
          </p:cNvSpPr>
          <p:nvPr>
            <p:ph idx="1"/>
          </p:nvPr>
        </p:nvSpPr>
        <p:spPr>
          <a:xfrm>
            <a:off x="280219" y="911585"/>
            <a:ext cx="11695471" cy="5809890"/>
          </a:xfrm>
        </p:spPr>
        <p:txBody>
          <a:bodyPr>
            <a:normAutofit/>
          </a:bodyPr>
          <a:lstStyle/>
          <a:p>
            <a:r>
              <a:rPr lang="en-US" dirty="0"/>
              <a:t>To deal with the retransmission of lost or damaged frames, a few changes are made to the sliding window mechanism used in flow control.</a:t>
            </a:r>
          </a:p>
          <a:p>
            <a:r>
              <a:rPr lang="en-US" dirty="0"/>
              <a:t>Multiple frames present in a single window are sent together from sender to receiver.</a:t>
            </a:r>
          </a:p>
          <a:p>
            <a:r>
              <a:rPr lang="en-US" dirty="0"/>
              <a:t>The size of the sender window in Go Back N ARQ is equal to N.</a:t>
            </a:r>
          </a:p>
          <a:p>
            <a:r>
              <a:rPr lang="en-US" dirty="0"/>
              <a:t>The size of the receiver window in Go Back N ARQ is equal to 1.</a:t>
            </a:r>
          </a:p>
          <a:p>
            <a:r>
              <a:rPr lang="en-US" dirty="0"/>
              <a:t>Data packets are divided into multiple frames. These multiple frames are numbered so that they can be distinguished from each other.</a:t>
            </a:r>
          </a:p>
          <a:p>
            <a:endParaRPr lang="en-US" dirty="0"/>
          </a:p>
          <a:p>
            <a:endParaRPr lang="en-US" dirty="0"/>
          </a:p>
        </p:txBody>
      </p:sp>
    </p:spTree>
    <p:extLst>
      <p:ext uri="{BB962C8B-B14F-4D97-AF65-F5344CB8AC3E}">
        <p14:creationId xmlns:p14="http://schemas.microsoft.com/office/powerpoint/2010/main" val="3745550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1A0ED-9985-439F-9CFB-37D01A1200EF}"/>
              </a:ext>
            </a:extLst>
          </p:cNvPr>
          <p:cNvSpPr>
            <a:spLocks noGrp="1"/>
          </p:cNvSpPr>
          <p:nvPr>
            <p:ph type="title"/>
          </p:nvPr>
        </p:nvSpPr>
        <p:spPr/>
        <p:txBody>
          <a:bodyPr/>
          <a:lstStyle/>
          <a:p>
            <a:pPr algn="ctr"/>
            <a:r>
              <a:rPr lang="en-US" b="1" dirty="0"/>
              <a:t>GO-BACK-N ARQ </a:t>
            </a:r>
            <a:endParaRPr lang="en-US" dirty="0"/>
          </a:p>
        </p:txBody>
      </p:sp>
      <p:sp>
        <p:nvSpPr>
          <p:cNvPr id="3" name="Content Placeholder 2">
            <a:extLst>
              <a:ext uri="{FF2B5EF4-FFF2-40B4-BE49-F238E27FC236}">
                <a16:creationId xmlns:a16="http://schemas.microsoft.com/office/drawing/2014/main" id="{8F67E791-1AB6-4226-9F44-3AF5CC22D7F9}"/>
              </a:ext>
            </a:extLst>
          </p:cNvPr>
          <p:cNvSpPr>
            <a:spLocks noGrp="1"/>
          </p:cNvSpPr>
          <p:nvPr>
            <p:ph idx="1"/>
          </p:nvPr>
        </p:nvSpPr>
        <p:spPr>
          <a:xfrm>
            <a:off x="339213" y="911585"/>
            <a:ext cx="11474245" cy="5680944"/>
          </a:xfrm>
        </p:spPr>
        <p:txBody>
          <a:bodyPr>
            <a:normAutofit/>
          </a:bodyPr>
          <a:lstStyle/>
          <a:p>
            <a:r>
              <a:rPr lang="en-US" dirty="0"/>
              <a:t> The integer 'N' in Go Back 'N' ARQ tells us the size of the window i.e. the number of frames that are sent at once from sender to receiver. </a:t>
            </a:r>
          </a:p>
          <a:p>
            <a:r>
              <a:rPr lang="en-US" dirty="0"/>
              <a:t>Suppose the window size 'N' is equal to 4. Then, 4 frames (frame 0, frame 1, frame 2, and frame 3) will be sent first from sender to receiver.</a:t>
            </a:r>
          </a:p>
          <a:p>
            <a:r>
              <a:rPr lang="en-US" dirty="0"/>
              <a:t>Pipelining is allowed in the Go Back N ARQ protocol. </a:t>
            </a:r>
            <a:r>
              <a:rPr lang="en-US" b="1" dirty="0"/>
              <a:t>Pipelining means sending a frame before receiving the acknowledgment for the previously sent frame.</a:t>
            </a:r>
          </a:p>
          <a:p>
            <a:r>
              <a:rPr lang="en-US" dirty="0"/>
              <a:t>If we have five frames and the concept is Go-Back-3, which means that the three frames can be sent, i.e., frame no 1, frame no 2, frame no 3 can be sent before expecting the acknowledgment of frame no 1.</a:t>
            </a:r>
            <a:endParaRPr lang="en-US" b="1" dirty="0"/>
          </a:p>
        </p:txBody>
      </p:sp>
    </p:spTree>
    <p:extLst>
      <p:ext uri="{BB962C8B-B14F-4D97-AF65-F5344CB8AC3E}">
        <p14:creationId xmlns:p14="http://schemas.microsoft.com/office/powerpoint/2010/main" val="15982667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2830A-666B-421A-ADB4-6412C256227E}"/>
              </a:ext>
            </a:extLst>
          </p:cNvPr>
          <p:cNvSpPr>
            <a:spLocks noGrp="1"/>
          </p:cNvSpPr>
          <p:nvPr>
            <p:ph type="title"/>
          </p:nvPr>
        </p:nvSpPr>
        <p:spPr/>
        <p:txBody>
          <a:bodyPr/>
          <a:lstStyle/>
          <a:p>
            <a:pPr algn="ctr"/>
            <a:r>
              <a:rPr lang="en-US" b="1" dirty="0"/>
              <a:t>GO-BACK-N ARQ </a:t>
            </a:r>
            <a:endParaRPr lang="en-IN" dirty="0"/>
          </a:p>
        </p:txBody>
      </p:sp>
      <p:sp>
        <p:nvSpPr>
          <p:cNvPr id="3" name="Content Placeholder 2">
            <a:extLst>
              <a:ext uri="{FF2B5EF4-FFF2-40B4-BE49-F238E27FC236}">
                <a16:creationId xmlns:a16="http://schemas.microsoft.com/office/drawing/2014/main" id="{46C93D35-5678-4508-A913-9F1003369118}"/>
              </a:ext>
            </a:extLst>
          </p:cNvPr>
          <p:cNvSpPr>
            <a:spLocks noGrp="1"/>
          </p:cNvSpPr>
          <p:nvPr>
            <p:ph idx="1"/>
          </p:nvPr>
        </p:nvSpPr>
        <p:spPr>
          <a:xfrm>
            <a:off x="398205" y="983411"/>
            <a:ext cx="11385755" cy="5594370"/>
          </a:xfrm>
        </p:spPr>
        <p:txBody>
          <a:bodyPr>
            <a:normAutofit/>
          </a:bodyPr>
          <a:lstStyle/>
          <a:p>
            <a:r>
              <a:rPr lang="en-US" dirty="0"/>
              <a:t>Receiver sends the acknowledgment of frame 1. Then the sliding window moves by one and frame 4 is sent.</a:t>
            </a:r>
          </a:p>
          <a:p>
            <a:r>
              <a:rPr lang="en-US" dirty="0"/>
              <a:t>The sender waits for the acknowledgment for some fixed amount of time. </a:t>
            </a:r>
          </a:p>
          <a:p>
            <a:r>
              <a:rPr lang="en-US" dirty="0"/>
              <a:t>If the sender does not get the acknowledgment for a frame in the time, it considers the frame to be corrupted. </a:t>
            </a:r>
          </a:p>
          <a:p>
            <a:r>
              <a:rPr lang="en-US" dirty="0"/>
              <a:t>Then the sliding window moves to the starting of the corrupted frame and all the frames in the window are retransmitted.</a:t>
            </a:r>
          </a:p>
          <a:p>
            <a:endParaRPr lang="en-IN" dirty="0"/>
          </a:p>
        </p:txBody>
      </p:sp>
    </p:spTree>
    <p:extLst>
      <p:ext uri="{BB962C8B-B14F-4D97-AF65-F5344CB8AC3E}">
        <p14:creationId xmlns:p14="http://schemas.microsoft.com/office/powerpoint/2010/main" val="36123302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ED2D8-75F1-4AD8-9995-117B600D7B71}"/>
              </a:ext>
            </a:extLst>
          </p:cNvPr>
          <p:cNvSpPr>
            <a:spLocks noGrp="1"/>
          </p:cNvSpPr>
          <p:nvPr>
            <p:ph type="title"/>
          </p:nvPr>
        </p:nvSpPr>
        <p:spPr>
          <a:xfrm>
            <a:off x="838200" y="136525"/>
            <a:ext cx="10515600" cy="775060"/>
          </a:xfrm>
        </p:spPr>
        <p:txBody>
          <a:bodyPr>
            <a:noAutofit/>
          </a:bodyPr>
          <a:lstStyle/>
          <a:p>
            <a:r>
              <a:rPr lang="en-US" sz="3600" b="1" dirty="0"/>
              <a:t>WORKING PRINCIPLE OF GO-BACK-N ARQ </a:t>
            </a:r>
            <a:endParaRPr lang="en-IN" sz="3600" b="1" dirty="0"/>
          </a:p>
        </p:txBody>
      </p:sp>
      <p:sp>
        <p:nvSpPr>
          <p:cNvPr id="3" name="Content Placeholder 2">
            <a:extLst>
              <a:ext uri="{FF2B5EF4-FFF2-40B4-BE49-F238E27FC236}">
                <a16:creationId xmlns:a16="http://schemas.microsoft.com/office/drawing/2014/main" id="{22E42267-4CA0-4774-A36F-5C49E1462282}"/>
              </a:ext>
            </a:extLst>
          </p:cNvPr>
          <p:cNvSpPr>
            <a:spLocks noGrp="1"/>
          </p:cNvSpPr>
          <p:nvPr>
            <p:ph idx="1"/>
          </p:nvPr>
        </p:nvSpPr>
        <p:spPr>
          <a:xfrm>
            <a:off x="103239" y="911585"/>
            <a:ext cx="11828205" cy="5265378"/>
          </a:xfrm>
        </p:spPr>
        <p:txBody>
          <a:bodyPr>
            <a:normAutofit/>
          </a:bodyPr>
          <a:lstStyle/>
          <a:p>
            <a:r>
              <a:rPr lang="en-US" dirty="0"/>
              <a:t>Suppose there are a sender and a receiver, and let's assume that there are 11 frames to be sent. </a:t>
            </a:r>
          </a:p>
          <a:p>
            <a:r>
              <a:rPr lang="en-US" dirty="0"/>
              <a:t>These frames are represented as 0,1,2,3,4,5,6,7,8,9,10, and these are the sequence numbers of the frames. </a:t>
            </a:r>
          </a:p>
          <a:p>
            <a:r>
              <a:rPr lang="en-US" dirty="0"/>
              <a:t>Mainly, the sequence number is decided by the sender's window size. </a:t>
            </a:r>
          </a:p>
          <a:p>
            <a:r>
              <a:rPr lang="en-US" dirty="0"/>
              <a:t>But, for the better understanding, we took the running sequence numbers, i.e., 0,1,2,3,4,5,6,7,8,9,10. </a:t>
            </a:r>
          </a:p>
          <a:p>
            <a:r>
              <a:rPr lang="en-US" dirty="0"/>
              <a:t>Let's consider the window size as 4, which means that the four frames can be sent at a time before expecting the acknowledgment of the first frame.</a:t>
            </a:r>
            <a:endParaRPr lang="en-IN" dirty="0"/>
          </a:p>
        </p:txBody>
      </p:sp>
    </p:spTree>
    <p:extLst>
      <p:ext uri="{BB962C8B-B14F-4D97-AF65-F5344CB8AC3E}">
        <p14:creationId xmlns:p14="http://schemas.microsoft.com/office/powerpoint/2010/main" val="29278157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ED2D8-75F1-4AD8-9995-117B600D7B71}"/>
              </a:ext>
            </a:extLst>
          </p:cNvPr>
          <p:cNvSpPr>
            <a:spLocks noGrp="1"/>
          </p:cNvSpPr>
          <p:nvPr>
            <p:ph type="title"/>
          </p:nvPr>
        </p:nvSpPr>
        <p:spPr>
          <a:xfrm>
            <a:off x="838200" y="136525"/>
            <a:ext cx="10515600" cy="775060"/>
          </a:xfrm>
        </p:spPr>
        <p:txBody>
          <a:bodyPr>
            <a:noAutofit/>
          </a:bodyPr>
          <a:lstStyle/>
          <a:p>
            <a:r>
              <a:rPr lang="en-US" sz="3600" b="1" dirty="0"/>
              <a:t>WORKING PRINCIPLE OF GO-BACK-N ARQ </a:t>
            </a:r>
            <a:endParaRPr lang="en-IN" sz="3600" b="1" dirty="0"/>
          </a:p>
        </p:txBody>
      </p:sp>
      <p:sp>
        <p:nvSpPr>
          <p:cNvPr id="3" name="Content Placeholder 2">
            <a:extLst>
              <a:ext uri="{FF2B5EF4-FFF2-40B4-BE49-F238E27FC236}">
                <a16:creationId xmlns:a16="http://schemas.microsoft.com/office/drawing/2014/main" id="{22E42267-4CA0-4774-A36F-5C49E1462282}"/>
              </a:ext>
            </a:extLst>
          </p:cNvPr>
          <p:cNvSpPr>
            <a:spLocks noGrp="1"/>
          </p:cNvSpPr>
          <p:nvPr>
            <p:ph idx="1"/>
          </p:nvPr>
        </p:nvSpPr>
        <p:spPr>
          <a:xfrm>
            <a:off x="103239" y="911585"/>
            <a:ext cx="11828205" cy="1241680"/>
          </a:xfrm>
        </p:spPr>
        <p:txBody>
          <a:bodyPr>
            <a:normAutofit/>
          </a:bodyPr>
          <a:lstStyle/>
          <a:p>
            <a:pPr marL="0" indent="0">
              <a:buNone/>
            </a:pPr>
            <a:r>
              <a:rPr lang="en-US" dirty="0"/>
              <a:t>Firstly, the sender will send the first four frames to the receiver, i.e., 0,1,2,3, and now the sender is expected to receive the acknowledgment of the 0</a:t>
            </a:r>
            <a:r>
              <a:rPr lang="en-US" baseline="30000" dirty="0"/>
              <a:t>th</a:t>
            </a:r>
            <a:r>
              <a:rPr lang="en-US" dirty="0"/>
              <a:t> frame.</a:t>
            </a:r>
            <a:endParaRPr lang="en-IN" dirty="0"/>
          </a:p>
        </p:txBody>
      </p:sp>
      <p:graphicFrame>
        <p:nvGraphicFramePr>
          <p:cNvPr id="5" name="Table 5">
            <a:extLst>
              <a:ext uri="{FF2B5EF4-FFF2-40B4-BE49-F238E27FC236}">
                <a16:creationId xmlns:a16="http://schemas.microsoft.com/office/drawing/2014/main" id="{51A42D56-F26C-44DB-B8EB-19BEDCA7D649}"/>
              </a:ext>
            </a:extLst>
          </p:cNvPr>
          <p:cNvGraphicFramePr>
            <a:graphicFrameLocks noGrp="1"/>
          </p:cNvGraphicFramePr>
          <p:nvPr>
            <p:extLst/>
          </p:nvPr>
        </p:nvGraphicFramePr>
        <p:xfrm>
          <a:off x="469490" y="3178662"/>
          <a:ext cx="5220005" cy="500675"/>
        </p:xfrm>
        <a:graphic>
          <a:graphicData uri="http://schemas.openxmlformats.org/drawingml/2006/table">
            <a:tbl>
              <a:tblPr firstRow="1" bandRow="1">
                <a:tableStyleId>{5C22544A-7EE6-4342-B048-85BDC9FD1C3A}</a:tableStyleId>
              </a:tblPr>
              <a:tblGrid>
                <a:gridCol w="617598">
                  <a:extLst>
                    <a:ext uri="{9D8B030D-6E8A-4147-A177-3AD203B41FA5}">
                      <a16:colId xmlns:a16="http://schemas.microsoft.com/office/drawing/2014/main" val="3462902511"/>
                    </a:ext>
                  </a:extLst>
                </a:gridCol>
                <a:gridCol w="460847">
                  <a:extLst>
                    <a:ext uri="{9D8B030D-6E8A-4147-A177-3AD203B41FA5}">
                      <a16:colId xmlns:a16="http://schemas.microsoft.com/office/drawing/2014/main" val="4216550779"/>
                    </a:ext>
                  </a:extLst>
                </a:gridCol>
                <a:gridCol w="460847">
                  <a:extLst>
                    <a:ext uri="{9D8B030D-6E8A-4147-A177-3AD203B41FA5}">
                      <a16:colId xmlns:a16="http://schemas.microsoft.com/office/drawing/2014/main" val="2089052253"/>
                    </a:ext>
                  </a:extLst>
                </a:gridCol>
                <a:gridCol w="460847">
                  <a:extLst>
                    <a:ext uri="{9D8B030D-6E8A-4147-A177-3AD203B41FA5}">
                      <a16:colId xmlns:a16="http://schemas.microsoft.com/office/drawing/2014/main" val="3302496610"/>
                    </a:ext>
                  </a:extLst>
                </a:gridCol>
                <a:gridCol w="460847">
                  <a:extLst>
                    <a:ext uri="{9D8B030D-6E8A-4147-A177-3AD203B41FA5}">
                      <a16:colId xmlns:a16="http://schemas.microsoft.com/office/drawing/2014/main" val="409925436"/>
                    </a:ext>
                  </a:extLst>
                </a:gridCol>
                <a:gridCol w="460847">
                  <a:extLst>
                    <a:ext uri="{9D8B030D-6E8A-4147-A177-3AD203B41FA5}">
                      <a16:colId xmlns:a16="http://schemas.microsoft.com/office/drawing/2014/main" val="1207778539"/>
                    </a:ext>
                  </a:extLst>
                </a:gridCol>
                <a:gridCol w="460847">
                  <a:extLst>
                    <a:ext uri="{9D8B030D-6E8A-4147-A177-3AD203B41FA5}">
                      <a16:colId xmlns:a16="http://schemas.microsoft.com/office/drawing/2014/main" val="2689190909"/>
                    </a:ext>
                  </a:extLst>
                </a:gridCol>
                <a:gridCol w="460847">
                  <a:extLst>
                    <a:ext uri="{9D8B030D-6E8A-4147-A177-3AD203B41FA5}">
                      <a16:colId xmlns:a16="http://schemas.microsoft.com/office/drawing/2014/main" val="176004471"/>
                    </a:ext>
                  </a:extLst>
                </a:gridCol>
                <a:gridCol w="460847">
                  <a:extLst>
                    <a:ext uri="{9D8B030D-6E8A-4147-A177-3AD203B41FA5}">
                      <a16:colId xmlns:a16="http://schemas.microsoft.com/office/drawing/2014/main" val="490732250"/>
                    </a:ext>
                  </a:extLst>
                </a:gridCol>
                <a:gridCol w="460847">
                  <a:extLst>
                    <a:ext uri="{9D8B030D-6E8A-4147-A177-3AD203B41FA5}">
                      <a16:colId xmlns:a16="http://schemas.microsoft.com/office/drawing/2014/main" val="4052901623"/>
                    </a:ext>
                  </a:extLst>
                </a:gridCol>
                <a:gridCol w="454784">
                  <a:extLst>
                    <a:ext uri="{9D8B030D-6E8A-4147-A177-3AD203B41FA5}">
                      <a16:colId xmlns:a16="http://schemas.microsoft.com/office/drawing/2014/main" val="1481372686"/>
                    </a:ext>
                  </a:extLst>
                </a:gridCol>
              </a:tblGrid>
              <a:tr h="500675">
                <a:tc>
                  <a:txBody>
                    <a:bodyPr/>
                    <a:lstStyle/>
                    <a:p>
                      <a:pPr algn="ctr"/>
                      <a:r>
                        <a:rPr lang="en-US" sz="2000" dirty="0">
                          <a:solidFill>
                            <a:schemeClr val="tx1"/>
                          </a:solidFill>
                        </a:rPr>
                        <a:t>10</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9</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8</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7</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6</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5</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4</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3</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2</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1</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0</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48015578"/>
                  </a:ext>
                </a:extLst>
              </a:tr>
            </a:tbl>
          </a:graphicData>
        </a:graphic>
      </p:graphicFrame>
      <p:sp>
        <p:nvSpPr>
          <p:cNvPr id="7" name="TextBox 6">
            <a:extLst>
              <a:ext uri="{FF2B5EF4-FFF2-40B4-BE49-F238E27FC236}">
                <a16:creationId xmlns:a16="http://schemas.microsoft.com/office/drawing/2014/main" id="{FDD5B1F3-A433-4E2E-B269-C4D989F5560F}"/>
              </a:ext>
            </a:extLst>
          </p:cNvPr>
          <p:cNvSpPr txBox="1"/>
          <p:nvPr/>
        </p:nvSpPr>
        <p:spPr>
          <a:xfrm>
            <a:off x="693175" y="4542503"/>
            <a:ext cx="2728452" cy="523220"/>
          </a:xfrm>
          <a:prstGeom prst="rect">
            <a:avLst/>
          </a:prstGeom>
          <a:noFill/>
        </p:spPr>
        <p:txBody>
          <a:bodyPr wrap="square" rtlCol="0">
            <a:spAutoFit/>
          </a:bodyPr>
          <a:lstStyle/>
          <a:p>
            <a:r>
              <a:rPr lang="en-US" sz="2800" b="1" dirty="0"/>
              <a:t>Window Size:</a:t>
            </a:r>
            <a:endParaRPr lang="en-IN" sz="2800" b="1" dirty="0"/>
          </a:p>
        </p:txBody>
      </p:sp>
      <p:sp>
        <p:nvSpPr>
          <p:cNvPr id="8" name="TextBox 7">
            <a:extLst>
              <a:ext uri="{FF2B5EF4-FFF2-40B4-BE49-F238E27FC236}">
                <a16:creationId xmlns:a16="http://schemas.microsoft.com/office/drawing/2014/main" id="{866A96F3-6A5B-45A5-95E8-B0486F0BCFFF}"/>
              </a:ext>
            </a:extLst>
          </p:cNvPr>
          <p:cNvSpPr txBox="1"/>
          <p:nvPr/>
        </p:nvSpPr>
        <p:spPr>
          <a:xfrm>
            <a:off x="3084721" y="4547077"/>
            <a:ext cx="766915" cy="584775"/>
          </a:xfrm>
          <a:prstGeom prst="rect">
            <a:avLst/>
          </a:prstGeom>
          <a:solidFill>
            <a:schemeClr val="accent2">
              <a:lumMod val="20000"/>
              <a:lumOff val="80000"/>
            </a:schemeClr>
          </a:solidFill>
          <a:ln w="28575">
            <a:solidFill>
              <a:schemeClr val="accent4">
                <a:lumMod val="50000"/>
              </a:schemeClr>
            </a:solidFill>
          </a:ln>
        </p:spPr>
        <p:txBody>
          <a:bodyPr wrap="square" rtlCol="0">
            <a:spAutoFit/>
          </a:bodyPr>
          <a:lstStyle/>
          <a:p>
            <a:pPr algn="ctr"/>
            <a:r>
              <a:rPr lang="en-US" sz="3200" b="1" dirty="0"/>
              <a:t>4</a:t>
            </a:r>
            <a:endParaRPr lang="en-IN" sz="3200" b="1" dirty="0"/>
          </a:p>
        </p:txBody>
      </p:sp>
      <p:sp>
        <p:nvSpPr>
          <p:cNvPr id="9" name="Rectangle 8">
            <a:extLst>
              <a:ext uri="{FF2B5EF4-FFF2-40B4-BE49-F238E27FC236}">
                <a16:creationId xmlns:a16="http://schemas.microsoft.com/office/drawing/2014/main" id="{0053D593-9382-42FF-BE3B-BBE12A825517}"/>
              </a:ext>
            </a:extLst>
          </p:cNvPr>
          <p:cNvSpPr/>
          <p:nvPr/>
        </p:nvSpPr>
        <p:spPr>
          <a:xfrm>
            <a:off x="3834581" y="2802192"/>
            <a:ext cx="1872000" cy="12416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 name="Straight Connector 10">
            <a:extLst>
              <a:ext uri="{FF2B5EF4-FFF2-40B4-BE49-F238E27FC236}">
                <a16:creationId xmlns:a16="http://schemas.microsoft.com/office/drawing/2014/main" id="{996BC842-44E4-407A-8E4E-7B2EEDF91F07}"/>
              </a:ext>
            </a:extLst>
          </p:cNvPr>
          <p:cNvCxnSpPr/>
          <p:nvPr/>
        </p:nvCxnSpPr>
        <p:spPr>
          <a:xfrm>
            <a:off x="7551174" y="2802192"/>
            <a:ext cx="0" cy="3908324"/>
          </a:xfrm>
          <a:prstGeom prst="line">
            <a:avLst/>
          </a:prstGeom>
          <a:ln w="57150"/>
        </p:spPr>
        <p:style>
          <a:lnRef idx="3">
            <a:schemeClr val="accent4"/>
          </a:lnRef>
          <a:fillRef idx="0">
            <a:schemeClr val="accent4"/>
          </a:fillRef>
          <a:effectRef idx="2">
            <a:schemeClr val="accent4"/>
          </a:effectRef>
          <a:fontRef idx="minor">
            <a:schemeClr val="tx1"/>
          </a:fontRef>
        </p:style>
      </p:cxnSp>
      <p:cxnSp>
        <p:nvCxnSpPr>
          <p:cNvPr id="12" name="Straight Connector 11">
            <a:extLst>
              <a:ext uri="{FF2B5EF4-FFF2-40B4-BE49-F238E27FC236}">
                <a16:creationId xmlns:a16="http://schemas.microsoft.com/office/drawing/2014/main" id="{8CB5D7C9-1EF1-45A6-80CB-2D4744784835}"/>
              </a:ext>
            </a:extLst>
          </p:cNvPr>
          <p:cNvCxnSpPr>
            <a:cxnSpLocks/>
          </p:cNvCxnSpPr>
          <p:nvPr/>
        </p:nvCxnSpPr>
        <p:spPr>
          <a:xfrm>
            <a:off x="10879393" y="2780454"/>
            <a:ext cx="0" cy="3944810"/>
          </a:xfrm>
          <a:prstGeom prst="line">
            <a:avLst/>
          </a:prstGeom>
          <a:ln w="57150"/>
        </p:spPr>
        <p:style>
          <a:lnRef idx="3">
            <a:schemeClr val="accent4"/>
          </a:lnRef>
          <a:fillRef idx="0">
            <a:schemeClr val="accent4"/>
          </a:fillRef>
          <a:effectRef idx="2">
            <a:schemeClr val="accent4"/>
          </a:effectRef>
          <a:fontRef idx="minor">
            <a:schemeClr val="tx1"/>
          </a:fontRef>
        </p:style>
      </p:cxnSp>
      <p:sp>
        <p:nvSpPr>
          <p:cNvPr id="13" name="TextBox 12">
            <a:extLst>
              <a:ext uri="{FF2B5EF4-FFF2-40B4-BE49-F238E27FC236}">
                <a16:creationId xmlns:a16="http://schemas.microsoft.com/office/drawing/2014/main" id="{5250D642-3C6D-4CE8-9F04-3C34AFF9D6E9}"/>
              </a:ext>
            </a:extLst>
          </p:cNvPr>
          <p:cNvSpPr txBox="1"/>
          <p:nvPr/>
        </p:nvSpPr>
        <p:spPr>
          <a:xfrm>
            <a:off x="7034980" y="2271252"/>
            <a:ext cx="1032387" cy="369332"/>
          </a:xfrm>
          <a:prstGeom prst="rect">
            <a:avLst/>
          </a:prstGeom>
          <a:noFill/>
        </p:spPr>
        <p:txBody>
          <a:bodyPr wrap="square" rtlCol="0">
            <a:spAutoFit/>
          </a:bodyPr>
          <a:lstStyle/>
          <a:p>
            <a:pPr algn="ctr"/>
            <a:r>
              <a:rPr lang="en-US" b="1" dirty="0"/>
              <a:t>Sender</a:t>
            </a:r>
            <a:endParaRPr lang="en-IN" b="1" dirty="0"/>
          </a:p>
        </p:txBody>
      </p:sp>
      <p:sp>
        <p:nvSpPr>
          <p:cNvPr id="14" name="TextBox 13">
            <a:extLst>
              <a:ext uri="{FF2B5EF4-FFF2-40B4-BE49-F238E27FC236}">
                <a16:creationId xmlns:a16="http://schemas.microsoft.com/office/drawing/2014/main" id="{A2BCA3BF-BA11-4C95-8510-171636C40669}"/>
              </a:ext>
            </a:extLst>
          </p:cNvPr>
          <p:cNvSpPr txBox="1"/>
          <p:nvPr/>
        </p:nvSpPr>
        <p:spPr>
          <a:xfrm>
            <a:off x="10216952" y="2271252"/>
            <a:ext cx="1256057" cy="369332"/>
          </a:xfrm>
          <a:prstGeom prst="rect">
            <a:avLst/>
          </a:prstGeom>
          <a:noFill/>
        </p:spPr>
        <p:txBody>
          <a:bodyPr wrap="square" rtlCol="0">
            <a:spAutoFit/>
          </a:bodyPr>
          <a:lstStyle/>
          <a:p>
            <a:pPr algn="ctr"/>
            <a:r>
              <a:rPr lang="en-US" b="1" dirty="0"/>
              <a:t>Receiver</a:t>
            </a:r>
            <a:endParaRPr lang="en-IN" b="1" dirty="0"/>
          </a:p>
        </p:txBody>
      </p:sp>
      <p:sp>
        <p:nvSpPr>
          <p:cNvPr id="16" name="TextBox 15">
            <a:extLst>
              <a:ext uri="{FF2B5EF4-FFF2-40B4-BE49-F238E27FC236}">
                <a16:creationId xmlns:a16="http://schemas.microsoft.com/office/drawing/2014/main" id="{7908127B-F0EE-47FC-9997-80B58036F54F}"/>
              </a:ext>
            </a:extLst>
          </p:cNvPr>
          <p:cNvSpPr txBox="1"/>
          <p:nvPr/>
        </p:nvSpPr>
        <p:spPr>
          <a:xfrm>
            <a:off x="3692326" y="2455918"/>
            <a:ext cx="2267861" cy="369332"/>
          </a:xfrm>
          <a:prstGeom prst="rect">
            <a:avLst/>
          </a:prstGeom>
          <a:noFill/>
        </p:spPr>
        <p:txBody>
          <a:bodyPr wrap="square" rtlCol="0">
            <a:spAutoFit/>
          </a:bodyPr>
          <a:lstStyle/>
          <a:p>
            <a:pPr algn="ctr"/>
            <a:r>
              <a:rPr lang="en-US" b="1" dirty="0">
                <a:solidFill>
                  <a:srgbClr val="FF0000"/>
                </a:solidFill>
              </a:rPr>
              <a:t>Sliding Window</a:t>
            </a:r>
            <a:endParaRPr lang="en-IN" b="1" dirty="0">
              <a:solidFill>
                <a:srgbClr val="FF0000"/>
              </a:solidFill>
            </a:endParaRPr>
          </a:p>
        </p:txBody>
      </p:sp>
      <p:cxnSp>
        <p:nvCxnSpPr>
          <p:cNvPr id="18" name="Straight Arrow Connector 17">
            <a:extLst>
              <a:ext uri="{FF2B5EF4-FFF2-40B4-BE49-F238E27FC236}">
                <a16:creationId xmlns:a16="http://schemas.microsoft.com/office/drawing/2014/main" id="{B0277CBA-CC57-41D8-98A3-C7D3F2420084}"/>
              </a:ext>
            </a:extLst>
          </p:cNvPr>
          <p:cNvCxnSpPr/>
          <p:nvPr/>
        </p:nvCxnSpPr>
        <p:spPr>
          <a:xfrm>
            <a:off x="7551174" y="3178662"/>
            <a:ext cx="3328219" cy="500675"/>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2D60C8D-03EE-43F2-9D5A-31A2423F01FF}"/>
              </a:ext>
            </a:extLst>
          </p:cNvPr>
          <p:cNvSpPr txBox="1"/>
          <p:nvPr/>
        </p:nvSpPr>
        <p:spPr>
          <a:xfrm>
            <a:off x="7197212" y="2993925"/>
            <a:ext cx="265466" cy="369332"/>
          </a:xfrm>
          <a:prstGeom prst="rect">
            <a:avLst/>
          </a:prstGeom>
          <a:noFill/>
        </p:spPr>
        <p:txBody>
          <a:bodyPr wrap="square" rtlCol="0">
            <a:spAutoFit/>
          </a:bodyPr>
          <a:lstStyle/>
          <a:p>
            <a:r>
              <a:rPr lang="en-US" b="1" dirty="0"/>
              <a:t>0</a:t>
            </a:r>
            <a:endParaRPr lang="en-IN" b="1" dirty="0"/>
          </a:p>
        </p:txBody>
      </p:sp>
      <p:cxnSp>
        <p:nvCxnSpPr>
          <p:cNvPr id="20" name="Straight Arrow Connector 19">
            <a:extLst>
              <a:ext uri="{FF2B5EF4-FFF2-40B4-BE49-F238E27FC236}">
                <a16:creationId xmlns:a16="http://schemas.microsoft.com/office/drawing/2014/main" id="{B4E52D6C-98E7-46C2-A498-F030453A6517}"/>
              </a:ext>
            </a:extLst>
          </p:cNvPr>
          <p:cNvCxnSpPr/>
          <p:nvPr/>
        </p:nvCxnSpPr>
        <p:spPr>
          <a:xfrm>
            <a:off x="7551173" y="3538404"/>
            <a:ext cx="3328219" cy="500675"/>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FD6D588-4035-401C-A8D3-97F0CD41CFC8}"/>
              </a:ext>
            </a:extLst>
          </p:cNvPr>
          <p:cNvSpPr txBox="1"/>
          <p:nvPr/>
        </p:nvSpPr>
        <p:spPr>
          <a:xfrm>
            <a:off x="7239356" y="4097326"/>
            <a:ext cx="265466" cy="369332"/>
          </a:xfrm>
          <a:prstGeom prst="rect">
            <a:avLst/>
          </a:prstGeom>
          <a:noFill/>
        </p:spPr>
        <p:txBody>
          <a:bodyPr wrap="square" rtlCol="0">
            <a:spAutoFit/>
          </a:bodyPr>
          <a:lstStyle/>
          <a:p>
            <a:r>
              <a:rPr lang="en-US" b="1" dirty="0"/>
              <a:t>3</a:t>
            </a:r>
            <a:endParaRPr lang="en-IN" b="1" dirty="0"/>
          </a:p>
        </p:txBody>
      </p:sp>
      <p:cxnSp>
        <p:nvCxnSpPr>
          <p:cNvPr id="22" name="Straight Arrow Connector 21">
            <a:extLst>
              <a:ext uri="{FF2B5EF4-FFF2-40B4-BE49-F238E27FC236}">
                <a16:creationId xmlns:a16="http://schemas.microsoft.com/office/drawing/2014/main" id="{D7A889B0-3982-4DDA-90A9-E58EE1E1E649}"/>
              </a:ext>
            </a:extLst>
          </p:cNvPr>
          <p:cNvCxnSpPr/>
          <p:nvPr/>
        </p:nvCxnSpPr>
        <p:spPr>
          <a:xfrm>
            <a:off x="7537241" y="3923854"/>
            <a:ext cx="3328219" cy="500675"/>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3B9ECB8-027A-45AF-B51B-EF10E7534687}"/>
              </a:ext>
            </a:extLst>
          </p:cNvPr>
          <p:cNvSpPr txBox="1"/>
          <p:nvPr/>
        </p:nvSpPr>
        <p:spPr>
          <a:xfrm>
            <a:off x="7220870" y="3375364"/>
            <a:ext cx="265466" cy="369332"/>
          </a:xfrm>
          <a:prstGeom prst="rect">
            <a:avLst/>
          </a:prstGeom>
          <a:noFill/>
        </p:spPr>
        <p:txBody>
          <a:bodyPr wrap="square" rtlCol="0">
            <a:spAutoFit/>
          </a:bodyPr>
          <a:lstStyle/>
          <a:p>
            <a:r>
              <a:rPr lang="en-US" b="1" dirty="0"/>
              <a:t>1</a:t>
            </a:r>
            <a:endParaRPr lang="en-IN" b="1" dirty="0"/>
          </a:p>
        </p:txBody>
      </p:sp>
      <p:cxnSp>
        <p:nvCxnSpPr>
          <p:cNvPr id="24" name="Straight Arrow Connector 23">
            <a:extLst>
              <a:ext uri="{FF2B5EF4-FFF2-40B4-BE49-F238E27FC236}">
                <a16:creationId xmlns:a16="http://schemas.microsoft.com/office/drawing/2014/main" id="{6426632C-3158-4C9C-9A2A-21ACE28FE992}"/>
              </a:ext>
            </a:extLst>
          </p:cNvPr>
          <p:cNvCxnSpPr/>
          <p:nvPr/>
        </p:nvCxnSpPr>
        <p:spPr>
          <a:xfrm>
            <a:off x="7565108" y="4281992"/>
            <a:ext cx="3328219" cy="500675"/>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A7DDC92-1FDD-46F8-BABE-AC33D1CAEE14}"/>
              </a:ext>
            </a:extLst>
          </p:cNvPr>
          <p:cNvSpPr txBox="1"/>
          <p:nvPr/>
        </p:nvSpPr>
        <p:spPr>
          <a:xfrm>
            <a:off x="7220870" y="3756803"/>
            <a:ext cx="265466" cy="369332"/>
          </a:xfrm>
          <a:prstGeom prst="rect">
            <a:avLst/>
          </a:prstGeom>
          <a:noFill/>
        </p:spPr>
        <p:txBody>
          <a:bodyPr wrap="square" rtlCol="0">
            <a:spAutoFit/>
          </a:bodyPr>
          <a:lstStyle/>
          <a:p>
            <a:r>
              <a:rPr lang="en-US" b="1" dirty="0"/>
              <a:t>2</a:t>
            </a:r>
            <a:endParaRPr lang="en-IN" b="1" dirty="0"/>
          </a:p>
        </p:txBody>
      </p:sp>
    </p:spTree>
    <p:extLst>
      <p:ext uri="{BB962C8B-B14F-4D97-AF65-F5344CB8AC3E}">
        <p14:creationId xmlns:p14="http://schemas.microsoft.com/office/powerpoint/2010/main" val="214116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8" grpId="0" animBg="1"/>
      <p:bldP spid="9" grpId="0" animBg="1"/>
      <p:bldP spid="13" grpId="0"/>
      <p:bldP spid="14" grpId="0"/>
      <p:bldP spid="16" grpId="0"/>
      <p:bldP spid="19" grpId="0"/>
      <p:bldP spid="21" grpId="0"/>
      <p:bldP spid="23" grpId="0"/>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8FF8A-5E7F-4E79-BF11-F6095EBE2C38}"/>
              </a:ext>
            </a:extLst>
          </p:cNvPr>
          <p:cNvSpPr>
            <a:spLocks noGrp="1"/>
          </p:cNvSpPr>
          <p:nvPr>
            <p:ph type="title"/>
          </p:nvPr>
        </p:nvSpPr>
        <p:spPr/>
        <p:txBody>
          <a:bodyPr>
            <a:normAutofit fontScale="90000"/>
          </a:bodyPr>
          <a:lstStyle/>
          <a:p>
            <a:r>
              <a:rPr lang="en-US" dirty="0"/>
              <a:t>Services Provided to the Network Layer</a:t>
            </a:r>
          </a:p>
        </p:txBody>
      </p:sp>
      <p:sp>
        <p:nvSpPr>
          <p:cNvPr id="3" name="Content Placeholder 2">
            <a:extLst>
              <a:ext uri="{FF2B5EF4-FFF2-40B4-BE49-F238E27FC236}">
                <a16:creationId xmlns:a16="http://schemas.microsoft.com/office/drawing/2014/main" id="{7741AC90-1124-4C0B-8D8F-1AE8E220FC59}"/>
              </a:ext>
            </a:extLst>
          </p:cNvPr>
          <p:cNvSpPr>
            <a:spLocks noGrp="1"/>
          </p:cNvSpPr>
          <p:nvPr>
            <p:ph idx="1"/>
          </p:nvPr>
        </p:nvSpPr>
        <p:spPr/>
        <p:txBody>
          <a:bodyPr>
            <a:normAutofit/>
          </a:bodyPr>
          <a:lstStyle/>
          <a:p>
            <a:pPr algn="just"/>
            <a:r>
              <a:rPr lang="en-US" dirty="0"/>
              <a:t> </a:t>
            </a:r>
            <a:r>
              <a:rPr lang="en-US" b="1" dirty="0"/>
              <a:t>Unacknowledged connectionless service</a:t>
            </a:r>
          </a:p>
          <a:p>
            <a:pPr lvl="1" algn="just"/>
            <a:r>
              <a:rPr lang="en-US" dirty="0"/>
              <a:t>Unacknowledged connectionless service consists of having the source machine send independent frames to the destination machine without having the destination machine acknowledge them </a:t>
            </a:r>
          </a:p>
          <a:p>
            <a:pPr algn="just"/>
            <a:r>
              <a:rPr lang="en-US" b="1" dirty="0"/>
              <a:t> Acknowledged connectionless service</a:t>
            </a:r>
          </a:p>
          <a:p>
            <a:pPr lvl="1" algn="just"/>
            <a:r>
              <a:rPr lang="en-US" dirty="0"/>
              <a:t>In this type of services there are still no logical connections used, but each frame sent is individually acknowledged. </a:t>
            </a:r>
          </a:p>
          <a:p>
            <a:pPr lvl="1" algn="just"/>
            <a:r>
              <a:rPr lang="en-US" dirty="0"/>
              <a:t> In this way, the sender knows whether a frame has arrived correctly or been lost </a:t>
            </a:r>
          </a:p>
          <a:p>
            <a:pPr algn="just"/>
            <a:r>
              <a:rPr lang="en-US" b="1" dirty="0"/>
              <a:t> Acknowledged connection-oriented service</a:t>
            </a:r>
          </a:p>
          <a:p>
            <a:pPr lvl="1" algn="just"/>
            <a:r>
              <a:rPr lang="en-US" dirty="0"/>
              <a:t> In this service the source and destination machines establish a connection before any data are transferred.</a:t>
            </a:r>
          </a:p>
          <a:p>
            <a:pPr lvl="1" algn="just"/>
            <a:r>
              <a:rPr lang="en-US" dirty="0"/>
              <a:t> Each frame sent over the connection is numbered, and the data link layer guarantees that each frame sent is indeed received.</a:t>
            </a:r>
          </a:p>
          <a:p>
            <a:pPr lvl="1" algn="just"/>
            <a:r>
              <a:rPr lang="en-US" dirty="0"/>
              <a:t> It guarantees that each frame is received exactly once and that all frames are received in the right order</a:t>
            </a:r>
          </a:p>
          <a:p>
            <a:pPr algn="just"/>
            <a:endParaRPr lang="en-US" dirty="0"/>
          </a:p>
        </p:txBody>
      </p:sp>
    </p:spTree>
    <p:extLst>
      <p:ext uri="{BB962C8B-B14F-4D97-AF65-F5344CB8AC3E}">
        <p14:creationId xmlns:p14="http://schemas.microsoft.com/office/powerpoint/2010/main" val="21630533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ED2D8-75F1-4AD8-9995-117B600D7B71}"/>
              </a:ext>
            </a:extLst>
          </p:cNvPr>
          <p:cNvSpPr>
            <a:spLocks noGrp="1"/>
          </p:cNvSpPr>
          <p:nvPr>
            <p:ph type="title"/>
          </p:nvPr>
        </p:nvSpPr>
        <p:spPr>
          <a:xfrm>
            <a:off x="838200" y="136525"/>
            <a:ext cx="10515600" cy="775060"/>
          </a:xfrm>
        </p:spPr>
        <p:txBody>
          <a:bodyPr>
            <a:noAutofit/>
          </a:bodyPr>
          <a:lstStyle/>
          <a:p>
            <a:r>
              <a:rPr lang="en-US" sz="3600" b="1" dirty="0"/>
              <a:t>WORKING PRINCIPLE OF GO-BACK-N ARQ </a:t>
            </a:r>
            <a:endParaRPr lang="en-IN" sz="3600" b="1" dirty="0"/>
          </a:p>
        </p:txBody>
      </p:sp>
      <p:sp>
        <p:nvSpPr>
          <p:cNvPr id="3" name="Content Placeholder 2">
            <a:extLst>
              <a:ext uri="{FF2B5EF4-FFF2-40B4-BE49-F238E27FC236}">
                <a16:creationId xmlns:a16="http://schemas.microsoft.com/office/drawing/2014/main" id="{22E42267-4CA0-4774-A36F-5C49E1462282}"/>
              </a:ext>
            </a:extLst>
          </p:cNvPr>
          <p:cNvSpPr>
            <a:spLocks noGrp="1"/>
          </p:cNvSpPr>
          <p:nvPr>
            <p:ph idx="1"/>
          </p:nvPr>
        </p:nvSpPr>
        <p:spPr>
          <a:xfrm>
            <a:off x="103239" y="911585"/>
            <a:ext cx="11828205" cy="1347560"/>
          </a:xfrm>
        </p:spPr>
        <p:txBody>
          <a:bodyPr>
            <a:normAutofit/>
          </a:bodyPr>
          <a:lstStyle/>
          <a:p>
            <a:r>
              <a:rPr lang="en-US" dirty="0"/>
              <a:t>Let's assume that the receiver has sent the acknowledgment for the 0 frame, and the receiver has successfully received it</a:t>
            </a:r>
          </a:p>
          <a:p>
            <a:endParaRPr lang="en-IN" dirty="0"/>
          </a:p>
        </p:txBody>
      </p:sp>
      <p:graphicFrame>
        <p:nvGraphicFramePr>
          <p:cNvPr id="5" name="Table 5">
            <a:extLst>
              <a:ext uri="{FF2B5EF4-FFF2-40B4-BE49-F238E27FC236}">
                <a16:creationId xmlns:a16="http://schemas.microsoft.com/office/drawing/2014/main" id="{61304AB2-F1E4-4702-AA0E-5854CF5E985A}"/>
              </a:ext>
            </a:extLst>
          </p:cNvPr>
          <p:cNvGraphicFramePr>
            <a:graphicFrameLocks noGrp="1"/>
          </p:cNvGraphicFramePr>
          <p:nvPr>
            <p:extLst/>
          </p:nvPr>
        </p:nvGraphicFramePr>
        <p:xfrm>
          <a:off x="469490" y="3178662"/>
          <a:ext cx="5220005" cy="500675"/>
        </p:xfrm>
        <a:graphic>
          <a:graphicData uri="http://schemas.openxmlformats.org/drawingml/2006/table">
            <a:tbl>
              <a:tblPr firstRow="1" bandRow="1">
                <a:tableStyleId>{5C22544A-7EE6-4342-B048-85BDC9FD1C3A}</a:tableStyleId>
              </a:tblPr>
              <a:tblGrid>
                <a:gridCol w="617598">
                  <a:extLst>
                    <a:ext uri="{9D8B030D-6E8A-4147-A177-3AD203B41FA5}">
                      <a16:colId xmlns:a16="http://schemas.microsoft.com/office/drawing/2014/main" val="3462902511"/>
                    </a:ext>
                  </a:extLst>
                </a:gridCol>
                <a:gridCol w="460847">
                  <a:extLst>
                    <a:ext uri="{9D8B030D-6E8A-4147-A177-3AD203B41FA5}">
                      <a16:colId xmlns:a16="http://schemas.microsoft.com/office/drawing/2014/main" val="4216550779"/>
                    </a:ext>
                  </a:extLst>
                </a:gridCol>
                <a:gridCol w="460847">
                  <a:extLst>
                    <a:ext uri="{9D8B030D-6E8A-4147-A177-3AD203B41FA5}">
                      <a16:colId xmlns:a16="http://schemas.microsoft.com/office/drawing/2014/main" val="2089052253"/>
                    </a:ext>
                  </a:extLst>
                </a:gridCol>
                <a:gridCol w="460847">
                  <a:extLst>
                    <a:ext uri="{9D8B030D-6E8A-4147-A177-3AD203B41FA5}">
                      <a16:colId xmlns:a16="http://schemas.microsoft.com/office/drawing/2014/main" val="3302496610"/>
                    </a:ext>
                  </a:extLst>
                </a:gridCol>
                <a:gridCol w="460847">
                  <a:extLst>
                    <a:ext uri="{9D8B030D-6E8A-4147-A177-3AD203B41FA5}">
                      <a16:colId xmlns:a16="http://schemas.microsoft.com/office/drawing/2014/main" val="409925436"/>
                    </a:ext>
                  </a:extLst>
                </a:gridCol>
                <a:gridCol w="460847">
                  <a:extLst>
                    <a:ext uri="{9D8B030D-6E8A-4147-A177-3AD203B41FA5}">
                      <a16:colId xmlns:a16="http://schemas.microsoft.com/office/drawing/2014/main" val="1207778539"/>
                    </a:ext>
                  </a:extLst>
                </a:gridCol>
                <a:gridCol w="460847">
                  <a:extLst>
                    <a:ext uri="{9D8B030D-6E8A-4147-A177-3AD203B41FA5}">
                      <a16:colId xmlns:a16="http://schemas.microsoft.com/office/drawing/2014/main" val="2689190909"/>
                    </a:ext>
                  </a:extLst>
                </a:gridCol>
                <a:gridCol w="460847">
                  <a:extLst>
                    <a:ext uri="{9D8B030D-6E8A-4147-A177-3AD203B41FA5}">
                      <a16:colId xmlns:a16="http://schemas.microsoft.com/office/drawing/2014/main" val="176004471"/>
                    </a:ext>
                  </a:extLst>
                </a:gridCol>
                <a:gridCol w="460847">
                  <a:extLst>
                    <a:ext uri="{9D8B030D-6E8A-4147-A177-3AD203B41FA5}">
                      <a16:colId xmlns:a16="http://schemas.microsoft.com/office/drawing/2014/main" val="490732250"/>
                    </a:ext>
                  </a:extLst>
                </a:gridCol>
                <a:gridCol w="460847">
                  <a:extLst>
                    <a:ext uri="{9D8B030D-6E8A-4147-A177-3AD203B41FA5}">
                      <a16:colId xmlns:a16="http://schemas.microsoft.com/office/drawing/2014/main" val="4052901623"/>
                    </a:ext>
                  </a:extLst>
                </a:gridCol>
                <a:gridCol w="454784">
                  <a:extLst>
                    <a:ext uri="{9D8B030D-6E8A-4147-A177-3AD203B41FA5}">
                      <a16:colId xmlns:a16="http://schemas.microsoft.com/office/drawing/2014/main" val="1481372686"/>
                    </a:ext>
                  </a:extLst>
                </a:gridCol>
              </a:tblGrid>
              <a:tr h="500675">
                <a:tc>
                  <a:txBody>
                    <a:bodyPr/>
                    <a:lstStyle/>
                    <a:p>
                      <a:pPr algn="ctr"/>
                      <a:r>
                        <a:rPr lang="en-US" sz="2000" dirty="0">
                          <a:solidFill>
                            <a:schemeClr val="tx1"/>
                          </a:solidFill>
                        </a:rPr>
                        <a:t>10</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9</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8</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7</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6</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5</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4</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3</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2</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1</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0</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48015578"/>
                  </a:ext>
                </a:extLst>
              </a:tr>
            </a:tbl>
          </a:graphicData>
        </a:graphic>
      </p:graphicFrame>
      <p:sp>
        <p:nvSpPr>
          <p:cNvPr id="6" name="TextBox 5">
            <a:extLst>
              <a:ext uri="{FF2B5EF4-FFF2-40B4-BE49-F238E27FC236}">
                <a16:creationId xmlns:a16="http://schemas.microsoft.com/office/drawing/2014/main" id="{0757891C-DA85-48D4-B03E-F9726144E6D8}"/>
              </a:ext>
            </a:extLst>
          </p:cNvPr>
          <p:cNvSpPr txBox="1"/>
          <p:nvPr/>
        </p:nvSpPr>
        <p:spPr>
          <a:xfrm>
            <a:off x="693175" y="4542503"/>
            <a:ext cx="2728452" cy="523220"/>
          </a:xfrm>
          <a:prstGeom prst="rect">
            <a:avLst/>
          </a:prstGeom>
          <a:noFill/>
        </p:spPr>
        <p:txBody>
          <a:bodyPr wrap="square" rtlCol="0">
            <a:spAutoFit/>
          </a:bodyPr>
          <a:lstStyle/>
          <a:p>
            <a:r>
              <a:rPr lang="en-US" sz="2800" b="1" dirty="0"/>
              <a:t>Window Size:</a:t>
            </a:r>
            <a:endParaRPr lang="en-IN" sz="2800" b="1" dirty="0"/>
          </a:p>
        </p:txBody>
      </p:sp>
      <p:sp>
        <p:nvSpPr>
          <p:cNvPr id="7" name="TextBox 6">
            <a:extLst>
              <a:ext uri="{FF2B5EF4-FFF2-40B4-BE49-F238E27FC236}">
                <a16:creationId xmlns:a16="http://schemas.microsoft.com/office/drawing/2014/main" id="{85C8EA99-8A96-486E-97B6-E516FAB78438}"/>
              </a:ext>
            </a:extLst>
          </p:cNvPr>
          <p:cNvSpPr txBox="1"/>
          <p:nvPr/>
        </p:nvSpPr>
        <p:spPr>
          <a:xfrm>
            <a:off x="3084721" y="4547077"/>
            <a:ext cx="766915" cy="584775"/>
          </a:xfrm>
          <a:prstGeom prst="rect">
            <a:avLst/>
          </a:prstGeom>
          <a:solidFill>
            <a:schemeClr val="accent2">
              <a:lumMod val="20000"/>
              <a:lumOff val="80000"/>
            </a:schemeClr>
          </a:solidFill>
          <a:ln w="28575">
            <a:solidFill>
              <a:schemeClr val="accent4">
                <a:lumMod val="50000"/>
              </a:schemeClr>
            </a:solidFill>
          </a:ln>
        </p:spPr>
        <p:txBody>
          <a:bodyPr wrap="square" rtlCol="0">
            <a:spAutoFit/>
          </a:bodyPr>
          <a:lstStyle/>
          <a:p>
            <a:pPr algn="ctr"/>
            <a:r>
              <a:rPr lang="en-US" sz="3200" b="1" dirty="0"/>
              <a:t>4</a:t>
            </a:r>
            <a:endParaRPr lang="en-IN" sz="3200" b="1" dirty="0"/>
          </a:p>
        </p:txBody>
      </p:sp>
      <p:sp>
        <p:nvSpPr>
          <p:cNvPr id="8" name="Rectangle 7">
            <a:extLst>
              <a:ext uri="{FF2B5EF4-FFF2-40B4-BE49-F238E27FC236}">
                <a16:creationId xmlns:a16="http://schemas.microsoft.com/office/drawing/2014/main" id="{B781D4F4-2CA6-450C-B549-8E6165E1A04C}"/>
              </a:ext>
            </a:extLst>
          </p:cNvPr>
          <p:cNvSpPr/>
          <p:nvPr/>
        </p:nvSpPr>
        <p:spPr>
          <a:xfrm>
            <a:off x="3834581" y="2802192"/>
            <a:ext cx="1872000" cy="12416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 name="Straight Connector 8">
            <a:extLst>
              <a:ext uri="{FF2B5EF4-FFF2-40B4-BE49-F238E27FC236}">
                <a16:creationId xmlns:a16="http://schemas.microsoft.com/office/drawing/2014/main" id="{279D63E9-E119-43C7-90E2-DABE915F935E}"/>
              </a:ext>
            </a:extLst>
          </p:cNvPr>
          <p:cNvCxnSpPr/>
          <p:nvPr/>
        </p:nvCxnSpPr>
        <p:spPr>
          <a:xfrm>
            <a:off x="7551174" y="2802192"/>
            <a:ext cx="0" cy="3908324"/>
          </a:xfrm>
          <a:prstGeom prst="line">
            <a:avLst/>
          </a:prstGeom>
          <a:ln w="57150"/>
        </p:spPr>
        <p:style>
          <a:lnRef idx="3">
            <a:schemeClr val="accent4"/>
          </a:lnRef>
          <a:fillRef idx="0">
            <a:schemeClr val="accent4"/>
          </a:fillRef>
          <a:effectRef idx="2">
            <a:schemeClr val="accent4"/>
          </a:effectRef>
          <a:fontRef idx="minor">
            <a:schemeClr val="tx1"/>
          </a:fontRef>
        </p:style>
      </p:cxnSp>
      <p:cxnSp>
        <p:nvCxnSpPr>
          <p:cNvPr id="10" name="Straight Connector 9">
            <a:extLst>
              <a:ext uri="{FF2B5EF4-FFF2-40B4-BE49-F238E27FC236}">
                <a16:creationId xmlns:a16="http://schemas.microsoft.com/office/drawing/2014/main" id="{6813333F-5B31-4582-9032-D1A5EFDDB342}"/>
              </a:ext>
            </a:extLst>
          </p:cNvPr>
          <p:cNvCxnSpPr>
            <a:cxnSpLocks/>
          </p:cNvCxnSpPr>
          <p:nvPr/>
        </p:nvCxnSpPr>
        <p:spPr>
          <a:xfrm>
            <a:off x="10879393" y="2780454"/>
            <a:ext cx="0" cy="3944810"/>
          </a:xfrm>
          <a:prstGeom prst="line">
            <a:avLst/>
          </a:prstGeom>
          <a:ln w="57150"/>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02FEF971-1DB8-40CE-B48C-F0BB33948B1D}"/>
              </a:ext>
            </a:extLst>
          </p:cNvPr>
          <p:cNvSpPr txBox="1"/>
          <p:nvPr/>
        </p:nvSpPr>
        <p:spPr>
          <a:xfrm>
            <a:off x="7034980" y="2271252"/>
            <a:ext cx="1032387" cy="369332"/>
          </a:xfrm>
          <a:prstGeom prst="rect">
            <a:avLst/>
          </a:prstGeom>
          <a:noFill/>
        </p:spPr>
        <p:txBody>
          <a:bodyPr wrap="square" rtlCol="0">
            <a:spAutoFit/>
          </a:bodyPr>
          <a:lstStyle/>
          <a:p>
            <a:pPr algn="ctr"/>
            <a:r>
              <a:rPr lang="en-US" b="1" dirty="0"/>
              <a:t>Sender</a:t>
            </a:r>
            <a:endParaRPr lang="en-IN" b="1" dirty="0"/>
          </a:p>
        </p:txBody>
      </p:sp>
      <p:sp>
        <p:nvSpPr>
          <p:cNvPr id="12" name="TextBox 11">
            <a:extLst>
              <a:ext uri="{FF2B5EF4-FFF2-40B4-BE49-F238E27FC236}">
                <a16:creationId xmlns:a16="http://schemas.microsoft.com/office/drawing/2014/main" id="{18692686-BEF4-4776-A486-9697BCF3F865}"/>
              </a:ext>
            </a:extLst>
          </p:cNvPr>
          <p:cNvSpPr txBox="1"/>
          <p:nvPr/>
        </p:nvSpPr>
        <p:spPr>
          <a:xfrm>
            <a:off x="10216952" y="2271252"/>
            <a:ext cx="1256057" cy="369332"/>
          </a:xfrm>
          <a:prstGeom prst="rect">
            <a:avLst/>
          </a:prstGeom>
          <a:noFill/>
        </p:spPr>
        <p:txBody>
          <a:bodyPr wrap="square" rtlCol="0">
            <a:spAutoFit/>
          </a:bodyPr>
          <a:lstStyle/>
          <a:p>
            <a:pPr algn="ctr"/>
            <a:r>
              <a:rPr lang="en-US" b="1" dirty="0"/>
              <a:t>Receiver</a:t>
            </a:r>
            <a:endParaRPr lang="en-IN" b="1" dirty="0"/>
          </a:p>
        </p:txBody>
      </p:sp>
      <p:sp>
        <p:nvSpPr>
          <p:cNvPr id="13" name="TextBox 12">
            <a:extLst>
              <a:ext uri="{FF2B5EF4-FFF2-40B4-BE49-F238E27FC236}">
                <a16:creationId xmlns:a16="http://schemas.microsoft.com/office/drawing/2014/main" id="{B62DFBEE-BCB9-4AA8-9A5F-6AC01173388A}"/>
              </a:ext>
            </a:extLst>
          </p:cNvPr>
          <p:cNvSpPr txBox="1"/>
          <p:nvPr/>
        </p:nvSpPr>
        <p:spPr>
          <a:xfrm>
            <a:off x="3692326" y="2455918"/>
            <a:ext cx="2267861" cy="369332"/>
          </a:xfrm>
          <a:prstGeom prst="rect">
            <a:avLst/>
          </a:prstGeom>
          <a:noFill/>
        </p:spPr>
        <p:txBody>
          <a:bodyPr wrap="square" rtlCol="0">
            <a:spAutoFit/>
          </a:bodyPr>
          <a:lstStyle/>
          <a:p>
            <a:pPr algn="ctr"/>
            <a:r>
              <a:rPr lang="en-US" b="1" dirty="0">
                <a:solidFill>
                  <a:srgbClr val="FF0000"/>
                </a:solidFill>
              </a:rPr>
              <a:t>Sliding Window</a:t>
            </a:r>
            <a:endParaRPr lang="en-IN" b="1" dirty="0">
              <a:solidFill>
                <a:srgbClr val="FF0000"/>
              </a:solidFill>
            </a:endParaRPr>
          </a:p>
        </p:txBody>
      </p:sp>
      <p:cxnSp>
        <p:nvCxnSpPr>
          <p:cNvPr id="14" name="Straight Arrow Connector 13">
            <a:extLst>
              <a:ext uri="{FF2B5EF4-FFF2-40B4-BE49-F238E27FC236}">
                <a16:creationId xmlns:a16="http://schemas.microsoft.com/office/drawing/2014/main" id="{DEBDFC09-0C9B-4FE0-BF04-752BFF987249}"/>
              </a:ext>
            </a:extLst>
          </p:cNvPr>
          <p:cNvCxnSpPr/>
          <p:nvPr/>
        </p:nvCxnSpPr>
        <p:spPr>
          <a:xfrm>
            <a:off x="7551174" y="3178662"/>
            <a:ext cx="3328219" cy="500675"/>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4ACC90E-BE84-46A7-B21B-D83CB64F7644}"/>
              </a:ext>
            </a:extLst>
          </p:cNvPr>
          <p:cNvSpPr txBox="1"/>
          <p:nvPr/>
        </p:nvSpPr>
        <p:spPr>
          <a:xfrm>
            <a:off x="7197212" y="2993925"/>
            <a:ext cx="265466" cy="369332"/>
          </a:xfrm>
          <a:prstGeom prst="rect">
            <a:avLst/>
          </a:prstGeom>
          <a:noFill/>
        </p:spPr>
        <p:txBody>
          <a:bodyPr wrap="square" rtlCol="0">
            <a:spAutoFit/>
          </a:bodyPr>
          <a:lstStyle/>
          <a:p>
            <a:r>
              <a:rPr lang="en-US" b="1" dirty="0"/>
              <a:t>0</a:t>
            </a:r>
            <a:endParaRPr lang="en-IN" b="1" dirty="0"/>
          </a:p>
        </p:txBody>
      </p:sp>
      <p:cxnSp>
        <p:nvCxnSpPr>
          <p:cNvPr id="16" name="Straight Arrow Connector 15">
            <a:extLst>
              <a:ext uri="{FF2B5EF4-FFF2-40B4-BE49-F238E27FC236}">
                <a16:creationId xmlns:a16="http://schemas.microsoft.com/office/drawing/2014/main" id="{3246AFC5-C5B3-4B75-B77C-EB364D0E17D9}"/>
              </a:ext>
            </a:extLst>
          </p:cNvPr>
          <p:cNvCxnSpPr/>
          <p:nvPr/>
        </p:nvCxnSpPr>
        <p:spPr>
          <a:xfrm>
            <a:off x="7551173" y="3538404"/>
            <a:ext cx="3328219" cy="500675"/>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5244DF1-8D32-4233-BD6F-DC3B760CB18A}"/>
              </a:ext>
            </a:extLst>
          </p:cNvPr>
          <p:cNvSpPr txBox="1"/>
          <p:nvPr/>
        </p:nvSpPr>
        <p:spPr>
          <a:xfrm>
            <a:off x="7239356" y="4097326"/>
            <a:ext cx="265466" cy="369332"/>
          </a:xfrm>
          <a:prstGeom prst="rect">
            <a:avLst/>
          </a:prstGeom>
          <a:noFill/>
        </p:spPr>
        <p:txBody>
          <a:bodyPr wrap="square" rtlCol="0">
            <a:spAutoFit/>
          </a:bodyPr>
          <a:lstStyle/>
          <a:p>
            <a:r>
              <a:rPr lang="en-US" b="1" dirty="0"/>
              <a:t>3</a:t>
            </a:r>
            <a:endParaRPr lang="en-IN" b="1" dirty="0"/>
          </a:p>
        </p:txBody>
      </p:sp>
      <p:cxnSp>
        <p:nvCxnSpPr>
          <p:cNvPr id="18" name="Straight Arrow Connector 17">
            <a:extLst>
              <a:ext uri="{FF2B5EF4-FFF2-40B4-BE49-F238E27FC236}">
                <a16:creationId xmlns:a16="http://schemas.microsoft.com/office/drawing/2014/main" id="{DF1EBE09-1850-43BA-B88C-F7ECD4BE28ED}"/>
              </a:ext>
            </a:extLst>
          </p:cNvPr>
          <p:cNvCxnSpPr/>
          <p:nvPr/>
        </p:nvCxnSpPr>
        <p:spPr>
          <a:xfrm>
            <a:off x="7537241" y="3923854"/>
            <a:ext cx="3328219" cy="500675"/>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D8D8422-6E6B-4FDA-BAB5-ADFE94E7EB13}"/>
              </a:ext>
            </a:extLst>
          </p:cNvPr>
          <p:cNvSpPr txBox="1"/>
          <p:nvPr/>
        </p:nvSpPr>
        <p:spPr>
          <a:xfrm>
            <a:off x="7220870" y="3375364"/>
            <a:ext cx="265466" cy="369332"/>
          </a:xfrm>
          <a:prstGeom prst="rect">
            <a:avLst/>
          </a:prstGeom>
          <a:noFill/>
        </p:spPr>
        <p:txBody>
          <a:bodyPr wrap="square" rtlCol="0">
            <a:spAutoFit/>
          </a:bodyPr>
          <a:lstStyle/>
          <a:p>
            <a:r>
              <a:rPr lang="en-US" b="1" dirty="0"/>
              <a:t>1</a:t>
            </a:r>
            <a:endParaRPr lang="en-IN" b="1" dirty="0"/>
          </a:p>
        </p:txBody>
      </p:sp>
      <p:cxnSp>
        <p:nvCxnSpPr>
          <p:cNvPr id="20" name="Straight Arrow Connector 19">
            <a:extLst>
              <a:ext uri="{FF2B5EF4-FFF2-40B4-BE49-F238E27FC236}">
                <a16:creationId xmlns:a16="http://schemas.microsoft.com/office/drawing/2014/main" id="{17D4E21B-53BD-4F72-B53D-9E5DC2041C10}"/>
              </a:ext>
            </a:extLst>
          </p:cNvPr>
          <p:cNvCxnSpPr/>
          <p:nvPr/>
        </p:nvCxnSpPr>
        <p:spPr>
          <a:xfrm>
            <a:off x="7565108" y="4281992"/>
            <a:ext cx="3328219" cy="500675"/>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7BDF78C-29F4-46CC-B5A7-073D1C011A7B}"/>
              </a:ext>
            </a:extLst>
          </p:cNvPr>
          <p:cNvSpPr txBox="1"/>
          <p:nvPr/>
        </p:nvSpPr>
        <p:spPr>
          <a:xfrm>
            <a:off x="7220870" y="3756803"/>
            <a:ext cx="265466" cy="369332"/>
          </a:xfrm>
          <a:prstGeom prst="rect">
            <a:avLst/>
          </a:prstGeom>
          <a:noFill/>
        </p:spPr>
        <p:txBody>
          <a:bodyPr wrap="square" rtlCol="0">
            <a:spAutoFit/>
          </a:bodyPr>
          <a:lstStyle/>
          <a:p>
            <a:r>
              <a:rPr lang="en-US" b="1" dirty="0"/>
              <a:t>2</a:t>
            </a:r>
            <a:endParaRPr lang="en-IN" b="1" dirty="0"/>
          </a:p>
        </p:txBody>
      </p:sp>
      <p:cxnSp>
        <p:nvCxnSpPr>
          <p:cNvPr id="41" name="Straight Arrow Connector 40">
            <a:extLst>
              <a:ext uri="{FF2B5EF4-FFF2-40B4-BE49-F238E27FC236}">
                <a16:creationId xmlns:a16="http://schemas.microsoft.com/office/drawing/2014/main" id="{31685BCB-5782-4CAC-9F35-684421DACD67}"/>
              </a:ext>
            </a:extLst>
          </p:cNvPr>
          <p:cNvCxnSpPr>
            <a:cxnSpLocks/>
          </p:cNvCxnSpPr>
          <p:nvPr/>
        </p:nvCxnSpPr>
        <p:spPr>
          <a:xfrm flipH="1">
            <a:off x="7554098" y="3723581"/>
            <a:ext cx="3256414" cy="125756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8035EB7-938A-42AB-A297-B8B75C55C980}"/>
              </a:ext>
            </a:extLst>
          </p:cNvPr>
          <p:cNvSpPr txBox="1"/>
          <p:nvPr/>
        </p:nvSpPr>
        <p:spPr>
          <a:xfrm>
            <a:off x="10864639" y="3502730"/>
            <a:ext cx="265466" cy="369332"/>
          </a:xfrm>
          <a:prstGeom prst="rect">
            <a:avLst/>
          </a:prstGeom>
          <a:noFill/>
        </p:spPr>
        <p:txBody>
          <a:bodyPr wrap="square" rtlCol="0">
            <a:spAutoFit/>
          </a:bodyPr>
          <a:lstStyle/>
          <a:p>
            <a:r>
              <a:rPr lang="en-US" b="1" dirty="0"/>
              <a:t>0</a:t>
            </a:r>
            <a:endParaRPr lang="en-IN" b="1" dirty="0"/>
          </a:p>
        </p:txBody>
      </p:sp>
    </p:spTree>
    <p:extLst>
      <p:ext uri="{BB962C8B-B14F-4D97-AF65-F5344CB8AC3E}">
        <p14:creationId xmlns:p14="http://schemas.microsoft.com/office/powerpoint/2010/main" val="2619370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11" grpId="0"/>
      <p:bldP spid="12" grpId="0"/>
      <p:bldP spid="13" grpId="0"/>
      <p:bldP spid="15" grpId="0"/>
      <p:bldP spid="17" grpId="0"/>
      <p:bldP spid="19" grpId="0"/>
      <p:bldP spid="21" grpId="0"/>
      <p:bldP spid="4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ED2D8-75F1-4AD8-9995-117B600D7B71}"/>
              </a:ext>
            </a:extLst>
          </p:cNvPr>
          <p:cNvSpPr>
            <a:spLocks noGrp="1"/>
          </p:cNvSpPr>
          <p:nvPr>
            <p:ph type="title"/>
          </p:nvPr>
        </p:nvSpPr>
        <p:spPr>
          <a:xfrm>
            <a:off x="838200" y="136525"/>
            <a:ext cx="10515600" cy="775060"/>
          </a:xfrm>
        </p:spPr>
        <p:txBody>
          <a:bodyPr>
            <a:noAutofit/>
          </a:bodyPr>
          <a:lstStyle/>
          <a:p>
            <a:r>
              <a:rPr lang="en-US" sz="3600" b="1" dirty="0"/>
              <a:t>WORKING PRINCIPLE OF GO-BACK-N ARQ </a:t>
            </a:r>
            <a:endParaRPr lang="en-IN" sz="3600" b="1" dirty="0"/>
          </a:p>
        </p:txBody>
      </p:sp>
      <p:sp>
        <p:nvSpPr>
          <p:cNvPr id="3" name="Content Placeholder 2">
            <a:extLst>
              <a:ext uri="{FF2B5EF4-FFF2-40B4-BE49-F238E27FC236}">
                <a16:creationId xmlns:a16="http://schemas.microsoft.com/office/drawing/2014/main" id="{22E42267-4CA0-4774-A36F-5C49E1462282}"/>
              </a:ext>
            </a:extLst>
          </p:cNvPr>
          <p:cNvSpPr>
            <a:spLocks noGrp="1"/>
          </p:cNvSpPr>
          <p:nvPr>
            <p:ph idx="1"/>
          </p:nvPr>
        </p:nvSpPr>
        <p:spPr>
          <a:xfrm>
            <a:off x="103239" y="911585"/>
            <a:ext cx="11828205" cy="1347560"/>
          </a:xfrm>
        </p:spPr>
        <p:txBody>
          <a:bodyPr>
            <a:normAutofit/>
          </a:bodyPr>
          <a:lstStyle/>
          <a:p>
            <a:r>
              <a:rPr lang="en-US" dirty="0"/>
              <a:t>The sender will then send the next frame, i.e., 4, and the window slides containing four frames (1,2,3,4)</a:t>
            </a:r>
            <a:endParaRPr lang="en-IN" dirty="0"/>
          </a:p>
        </p:txBody>
      </p:sp>
      <p:graphicFrame>
        <p:nvGraphicFramePr>
          <p:cNvPr id="5" name="Table 5">
            <a:extLst>
              <a:ext uri="{FF2B5EF4-FFF2-40B4-BE49-F238E27FC236}">
                <a16:creationId xmlns:a16="http://schemas.microsoft.com/office/drawing/2014/main" id="{61304AB2-F1E4-4702-AA0E-5854CF5E985A}"/>
              </a:ext>
            </a:extLst>
          </p:cNvPr>
          <p:cNvGraphicFramePr>
            <a:graphicFrameLocks noGrp="1"/>
          </p:cNvGraphicFramePr>
          <p:nvPr/>
        </p:nvGraphicFramePr>
        <p:xfrm>
          <a:off x="469490" y="3178662"/>
          <a:ext cx="5220005" cy="500675"/>
        </p:xfrm>
        <a:graphic>
          <a:graphicData uri="http://schemas.openxmlformats.org/drawingml/2006/table">
            <a:tbl>
              <a:tblPr firstRow="1" bandRow="1">
                <a:tableStyleId>{5C22544A-7EE6-4342-B048-85BDC9FD1C3A}</a:tableStyleId>
              </a:tblPr>
              <a:tblGrid>
                <a:gridCol w="617598">
                  <a:extLst>
                    <a:ext uri="{9D8B030D-6E8A-4147-A177-3AD203B41FA5}">
                      <a16:colId xmlns:a16="http://schemas.microsoft.com/office/drawing/2014/main" val="3462902511"/>
                    </a:ext>
                  </a:extLst>
                </a:gridCol>
                <a:gridCol w="460847">
                  <a:extLst>
                    <a:ext uri="{9D8B030D-6E8A-4147-A177-3AD203B41FA5}">
                      <a16:colId xmlns:a16="http://schemas.microsoft.com/office/drawing/2014/main" val="4216550779"/>
                    </a:ext>
                  </a:extLst>
                </a:gridCol>
                <a:gridCol w="460847">
                  <a:extLst>
                    <a:ext uri="{9D8B030D-6E8A-4147-A177-3AD203B41FA5}">
                      <a16:colId xmlns:a16="http://schemas.microsoft.com/office/drawing/2014/main" val="2089052253"/>
                    </a:ext>
                  </a:extLst>
                </a:gridCol>
                <a:gridCol w="460847">
                  <a:extLst>
                    <a:ext uri="{9D8B030D-6E8A-4147-A177-3AD203B41FA5}">
                      <a16:colId xmlns:a16="http://schemas.microsoft.com/office/drawing/2014/main" val="3302496610"/>
                    </a:ext>
                  </a:extLst>
                </a:gridCol>
                <a:gridCol w="460847">
                  <a:extLst>
                    <a:ext uri="{9D8B030D-6E8A-4147-A177-3AD203B41FA5}">
                      <a16:colId xmlns:a16="http://schemas.microsoft.com/office/drawing/2014/main" val="409925436"/>
                    </a:ext>
                  </a:extLst>
                </a:gridCol>
                <a:gridCol w="460847">
                  <a:extLst>
                    <a:ext uri="{9D8B030D-6E8A-4147-A177-3AD203B41FA5}">
                      <a16:colId xmlns:a16="http://schemas.microsoft.com/office/drawing/2014/main" val="1207778539"/>
                    </a:ext>
                  </a:extLst>
                </a:gridCol>
                <a:gridCol w="460847">
                  <a:extLst>
                    <a:ext uri="{9D8B030D-6E8A-4147-A177-3AD203B41FA5}">
                      <a16:colId xmlns:a16="http://schemas.microsoft.com/office/drawing/2014/main" val="2689190909"/>
                    </a:ext>
                  </a:extLst>
                </a:gridCol>
                <a:gridCol w="460847">
                  <a:extLst>
                    <a:ext uri="{9D8B030D-6E8A-4147-A177-3AD203B41FA5}">
                      <a16:colId xmlns:a16="http://schemas.microsoft.com/office/drawing/2014/main" val="176004471"/>
                    </a:ext>
                  </a:extLst>
                </a:gridCol>
                <a:gridCol w="460847">
                  <a:extLst>
                    <a:ext uri="{9D8B030D-6E8A-4147-A177-3AD203B41FA5}">
                      <a16:colId xmlns:a16="http://schemas.microsoft.com/office/drawing/2014/main" val="490732250"/>
                    </a:ext>
                  </a:extLst>
                </a:gridCol>
                <a:gridCol w="460847">
                  <a:extLst>
                    <a:ext uri="{9D8B030D-6E8A-4147-A177-3AD203B41FA5}">
                      <a16:colId xmlns:a16="http://schemas.microsoft.com/office/drawing/2014/main" val="4052901623"/>
                    </a:ext>
                  </a:extLst>
                </a:gridCol>
                <a:gridCol w="454784">
                  <a:extLst>
                    <a:ext uri="{9D8B030D-6E8A-4147-A177-3AD203B41FA5}">
                      <a16:colId xmlns:a16="http://schemas.microsoft.com/office/drawing/2014/main" val="1481372686"/>
                    </a:ext>
                  </a:extLst>
                </a:gridCol>
              </a:tblGrid>
              <a:tr h="500675">
                <a:tc>
                  <a:txBody>
                    <a:bodyPr/>
                    <a:lstStyle/>
                    <a:p>
                      <a:pPr algn="ctr"/>
                      <a:r>
                        <a:rPr lang="en-US" sz="2000" dirty="0">
                          <a:solidFill>
                            <a:schemeClr val="tx1"/>
                          </a:solidFill>
                        </a:rPr>
                        <a:t>10</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9</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8</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7</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6</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5</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4</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3</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2</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1</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0</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48015578"/>
                  </a:ext>
                </a:extLst>
              </a:tr>
            </a:tbl>
          </a:graphicData>
        </a:graphic>
      </p:graphicFrame>
      <p:sp>
        <p:nvSpPr>
          <p:cNvPr id="6" name="TextBox 5">
            <a:extLst>
              <a:ext uri="{FF2B5EF4-FFF2-40B4-BE49-F238E27FC236}">
                <a16:creationId xmlns:a16="http://schemas.microsoft.com/office/drawing/2014/main" id="{0757891C-DA85-48D4-B03E-F9726144E6D8}"/>
              </a:ext>
            </a:extLst>
          </p:cNvPr>
          <p:cNvSpPr txBox="1"/>
          <p:nvPr/>
        </p:nvSpPr>
        <p:spPr>
          <a:xfrm>
            <a:off x="693175" y="4542503"/>
            <a:ext cx="2728452" cy="523220"/>
          </a:xfrm>
          <a:prstGeom prst="rect">
            <a:avLst/>
          </a:prstGeom>
          <a:noFill/>
        </p:spPr>
        <p:txBody>
          <a:bodyPr wrap="square" rtlCol="0">
            <a:spAutoFit/>
          </a:bodyPr>
          <a:lstStyle/>
          <a:p>
            <a:r>
              <a:rPr lang="en-US" sz="2800" b="1" dirty="0"/>
              <a:t>Window Size:</a:t>
            </a:r>
            <a:endParaRPr lang="en-IN" sz="2800" b="1" dirty="0"/>
          </a:p>
        </p:txBody>
      </p:sp>
      <p:sp>
        <p:nvSpPr>
          <p:cNvPr id="7" name="TextBox 6">
            <a:extLst>
              <a:ext uri="{FF2B5EF4-FFF2-40B4-BE49-F238E27FC236}">
                <a16:creationId xmlns:a16="http://schemas.microsoft.com/office/drawing/2014/main" id="{85C8EA99-8A96-486E-97B6-E516FAB78438}"/>
              </a:ext>
            </a:extLst>
          </p:cNvPr>
          <p:cNvSpPr txBox="1"/>
          <p:nvPr/>
        </p:nvSpPr>
        <p:spPr>
          <a:xfrm>
            <a:off x="3084721" y="4547077"/>
            <a:ext cx="766915" cy="584775"/>
          </a:xfrm>
          <a:prstGeom prst="rect">
            <a:avLst/>
          </a:prstGeom>
          <a:solidFill>
            <a:schemeClr val="accent2">
              <a:lumMod val="20000"/>
              <a:lumOff val="80000"/>
            </a:schemeClr>
          </a:solidFill>
          <a:ln w="28575">
            <a:solidFill>
              <a:schemeClr val="accent4">
                <a:lumMod val="50000"/>
              </a:schemeClr>
            </a:solidFill>
          </a:ln>
        </p:spPr>
        <p:txBody>
          <a:bodyPr wrap="square" rtlCol="0">
            <a:spAutoFit/>
          </a:bodyPr>
          <a:lstStyle/>
          <a:p>
            <a:pPr algn="ctr"/>
            <a:r>
              <a:rPr lang="en-US" sz="3200" b="1" dirty="0"/>
              <a:t>4</a:t>
            </a:r>
            <a:endParaRPr lang="en-IN" sz="3200" b="1" dirty="0"/>
          </a:p>
        </p:txBody>
      </p:sp>
      <p:sp>
        <p:nvSpPr>
          <p:cNvPr id="8" name="Rectangle 7">
            <a:extLst>
              <a:ext uri="{FF2B5EF4-FFF2-40B4-BE49-F238E27FC236}">
                <a16:creationId xmlns:a16="http://schemas.microsoft.com/office/drawing/2014/main" id="{B781D4F4-2CA6-450C-B549-8E6165E1A04C}"/>
              </a:ext>
            </a:extLst>
          </p:cNvPr>
          <p:cNvSpPr/>
          <p:nvPr/>
        </p:nvSpPr>
        <p:spPr>
          <a:xfrm>
            <a:off x="3392145" y="2802192"/>
            <a:ext cx="1872000" cy="12416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 name="Straight Connector 8">
            <a:extLst>
              <a:ext uri="{FF2B5EF4-FFF2-40B4-BE49-F238E27FC236}">
                <a16:creationId xmlns:a16="http://schemas.microsoft.com/office/drawing/2014/main" id="{279D63E9-E119-43C7-90E2-DABE915F935E}"/>
              </a:ext>
            </a:extLst>
          </p:cNvPr>
          <p:cNvCxnSpPr/>
          <p:nvPr/>
        </p:nvCxnSpPr>
        <p:spPr>
          <a:xfrm>
            <a:off x="7551174" y="2802192"/>
            <a:ext cx="0" cy="3908324"/>
          </a:xfrm>
          <a:prstGeom prst="line">
            <a:avLst/>
          </a:prstGeom>
          <a:ln w="57150"/>
        </p:spPr>
        <p:style>
          <a:lnRef idx="3">
            <a:schemeClr val="accent4"/>
          </a:lnRef>
          <a:fillRef idx="0">
            <a:schemeClr val="accent4"/>
          </a:fillRef>
          <a:effectRef idx="2">
            <a:schemeClr val="accent4"/>
          </a:effectRef>
          <a:fontRef idx="minor">
            <a:schemeClr val="tx1"/>
          </a:fontRef>
        </p:style>
      </p:cxnSp>
      <p:cxnSp>
        <p:nvCxnSpPr>
          <p:cNvPr id="10" name="Straight Connector 9">
            <a:extLst>
              <a:ext uri="{FF2B5EF4-FFF2-40B4-BE49-F238E27FC236}">
                <a16:creationId xmlns:a16="http://schemas.microsoft.com/office/drawing/2014/main" id="{6813333F-5B31-4582-9032-D1A5EFDDB342}"/>
              </a:ext>
            </a:extLst>
          </p:cNvPr>
          <p:cNvCxnSpPr>
            <a:cxnSpLocks/>
          </p:cNvCxnSpPr>
          <p:nvPr/>
        </p:nvCxnSpPr>
        <p:spPr>
          <a:xfrm>
            <a:off x="10879393" y="2780454"/>
            <a:ext cx="0" cy="3944810"/>
          </a:xfrm>
          <a:prstGeom prst="line">
            <a:avLst/>
          </a:prstGeom>
          <a:ln w="57150"/>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02FEF971-1DB8-40CE-B48C-F0BB33948B1D}"/>
              </a:ext>
            </a:extLst>
          </p:cNvPr>
          <p:cNvSpPr txBox="1"/>
          <p:nvPr/>
        </p:nvSpPr>
        <p:spPr>
          <a:xfrm>
            <a:off x="7034980" y="2271252"/>
            <a:ext cx="1032387" cy="369332"/>
          </a:xfrm>
          <a:prstGeom prst="rect">
            <a:avLst/>
          </a:prstGeom>
          <a:noFill/>
        </p:spPr>
        <p:txBody>
          <a:bodyPr wrap="square" rtlCol="0">
            <a:spAutoFit/>
          </a:bodyPr>
          <a:lstStyle/>
          <a:p>
            <a:pPr algn="ctr"/>
            <a:r>
              <a:rPr lang="en-US" b="1" dirty="0"/>
              <a:t>Sender</a:t>
            </a:r>
            <a:endParaRPr lang="en-IN" b="1" dirty="0"/>
          </a:p>
        </p:txBody>
      </p:sp>
      <p:sp>
        <p:nvSpPr>
          <p:cNvPr id="12" name="TextBox 11">
            <a:extLst>
              <a:ext uri="{FF2B5EF4-FFF2-40B4-BE49-F238E27FC236}">
                <a16:creationId xmlns:a16="http://schemas.microsoft.com/office/drawing/2014/main" id="{18692686-BEF4-4776-A486-9697BCF3F865}"/>
              </a:ext>
            </a:extLst>
          </p:cNvPr>
          <p:cNvSpPr txBox="1"/>
          <p:nvPr/>
        </p:nvSpPr>
        <p:spPr>
          <a:xfrm>
            <a:off x="10216952" y="2271252"/>
            <a:ext cx="1256057" cy="369332"/>
          </a:xfrm>
          <a:prstGeom prst="rect">
            <a:avLst/>
          </a:prstGeom>
          <a:noFill/>
        </p:spPr>
        <p:txBody>
          <a:bodyPr wrap="square" rtlCol="0">
            <a:spAutoFit/>
          </a:bodyPr>
          <a:lstStyle/>
          <a:p>
            <a:pPr algn="ctr"/>
            <a:r>
              <a:rPr lang="en-US" b="1" dirty="0"/>
              <a:t>Receiver</a:t>
            </a:r>
            <a:endParaRPr lang="en-IN" b="1" dirty="0"/>
          </a:p>
        </p:txBody>
      </p:sp>
      <p:sp>
        <p:nvSpPr>
          <p:cNvPr id="13" name="TextBox 12">
            <a:extLst>
              <a:ext uri="{FF2B5EF4-FFF2-40B4-BE49-F238E27FC236}">
                <a16:creationId xmlns:a16="http://schemas.microsoft.com/office/drawing/2014/main" id="{B62DFBEE-BCB9-4AA8-9A5F-6AC01173388A}"/>
              </a:ext>
            </a:extLst>
          </p:cNvPr>
          <p:cNvSpPr txBox="1"/>
          <p:nvPr/>
        </p:nvSpPr>
        <p:spPr>
          <a:xfrm>
            <a:off x="3249890" y="2455918"/>
            <a:ext cx="2267861" cy="369332"/>
          </a:xfrm>
          <a:prstGeom prst="rect">
            <a:avLst/>
          </a:prstGeom>
          <a:noFill/>
        </p:spPr>
        <p:txBody>
          <a:bodyPr wrap="square" rtlCol="0">
            <a:spAutoFit/>
          </a:bodyPr>
          <a:lstStyle/>
          <a:p>
            <a:pPr algn="ctr"/>
            <a:r>
              <a:rPr lang="en-US" b="1" dirty="0">
                <a:solidFill>
                  <a:srgbClr val="FF0000"/>
                </a:solidFill>
              </a:rPr>
              <a:t>Sliding Window</a:t>
            </a:r>
            <a:endParaRPr lang="en-IN" b="1" dirty="0">
              <a:solidFill>
                <a:srgbClr val="FF0000"/>
              </a:solidFill>
            </a:endParaRPr>
          </a:p>
        </p:txBody>
      </p:sp>
      <p:cxnSp>
        <p:nvCxnSpPr>
          <p:cNvPr id="14" name="Straight Arrow Connector 13">
            <a:extLst>
              <a:ext uri="{FF2B5EF4-FFF2-40B4-BE49-F238E27FC236}">
                <a16:creationId xmlns:a16="http://schemas.microsoft.com/office/drawing/2014/main" id="{DEBDFC09-0C9B-4FE0-BF04-752BFF987249}"/>
              </a:ext>
            </a:extLst>
          </p:cNvPr>
          <p:cNvCxnSpPr/>
          <p:nvPr/>
        </p:nvCxnSpPr>
        <p:spPr>
          <a:xfrm>
            <a:off x="7551174" y="3178662"/>
            <a:ext cx="3328219" cy="500675"/>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4ACC90E-BE84-46A7-B21B-D83CB64F7644}"/>
              </a:ext>
            </a:extLst>
          </p:cNvPr>
          <p:cNvSpPr txBox="1"/>
          <p:nvPr/>
        </p:nvSpPr>
        <p:spPr>
          <a:xfrm>
            <a:off x="7197212" y="2993925"/>
            <a:ext cx="265466" cy="369332"/>
          </a:xfrm>
          <a:prstGeom prst="rect">
            <a:avLst/>
          </a:prstGeom>
          <a:noFill/>
        </p:spPr>
        <p:txBody>
          <a:bodyPr wrap="square" rtlCol="0">
            <a:spAutoFit/>
          </a:bodyPr>
          <a:lstStyle/>
          <a:p>
            <a:r>
              <a:rPr lang="en-US" b="1" dirty="0"/>
              <a:t>0</a:t>
            </a:r>
            <a:endParaRPr lang="en-IN" b="1" dirty="0"/>
          </a:p>
        </p:txBody>
      </p:sp>
      <p:cxnSp>
        <p:nvCxnSpPr>
          <p:cNvPr id="16" name="Straight Arrow Connector 15">
            <a:extLst>
              <a:ext uri="{FF2B5EF4-FFF2-40B4-BE49-F238E27FC236}">
                <a16:creationId xmlns:a16="http://schemas.microsoft.com/office/drawing/2014/main" id="{3246AFC5-C5B3-4B75-B77C-EB364D0E17D9}"/>
              </a:ext>
            </a:extLst>
          </p:cNvPr>
          <p:cNvCxnSpPr/>
          <p:nvPr/>
        </p:nvCxnSpPr>
        <p:spPr>
          <a:xfrm>
            <a:off x="7551173" y="3538404"/>
            <a:ext cx="3328219" cy="500675"/>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5244DF1-8D32-4233-BD6F-DC3B760CB18A}"/>
              </a:ext>
            </a:extLst>
          </p:cNvPr>
          <p:cNvSpPr txBox="1"/>
          <p:nvPr/>
        </p:nvSpPr>
        <p:spPr>
          <a:xfrm>
            <a:off x="7239356" y="4097326"/>
            <a:ext cx="265466" cy="369332"/>
          </a:xfrm>
          <a:prstGeom prst="rect">
            <a:avLst/>
          </a:prstGeom>
          <a:noFill/>
        </p:spPr>
        <p:txBody>
          <a:bodyPr wrap="square" rtlCol="0">
            <a:spAutoFit/>
          </a:bodyPr>
          <a:lstStyle/>
          <a:p>
            <a:r>
              <a:rPr lang="en-US" b="1" dirty="0"/>
              <a:t>3</a:t>
            </a:r>
            <a:endParaRPr lang="en-IN" b="1" dirty="0"/>
          </a:p>
        </p:txBody>
      </p:sp>
      <p:cxnSp>
        <p:nvCxnSpPr>
          <p:cNvPr id="18" name="Straight Arrow Connector 17">
            <a:extLst>
              <a:ext uri="{FF2B5EF4-FFF2-40B4-BE49-F238E27FC236}">
                <a16:creationId xmlns:a16="http://schemas.microsoft.com/office/drawing/2014/main" id="{DF1EBE09-1850-43BA-B88C-F7ECD4BE28ED}"/>
              </a:ext>
            </a:extLst>
          </p:cNvPr>
          <p:cNvCxnSpPr/>
          <p:nvPr/>
        </p:nvCxnSpPr>
        <p:spPr>
          <a:xfrm>
            <a:off x="7537241" y="3923854"/>
            <a:ext cx="3328219" cy="500675"/>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D8D8422-6E6B-4FDA-BAB5-ADFE94E7EB13}"/>
              </a:ext>
            </a:extLst>
          </p:cNvPr>
          <p:cNvSpPr txBox="1"/>
          <p:nvPr/>
        </p:nvSpPr>
        <p:spPr>
          <a:xfrm>
            <a:off x="7220870" y="3375364"/>
            <a:ext cx="265466" cy="369332"/>
          </a:xfrm>
          <a:prstGeom prst="rect">
            <a:avLst/>
          </a:prstGeom>
          <a:noFill/>
        </p:spPr>
        <p:txBody>
          <a:bodyPr wrap="square" rtlCol="0">
            <a:spAutoFit/>
          </a:bodyPr>
          <a:lstStyle/>
          <a:p>
            <a:r>
              <a:rPr lang="en-US" b="1" dirty="0"/>
              <a:t>1</a:t>
            </a:r>
            <a:endParaRPr lang="en-IN" b="1" dirty="0"/>
          </a:p>
        </p:txBody>
      </p:sp>
      <p:cxnSp>
        <p:nvCxnSpPr>
          <p:cNvPr id="20" name="Straight Arrow Connector 19">
            <a:extLst>
              <a:ext uri="{FF2B5EF4-FFF2-40B4-BE49-F238E27FC236}">
                <a16:creationId xmlns:a16="http://schemas.microsoft.com/office/drawing/2014/main" id="{17D4E21B-53BD-4F72-B53D-9E5DC2041C10}"/>
              </a:ext>
            </a:extLst>
          </p:cNvPr>
          <p:cNvCxnSpPr/>
          <p:nvPr/>
        </p:nvCxnSpPr>
        <p:spPr>
          <a:xfrm>
            <a:off x="7565108" y="4281992"/>
            <a:ext cx="3328219" cy="500675"/>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7BDF78C-29F4-46CC-B5A7-073D1C011A7B}"/>
              </a:ext>
            </a:extLst>
          </p:cNvPr>
          <p:cNvSpPr txBox="1"/>
          <p:nvPr/>
        </p:nvSpPr>
        <p:spPr>
          <a:xfrm>
            <a:off x="7220870" y="3756803"/>
            <a:ext cx="265466" cy="369332"/>
          </a:xfrm>
          <a:prstGeom prst="rect">
            <a:avLst/>
          </a:prstGeom>
          <a:noFill/>
        </p:spPr>
        <p:txBody>
          <a:bodyPr wrap="square" rtlCol="0">
            <a:spAutoFit/>
          </a:bodyPr>
          <a:lstStyle/>
          <a:p>
            <a:r>
              <a:rPr lang="en-US" b="1" dirty="0"/>
              <a:t>2</a:t>
            </a:r>
            <a:endParaRPr lang="en-IN" b="1" dirty="0"/>
          </a:p>
        </p:txBody>
      </p:sp>
      <p:cxnSp>
        <p:nvCxnSpPr>
          <p:cNvPr id="41" name="Straight Arrow Connector 40">
            <a:extLst>
              <a:ext uri="{FF2B5EF4-FFF2-40B4-BE49-F238E27FC236}">
                <a16:creationId xmlns:a16="http://schemas.microsoft.com/office/drawing/2014/main" id="{31685BCB-5782-4CAC-9F35-684421DACD67}"/>
              </a:ext>
            </a:extLst>
          </p:cNvPr>
          <p:cNvCxnSpPr>
            <a:cxnSpLocks/>
          </p:cNvCxnSpPr>
          <p:nvPr/>
        </p:nvCxnSpPr>
        <p:spPr>
          <a:xfrm flipH="1">
            <a:off x="7554098" y="3723581"/>
            <a:ext cx="3256414" cy="125756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8035EB7-938A-42AB-A297-B8B75C55C980}"/>
              </a:ext>
            </a:extLst>
          </p:cNvPr>
          <p:cNvSpPr txBox="1"/>
          <p:nvPr/>
        </p:nvSpPr>
        <p:spPr>
          <a:xfrm>
            <a:off x="10864639" y="3502730"/>
            <a:ext cx="265466" cy="369332"/>
          </a:xfrm>
          <a:prstGeom prst="rect">
            <a:avLst/>
          </a:prstGeom>
          <a:noFill/>
        </p:spPr>
        <p:txBody>
          <a:bodyPr wrap="square" rtlCol="0">
            <a:spAutoFit/>
          </a:bodyPr>
          <a:lstStyle/>
          <a:p>
            <a:r>
              <a:rPr lang="en-US" b="1" dirty="0"/>
              <a:t>0</a:t>
            </a:r>
            <a:endParaRPr lang="en-IN" b="1" dirty="0"/>
          </a:p>
        </p:txBody>
      </p:sp>
      <p:sp>
        <p:nvSpPr>
          <p:cNvPr id="29" name="TextBox 28">
            <a:extLst>
              <a:ext uri="{FF2B5EF4-FFF2-40B4-BE49-F238E27FC236}">
                <a16:creationId xmlns:a16="http://schemas.microsoft.com/office/drawing/2014/main" id="{34C7FA9E-748D-4261-A43D-C59359E7E685}"/>
              </a:ext>
            </a:extLst>
          </p:cNvPr>
          <p:cNvSpPr txBox="1"/>
          <p:nvPr/>
        </p:nvSpPr>
        <p:spPr>
          <a:xfrm>
            <a:off x="7239356" y="4825315"/>
            <a:ext cx="265466" cy="369332"/>
          </a:xfrm>
          <a:prstGeom prst="rect">
            <a:avLst/>
          </a:prstGeom>
          <a:noFill/>
        </p:spPr>
        <p:txBody>
          <a:bodyPr wrap="square" rtlCol="0">
            <a:spAutoFit/>
          </a:bodyPr>
          <a:lstStyle/>
          <a:p>
            <a:r>
              <a:rPr lang="en-US" b="1" dirty="0"/>
              <a:t>4</a:t>
            </a:r>
            <a:endParaRPr lang="en-IN" b="1" dirty="0"/>
          </a:p>
        </p:txBody>
      </p:sp>
      <p:cxnSp>
        <p:nvCxnSpPr>
          <p:cNvPr id="30" name="Straight Arrow Connector 29">
            <a:extLst>
              <a:ext uri="{FF2B5EF4-FFF2-40B4-BE49-F238E27FC236}">
                <a16:creationId xmlns:a16="http://schemas.microsoft.com/office/drawing/2014/main" id="{B06850FC-3927-47A8-8F83-C3133E4A981E}"/>
              </a:ext>
            </a:extLst>
          </p:cNvPr>
          <p:cNvCxnSpPr/>
          <p:nvPr/>
        </p:nvCxnSpPr>
        <p:spPr>
          <a:xfrm>
            <a:off x="7565108" y="5009981"/>
            <a:ext cx="3328219" cy="500675"/>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8229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11" grpId="0"/>
      <p:bldP spid="12" grpId="0"/>
      <p:bldP spid="13" grpId="0"/>
      <p:bldP spid="15" grpId="0"/>
      <p:bldP spid="17" grpId="0"/>
      <p:bldP spid="19" grpId="0"/>
      <p:bldP spid="21" grpId="0"/>
      <p:bldP spid="46" grpId="0"/>
      <p:bldP spid="29"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ED2D8-75F1-4AD8-9995-117B600D7B71}"/>
              </a:ext>
            </a:extLst>
          </p:cNvPr>
          <p:cNvSpPr>
            <a:spLocks noGrp="1"/>
          </p:cNvSpPr>
          <p:nvPr>
            <p:ph type="title"/>
          </p:nvPr>
        </p:nvSpPr>
        <p:spPr>
          <a:xfrm>
            <a:off x="838200" y="136525"/>
            <a:ext cx="10515600" cy="775060"/>
          </a:xfrm>
        </p:spPr>
        <p:txBody>
          <a:bodyPr>
            <a:noAutofit/>
          </a:bodyPr>
          <a:lstStyle/>
          <a:p>
            <a:r>
              <a:rPr lang="en-US" sz="3600" b="1" dirty="0"/>
              <a:t>WORKING PRINCIPLE OF GO-BACK-N ARQ </a:t>
            </a:r>
            <a:endParaRPr lang="en-IN" sz="3600" b="1" dirty="0"/>
          </a:p>
        </p:txBody>
      </p:sp>
      <p:sp>
        <p:nvSpPr>
          <p:cNvPr id="3" name="Content Placeholder 2">
            <a:extLst>
              <a:ext uri="{FF2B5EF4-FFF2-40B4-BE49-F238E27FC236}">
                <a16:creationId xmlns:a16="http://schemas.microsoft.com/office/drawing/2014/main" id="{22E42267-4CA0-4774-A36F-5C49E1462282}"/>
              </a:ext>
            </a:extLst>
          </p:cNvPr>
          <p:cNvSpPr>
            <a:spLocks noGrp="1"/>
          </p:cNvSpPr>
          <p:nvPr>
            <p:ph idx="1"/>
          </p:nvPr>
        </p:nvSpPr>
        <p:spPr>
          <a:xfrm>
            <a:off x="103239" y="911585"/>
            <a:ext cx="11828205" cy="944421"/>
          </a:xfrm>
        </p:spPr>
        <p:txBody>
          <a:bodyPr>
            <a:normAutofit/>
          </a:bodyPr>
          <a:lstStyle/>
          <a:p>
            <a:r>
              <a:rPr lang="en-US" dirty="0"/>
              <a:t>The receiver will then send the acknowledgment for the frame no 1. After receiving the acknowledgment, the sender will send the next frame, i.e., frame no 5, and the window will slide having four frames (2,3,4,5).</a:t>
            </a:r>
            <a:endParaRPr lang="en-IN" dirty="0"/>
          </a:p>
        </p:txBody>
      </p:sp>
      <p:graphicFrame>
        <p:nvGraphicFramePr>
          <p:cNvPr id="5" name="Table 5">
            <a:extLst>
              <a:ext uri="{FF2B5EF4-FFF2-40B4-BE49-F238E27FC236}">
                <a16:creationId xmlns:a16="http://schemas.microsoft.com/office/drawing/2014/main" id="{61304AB2-F1E4-4702-AA0E-5854CF5E985A}"/>
              </a:ext>
            </a:extLst>
          </p:cNvPr>
          <p:cNvGraphicFramePr>
            <a:graphicFrameLocks noGrp="1"/>
          </p:cNvGraphicFramePr>
          <p:nvPr/>
        </p:nvGraphicFramePr>
        <p:xfrm>
          <a:off x="469490" y="3178662"/>
          <a:ext cx="5220005" cy="500675"/>
        </p:xfrm>
        <a:graphic>
          <a:graphicData uri="http://schemas.openxmlformats.org/drawingml/2006/table">
            <a:tbl>
              <a:tblPr firstRow="1" bandRow="1">
                <a:tableStyleId>{5C22544A-7EE6-4342-B048-85BDC9FD1C3A}</a:tableStyleId>
              </a:tblPr>
              <a:tblGrid>
                <a:gridCol w="617598">
                  <a:extLst>
                    <a:ext uri="{9D8B030D-6E8A-4147-A177-3AD203B41FA5}">
                      <a16:colId xmlns:a16="http://schemas.microsoft.com/office/drawing/2014/main" val="3462902511"/>
                    </a:ext>
                  </a:extLst>
                </a:gridCol>
                <a:gridCol w="460847">
                  <a:extLst>
                    <a:ext uri="{9D8B030D-6E8A-4147-A177-3AD203B41FA5}">
                      <a16:colId xmlns:a16="http://schemas.microsoft.com/office/drawing/2014/main" val="4216550779"/>
                    </a:ext>
                  </a:extLst>
                </a:gridCol>
                <a:gridCol w="460847">
                  <a:extLst>
                    <a:ext uri="{9D8B030D-6E8A-4147-A177-3AD203B41FA5}">
                      <a16:colId xmlns:a16="http://schemas.microsoft.com/office/drawing/2014/main" val="2089052253"/>
                    </a:ext>
                  </a:extLst>
                </a:gridCol>
                <a:gridCol w="460847">
                  <a:extLst>
                    <a:ext uri="{9D8B030D-6E8A-4147-A177-3AD203B41FA5}">
                      <a16:colId xmlns:a16="http://schemas.microsoft.com/office/drawing/2014/main" val="3302496610"/>
                    </a:ext>
                  </a:extLst>
                </a:gridCol>
                <a:gridCol w="460847">
                  <a:extLst>
                    <a:ext uri="{9D8B030D-6E8A-4147-A177-3AD203B41FA5}">
                      <a16:colId xmlns:a16="http://schemas.microsoft.com/office/drawing/2014/main" val="409925436"/>
                    </a:ext>
                  </a:extLst>
                </a:gridCol>
                <a:gridCol w="460847">
                  <a:extLst>
                    <a:ext uri="{9D8B030D-6E8A-4147-A177-3AD203B41FA5}">
                      <a16:colId xmlns:a16="http://schemas.microsoft.com/office/drawing/2014/main" val="1207778539"/>
                    </a:ext>
                  </a:extLst>
                </a:gridCol>
                <a:gridCol w="460847">
                  <a:extLst>
                    <a:ext uri="{9D8B030D-6E8A-4147-A177-3AD203B41FA5}">
                      <a16:colId xmlns:a16="http://schemas.microsoft.com/office/drawing/2014/main" val="2689190909"/>
                    </a:ext>
                  </a:extLst>
                </a:gridCol>
                <a:gridCol w="460847">
                  <a:extLst>
                    <a:ext uri="{9D8B030D-6E8A-4147-A177-3AD203B41FA5}">
                      <a16:colId xmlns:a16="http://schemas.microsoft.com/office/drawing/2014/main" val="176004471"/>
                    </a:ext>
                  </a:extLst>
                </a:gridCol>
                <a:gridCol w="460847">
                  <a:extLst>
                    <a:ext uri="{9D8B030D-6E8A-4147-A177-3AD203B41FA5}">
                      <a16:colId xmlns:a16="http://schemas.microsoft.com/office/drawing/2014/main" val="490732250"/>
                    </a:ext>
                  </a:extLst>
                </a:gridCol>
                <a:gridCol w="460847">
                  <a:extLst>
                    <a:ext uri="{9D8B030D-6E8A-4147-A177-3AD203B41FA5}">
                      <a16:colId xmlns:a16="http://schemas.microsoft.com/office/drawing/2014/main" val="4052901623"/>
                    </a:ext>
                  </a:extLst>
                </a:gridCol>
                <a:gridCol w="454784">
                  <a:extLst>
                    <a:ext uri="{9D8B030D-6E8A-4147-A177-3AD203B41FA5}">
                      <a16:colId xmlns:a16="http://schemas.microsoft.com/office/drawing/2014/main" val="1481372686"/>
                    </a:ext>
                  </a:extLst>
                </a:gridCol>
              </a:tblGrid>
              <a:tr h="500675">
                <a:tc>
                  <a:txBody>
                    <a:bodyPr/>
                    <a:lstStyle/>
                    <a:p>
                      <a:pPr algn="ctr"/>
                      <a:r>
                        <a:rPr lang="en-US" sz="2000" dirty="0">
                          <a:solidFill>
                            <a:schemeClr val="tx1"/>
                          </a:solidFill>
                        </a:rPr>
                        <a:t>10</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9</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8</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7</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6</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5</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4</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3</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2</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1</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0</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48015578"/>
                  </a:ext>
                </a:extLst>
              </a:tr>
            </a:tbl>
          </a:graphicData>
        </a:graphic>
      </p:graphicFrame>
      <p:sp>
        <p:nvSpPr>
          <p:cNvPr id="6" name="TextBox 5">
            <a:extLst>
              <a:ext uri="{FF2B5EF4-FFF2-40B4-BE49-F238E27FC236}">
                <a16:creationId xmlns:a16="http://schemas.microsoft.com/office/drawing/2014/main" id="{0757891C-DA85-48D4-B03E-F9726144E6D8}"/>
              </a:ext>
            </a:extLst>
          </p:cNvPr>
          <p:cNvSpPr txBox="1"/>
          <p:nvPr/>
        </p:nvSpPr>
        <p:spPr>
          <a:xfrm>
            <a:off x="693175" y="4542503"/>
            <a:ext cx="2728452" cy="523220"/>
          </a:xfrm>
          <a:prstGeom prst="rect">
            <a:avLst/>
          </a:prstGeom>
          <a:noFill/>
        </p:spPr>
        <p:txBody>
          <a:bodyPr wrap="square" rtlCol="0">
            <a:spAutoFit/>
          </a:bodyPr>
          <a:lstStyle/>
          <a:p>
            <a:r>
              <a:rPr lang="en-US" sz="2800" b="1" dirty="0"/>
              <a:t>Window Size:</a:t>
            </a:r>
            <a:endParaRPr lang="en-IN" sz="2800" b="1" dirty="0"/>
          </a:p>
        </p:txBody>
      </p:sp>
      <p:sp>
        <p:nvSpPr>
          <p:cNvPr id="7" name="TextBox 6">
            <a:extLst>
              <a:ext uri="{FF2B5EF4-FFF2-40B4-BE49-F238E27FC236}">
                <a16:creationId xmlns:a16="http://schemas.microsoft.com/office/drawing/2014/main" id="{85C8EA99-8A96-486E-97B6-E516FAB78438}"/>
              </a:ext>
            </a:extLst>
          </p:cNvPr>
          <p:cNvSpPr txBox="1"/>
          <p:nvPr/>
        </p:nvSpPr>
        <p:spPr>
          <a:xfrm>
            <a:off x="3084721" y="4547077"/>
            <a:ext cx="766915" cy="584775"/>
          </a:xfrm>
          <a:prstGeom prst="rect">
            <a:avLst/>
          </a:prstGeom>
          <a:solidFill>
            <a:schemeClr val="accent2">
              <a:lumMod val="20000"/>
              <a:lumOff val="80000"/>
            </a:schemeClr>
          </a:solidFill>
          <a:ln w="28575">
            <a:solidFill>
              <a:schemeClr val="accent4">
                <a:lumMod val="50000"/>
              </a:schemeClr>
            </a:solidFill>
          </a:ln>
        </p:spPr>
        <p:txBody>
          <a:bodyPr wrap="square" rtlCol="0">
            <a:spAutoFit/>
          </a:bodyPr>
          <a:lstStyle/>
          <a:p>
            <a:pPr algn="ctr"/>
            <a:r>
              <a:rPr lang="en-US" sz="3200" b="1" dirty="0"/>
              <a:t>4</a:t>
            </a:r>
            <a:endParaRPr lang="en-IN" sz="3200" b="1" dirty="0"/>
          </a:p>
        </p:txBody>
      </p:sp>
      <p:cxnSp>
        <p:nvCxnSpPr>
          <p:cNvPr id="9" name="Straight Connector 8">
            <a:extLst>
              <a:ext uri="{FF2B5EF4-FFF2-40B4-BE49-F238E27FC236}">
                <a16:creationId xmlns:a16="http://schemas.microsoft.com/office/drawing/2014/main" id="{279D63E9-E119-43C7-90E2-DABE915F935E}"/>
              </a:ext>
            </a:extLst>
          </p:cNvPr>
          <p:cNvCxnSpPr/>
          <p:nvPr/>
        </p:nvCxnSpPr>
        <p:spPr>
          <a:xfrm>
            <a:off x="7551174" y="2802192"/>
            <a:ext cx="0" cy="3908324"/>
          </a:xfrm>
          <a:prstGeom prst="line">
            <a:avLst/>
          </a:prstGeom>
          <a:ln w="57150"/>
        </p:spPr>
        <p:style>
          <a:lnRef idx="3">
            <a:schemeClr val="accent4"/>
          </a:lnRef>
          <a:fillRef idx="0">
            <a:schemeClr val="accent4"/>
          </a:fillRef>
          <a:effectRef idx="2">
            <a:schemeClr val="accent4"/>
          </a:effectRef>
          <a:fontRef idx="minor">
            <a:schemeClr val="tx1"/>
          </a:fontRef>
        </p:style>
      </p:cxnSp>
      <p:cxnSp>
        <p:nvCxnSpPr>
          <p:cNvPr id="10" name="Straight Connector 9">
            <a:extLst>
              <a:ext uri="{FF2B5EF4-FFF2-40B4-BE49-F238E27FC236}">
                <a16:creationId xmlns:a16="http://schemas.microsoft.com/office/drawing/2014/main" id="{6813333F-5B31-4582-9032-D1A5EFDDB342}"/>
              </a:ext>
            </a:extLst>
          </p:cNvPr>
          <p:cNvCxnSpPr>
            <a:cxnSpLocks/>
          </p:cNvCxnSpPr>
          <p:nvPr/>
        </p:nvCxnSpPr>
        <p:spPr>
          <a:xfrm>
            <a:off x="10879393" y="2780454"/>
            <a:ext cx="0" cy="3944810"/>
          </a:xfrm>
          <a:prstGeom prst="line">
            <a:avLst/>
          </a:prstGeom>
          <a:ln w="57150"/>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02FEF971-1DB8-40CE-B48C-F0BB33948B1D}"/>
              </a:ext>
            </a:extLst>
          </p:cNvPr>
          <p:cNvSpPr txBox="1"/>
          <p:nvPr/>
        </p:nvSpPr>
        <p:spPr>
          <a:xfrm>
            <a:off x="7034980" y="2271252"/>
            <a:ext cx="1032387" cy="369332"/>
          </a:xfrm>
          <a:prstGeom prst="rect">
            <a:avLst/>
          </a:prstGeom>
          <a:noFill/>
        </p:spPr>
        <p:txBody>
          <a:bodyPr wrap="square" rtlCol="0">
            <a:spAutoFit/>
          </a:bodyPr>
          <a:lstStyle/>
          <a:p>
            <a:pPr algn="ctr"/>
            <a:r>
              <a:rPr lang="en-US" b="1" dirty="0"/>
              <a:t>Sender</a:t>
            </a:r>
            <a:endParaRPr lang="en-IN" b="1" dirty="0"/>
          </a:p>
        </p:txBody>
      </p:sp>
      <p:sp>
        <p:nvSpPr>
          <p:cNvPr id="12" name="TextBox 11">
            <a:extLst>
              <a:ext uri="{FF2B5EF4-FFF2-40B4-BE49-F238E27FC236}">
                <a16:creationId xmlns:a16="http://schemas.microsoft.com/office/drawing/2014/main" id="{18692686-BEF4-4776-A486-9697BCF3F865}"/>
              </a:ext>
            </a:extLst>
          </p:cNvPr>
          <p:cNvSpPr txBox="1"/>
          <p:nvPr/>
        </p:nvSpPr>
        <p:spPr>
          <a:xfrm>
            <a:off x="10216952" y="2271252"/>
            <a:ext cx="1256057" cy="369332"/>
          </a:xfrm>
          <a:prstGeom prst="rect">
            <a:avLst/>
          </a:prstGeom>
          <a:noFill/>
        </p:spPr>
        <p:txBody>
          <a:bodyPr wrap="square" rtlCol="0">
            <a:spAutoFit/>
          </a:bodyPr>
          <a:lstStyle/>
          <a:p>
            <a:pPr algn="ctr"/>
            <a:r>
              <a:rPr lang="en-US" b="1" dirty="0"/>
              <a:t>Receiver</a:t>
            </a:r>
            <a:endParaRPr lang="en-IN" b="1" dirty="0"/>
          </a:p>
        </p:txBody>
      </p:sp>
      <p:cxnSp>
        <p:nvCxnSpPr>
          <p:cNvPr id="14" name="Straight Arrow Connector 13">
            <a:extLst>
              <a:ext uri="{FF2B5EF4-FFF2-40B4-BE49-F238E27FC236}">
                <a16:creationId xmlns:a16="http://schemas.microsoft.com/office/drawing/2014/main" id="{DEBDFC09-0C9B-4FE0-BF04-752BFF987249}"/>
              </a:ext>
            </a:extLst>
          </p:cNvPr>
          <p:cNvCxnSpPr/>
          <p:nvPr/>
        </p:nvCxnSpPr>
        <p:spPr>
          <a:xfrm>
            <a:off x="7551174" y="3178662"/>
            <a:ext cx="3328219" cy="500675"/>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4ACC90E-BE84-46A7-B21B-D83CB64F7644}"/>
              </a:ext>
            </a:extLst>
          </p:cNvPr>
          <p:cNvSpPr txBox="1"/>
          <p:nvPr/>
        </p:nvSpPr>
        <p:spPr>
          <a:xfrm>
            <a:off x="7197212" y="2993925"/>
            <a:ext cx="265466" cy="369332"/>
          </a:xfrm>
          <a:prstGeom prst="rect">
            <a:avLst/>
          </a:prstGeom>
          <a:noFill/>
        </p:spPr>
        <p:txBody>
          <a:bodyPr wrap="square" rtlCol="0">
            <a:spAutoFit/>
          </a:bodyPr>
          <a:lstStyle/>
          <a:p>
            <a:r>
              <a:rPr lang="en-US" b="1" dirty="0"/>
              <a:t>0</a:t>
            </a:r>
            <a:endParaRPr lang="en-IN" b="1" dirty="0"/>
          </a:p>
        </p:txBody>
      </p:sp>
      <p:cxnSp>
        <p:nvCxnSpPr>
          <p:cNvPr id="16" name="Straight Arrow Connector 15">
            <a:extLst>
              <a:ext uri="{FF2B5EF4-FFF2-40B4-BE49-F238E27FC236}">
                <a16:creationId xmlns:a16="http://schemas.microsoft.com/office/drawing/2014/main" id="{3246AFC5-C5B3-4B75-B77C-EB364D0E17D9}"/>
              </a:ext>
            </a:extLst>
          </p:cNvPr>
          <p:cNvCxnSpPr/>
          <p:nvPr/>
        </p:nvCxnSpPr>
        <p:spPr>
          <a:xfrm>
            <a:off x="7551173" y="3538404"/>
            <a:ext cx="3328219" cy="500675"/>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5244DF1-8D32-4233-BD6F-DC3B760CB18A}"/>
              </a:ext>
            </a:extLst>
          </p:cNvPr>
          <p:cNvSpPr txBox="1"/>
          <p:nvPr/>
        </p:nvSpPr>
        <p:spPr>
          <a:xfrm>
            <a:off x="7239356" y="4097326"/>
            <a:ext cx="265466" cy="369332"/>
          </a:xfrm>
          <a:prstGeom prst="rect">
            <a:avLst/>
          </a:prstGeom>
          <a:noFill/>
        </p:spPr>
        <p:txBody>
          <a:bodyPr wrap="square" rtlCol="0">
            <a:spAutoFit/>
          </a:bodyPr>
          <a:lstStyle/>
          <a:p>
            <a:r>
              <a:rPr lang="en-US" b="1" dirty="0"/>
              <a:t>3</a:t>
            </a:r>
            <a:endParaRPr lang="en-IN" b="1" dirty="0"/>
          </a:p>
        </p:txBody>
      </p:sp>
      <p:cxnSp>
        <p:nvCxnSpPr>
          <p:cNvPr id="18" name="Straight Arrow Connector 17">
            <a:extLst>
              <a:ext uri="{FF2B5EF4-FFF2-40B4-BE49-F238E27FC236}">
                <a16:creationId xmlns:a16="http://schemas.microsoft.com/office/drawing/2014/main" id="{DF1EBE09-1850-43BA-B88C-F7ECD4BE28ED}"/>
              </a:ext>
            </a:extLst>
          </p:cNvPr>
          <p:cNvCxnSpPr/>
          <p:nvPr/>
        </p:nvCxnSpPr>
        <p:spPr>
          <a:xfrm>
            <a:off x="7537241" y="3923854"/>
            <a:ext cx="3328219" cy="500675"/>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D8D8422-6E6B-4FDA-BAB5-ADFE94E7EB13}"/>
              </a:ext>
            </a:extLst>
          </p:cNvPr>
          <p:cNvSpPr txBox="1"/>
          <p:nvPr/>
        </p:nvSpPr>
        <p:spPr>
          <a:xfrm>
            <a:off x="7220870" y="3375364"/>
            <a:ext cx="265466" cy="369332"/>
          </a:xfrm>
          <a:prstGeom prst="rect">
            <a:avLst/>
          </a:prstGeom>
          <a:noFill/>
        </p:spPr>
        <p:txBody>
          <a:bodyPr wrap="square" rtlCol="0">
            <a:spAutoFit/>
          </a:bodyPr>
          <a:lstStyle/>
          <a:p>
            <a:r>
              <a:rPr lang="en-US" b="1" dirty="0"/>
              <a:t>1</a:t>
            </a:r>
            <a:endParaRPr lang="en-IN" b="1" dirty="0"/>
          </a:p>
        </p:txBody>
      </p:sp>
      <p:cxnSp>
        <p:nvCxnSpPr>
          <p:cNvPr id="20" name="Straight Arrow Connector 19">
            <a:extLst>
              <a:ext uri="{FF2B5EF4-FFF2-40B4-BE49-F238E27FC236}">
                <a16:creationId xmlns:a16="http://schemas.microsoft.com/office/drawing/2014/main" id="{17D4E21B-53BD-4F72-B53D-9E5DC2041C10}"/>
              </a:ext>
            </a:extLst>
          </p:cNvPr>
          <p:cNvCxnSpPr/>
          <p:nvPr/>
        </p:nvCxnSpPr>
        <p:spPr>
          <a:xfrm>
            <a:off x="7565108" y="4281992"/>
            <a:ext cx="3328219" cy="500675"/>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7BDF78C-29F4-46CC-B5A7-073D1C011A7B}"/>
              </a:ext>
            </a:extLst>
          </p:cNvPr>
          <p:cNvSpPr txBox="1"/>
          <p:nvPr/>
        </p:nvSpPr>
        <p:spPr>
          <a:xfrm>
            <a:off x="7220870" y="3756803"/>
            <a:ext cx="265466" cy="369332"/>
          </a:xfrm>
          <a:prstGeom prst="rect">
            <a:avLst/>
          </a:prstGeom>
          <a:noFill/>
        </p:spPr>
        <p:txBody>
          <a:bodyPr wrap="square" rtlCol="0">
            <a:spAutoFit/>
          </a:bodyPr>
          <a:lstStyle/>
          <a:p>
            <a:r>
              <a:rPr lang="en-US" b="1" dirty="0"/>
              <a:t>2</a:t>
            </a:r>
            <a:endParaRPr lang="en-IN" b="1" dirty="0"/>
          </a:p>
        </p:txBody>
      </p:sp>
      <p:cxnSp>
        <p:nvCxnSpPr>
          <p:cNvPr id="41" name="Straight Arrow Connector 40">
            <a:extLst>
              <a:ext uri="{FF2B5EF4-FFF2-40B4-BE49-F238E27FC236}">
                <a16:creationId xmlns:a16="http://schemas.microsoft.com/office/drawing/2014/main" id="{31685BCB-5782-4CAC-9F35-684421DACD67}"/>
              </a:ext>
            </a:extLst>
          </p:cNvPr>
          <p:cNvCxnSpPr>
            <a:cxnSpLocks/>
          </p:cNvCxnSpPr>
          <p:nvPr/>
        </p:nvCxnSpPr>
        <p:spPr>
          <a:xfrm flipH="1">
            <a:off x="7554098" y="3723581"/>
            <a:ext cx="3256414" cy="125756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8035EB7-938A-42AB-A297-B8B75C55C980}"/>
              </a:ext>
            </a:extLst>
          </p:cNvPr>
          <p:cNvSpPr txBox="1"/>
          <p:nvPr/>
        </p:nvSpPr>
        <p:spPr>
          <a:xfrm>
            <a:off x="10864639" y="3502730"/>
            <a:ext cx="265466" cy="369332"/>
          </a:xfrm>
          <a:prstGeom prst="rect">
            <a:avLst/>
          </a:prstGeom>
          <a:noFill/>
        </p:spPr>
        <p:txBody>
          <a:bodyPr wrap="square" rtlCol="0">
            <a:spAutoFit/>
          </a:bodyPr>
          <a:lstStyle/>
          <a:p>
            <a:r>
              <a:rPr lang="en-US" b="1" dirty="0"/>
              <a:t>0</a:t>
            </a:r>
            <a:endParaRPr lang="en-IN" b="1" dirty="0"/>
          </a:p>
        </p:txBody>
      </p:sp>
      <p:sp>
        <p:nvSpPr>
          <p:cNvPr id="29" name="TextBox 28">
            <a:extLst>
              <a:ext uri="{FF2B5EF4-FFF2-40B4-BE49-F238E27FC236}">
                <a16:creationId xmlns:a16="http://schemas.microsoft.com/office/drawing/2014/main" id="{34C7FA9E-748D-4261-A43D-C59359E7E685}"/>
              </a:ext>
            </a:extLst>
          </p:cNvPr>
          <p:cNvSpPr txBox="1"/>
          <p:nvPr/>
        </p:nvSpPr>
        <p:spPr>
          <a:xfrm>
            <a:off x="7239356" y="4825315"/>
            <a:ext cx="265466" cy="369332"/>
          </a:xfrm>
          <a:prstGeom prst="rect">
            <a:avLst/>
          </a:prstGeom>
          <a:noFill/>
        </p:spPr>
        <p:txBody>
          <a:bodyPr wrap="square" rtlCol="0">
            <a:spAutoFit/>
          </a:bodyPr>
          <a:lstStyle/>
          <a:p>
            <a:r>
              <a:rPr lang="en-US" b="1" dirty="0"/>
              <a:t>4</a:t>
            </a:r>
            <a:endParaRPr lang="en-IN" b="1" dirty="0"/>
          </a:p>
        </p:txBody>
      </p:sp>
      <p:cxnSp>
        <p:nvCxnSpPr>
          <p:cNvPr id="30" name="Straight Arrow Connector 29">
            <a:extLst>
              <a:ext uri="{FF2B5EF4-FFF2-40B4-BE49-F238E27FC236}">
                <a16:creationId xmlns:a16="http://schemas.microsoft.com/office/drawing/2014/main" id="{B06850FC-3927-47A8-8F83-C3133E4A981E}"/>
              </a:ext>
            </a:extLst>
          </p:cNvPr>
          <p:cNvCxnSpPr/>
          <p:nvPr/>
        </p:nvCxnSpPr>
        <p:spPr>
          <a:xfrm>
            <a:off x="7565108" y="5009981"/>
            <a:ext cx="3328219" cy="500675"/>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7E3EDD5-885D-4B02-A20A-90682DDF5D17}"/>
              </a:ext>
            </a:extLst>
          </p:cNvPr>
          <p:cNvCxnSpPr>
            <a:cxnSpLocks/>
            <a:stCxn id="26" idx="1"/>
          </p:cNvCxnSpPr>
          <p:nvPr/>
        </p:nvCxnSpPr>
        <p:spPr>
          <a:xfrm flipH="1">
            <a:off x="7523309" y="4047138"/>
            <a:ext cx="3310540" cy="129374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332899D-AE94-47A0-93B2-05F7E97EF8D3}"/>
              </a:ext>
            </a:extLst>
          </p:cNvPr>
          <p:cNvSpPr txBox="1"/>
          <p:nvPr/>
        </p:nvSpPr>
        <p:spPr>
          <a:xfrm>
            <a:off x="10833849" y="3862472"/>
            <a:ext cx="265466" cy="369332"/>
          </a:xfrm>
          <a:prstGeom prst="rect">
            <a:avLst/>
          </a:prstGeom>
          <a:noFill/>
        </p:spPr>
        <p:txBody>
          <a:bodyPr wrap="square" rtlCol="0">
            <a:spAutoFit/>
          </a:bodyPr>
          <a:lstStyle/>
          <a:p>
            <a:r>
              <a:rPr lang="en-US" b="1" dirty="0"/>
              <a:t>1</a:t>
            </a:r>
            <a:endParaRPr lang="en-IN" b="1" dirty="0"/>
          </a:p>
        </p:txBody>
      </p:sp>
      <p:sp>
        <p:nvSpPr>
          <p:cNvPr id="27" name="TextBox 26">
            <a:extLst>
              <a:ext uri="{FF2B5EF4-FFF2-40B4-BE49-F238E27FC236}">
                <a16:creationId xmlns:a16="http://schemas.microsoft.com/office/drawing/2014/main" id="{FC99FAD4-FFA2-44DD-8DC5-D2E837356759}"/>
              </a:ext>
            </a:extLst>
          </p:cNvPr>
          <p:cNvSpPr txBox="1"/>
          <p:nvPr/>
        </p:nvSpPr>
        <p:spPr>
          <a:xfrm>
            <a:off x="7239356" y="5200463"/>
            <a:ext cx="265466" cy="369332"/>
          </a:xfrm>
          <a:prstGeom prst="rect">
            <a:avLst/>
          </a:prstGeom>
          <a:noFill/>
        </p:spPr>
        <p:txBody>
          <a:bodyPr wrap="square" rtlCol="0">
            <a:spAutoFit/>
          </a:bodyPr>
          <a:lstStyle/>
          <a:p>
            <a:r>
              <a:rPr lang="en-US" b="1" dirty="0"/>
              <a:t>5</a:t>
            </a:r>
            <a:endParaRPr lang="en-IN" b="1" dirty="0"/>
          </a:p>
        </p:txBody>
      </p:sp>
      <p:cxnSp>
        <p:nvCxnSpPr>
          <p:cNvPr id="28" name="Straight Arrow Connector 27">
            <a:extLst>
              <a:ext uri="{FF2B5EF4-FFF2-40B4-BE49-F238E27FC236}">
                <a16:creationId xmlns:a16="http://schemas.microsoft.com/office/drawing/2014/main" id="{3C09B472-B573-4E55-BA25-AD6696F9F776}"/>
              </a:ext>
            </a:extLst>
          </p:cNvPr>
          <p:cNvCxnSpPr/>
          <p:nvPr/>
        </p:nvCxnSpPr>
        <p:spPr>
          <a:xfrm>
            <a:off x="7565108" y="5385129"/>
            <a:ext cx="3328219" cy="500675"/>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32CCE3DE-3A30-4149-B9AA-F55AB1167226}"/>
              </a:ext>
            </a:extLst>
          </p:cNvPr>
          <p:cNvSpPr/>
          <p:nvPr/>
        </p:nvSpPr>
        <p:spPr>
          <a:xfrm>
            <a:off x="2925129" y="2807112"/>
            <a:ext cx="1872000" cy="12416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D5D7D05F-941F-4FD3-90D9-FD8C08DAEA62}"/>
              </a:ext>
            </a:extLst>
          </p:cNvPr>
          <p:cNvSpPr txBox="1"/>
          <p:nvPr/>
        </p:nvSpPr>
        <p:spPr>
          <a:xfrm>
            <a:off x="2782874" y="2460838"/>
            <a:ext cx="2267861" cy="369332"/>
          </a:xfrm>
          <a:prstGeom prst="rect">
            <a:avLst/>
          </a:prstGeom>
          <a:noFill/>
        </p:spPr>
        <p:txBody>
          <a:bodyPr wrap="square" rtlCol="0">
            <a:spAutoFit/>
          </a:bodyPr>
          <a:lstStyle/>
          <a:p>
            <a:pPr algn="ctr"/>
            <a:r>
              <a:rPr lang="en-US" b="1" dirty="0">
                <a:solidFill>
                  <a:srgbClr val="FF0000"/>
                </a:solidFill>
              </a:rPr>
              <a:t>Sliding Window</a:t>
            </a:r>
            <a:endParaRPr lang="en-IN" b="1" dirty="0">
              <a:solidFill>
                <a:srgbClr val="FF0000"/>
              </a:solidFill>
            </a:endParaRPr>
          </a:p>
        </p:txBody>
      </p:sp>
    </p:spTree>
    <p:extLst>
      <p:ext uri="{BB962C8B-B14F-4D97-AF65-F5344CB8AC3E}">
        <p14:creationId xmlns:p14="http://schemas.microsoft.com/office/powerpoint/2010/main" val="2765362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1" grpId="0"/>
      <p:bldP spid="12" grpId="0"/>
      <p:bldP spid="15" grpId="0"/>
      <p:bldP spid="17" grpId="0"/>
      <p:bldP spid="19" grpId="0"/>
      <p:bldP spid="21" grpId="0"/>
      <p:bldP spid="46" grpId="0"/>
      <p:bldP spid="29" grpId="0"/>
      <p:bldP spid="26" grpId="0"/>
      <p:bldP spid="27" grpId="0"/>
      <p:bldP spid="31" grpId="0" animBg="1"/>
      <p:bldP spid="3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ED2D8-75F1-4AD8-9995-117B600D7B71}"/>
              </a:ext>
            </a:extLst>
          </p:cNvPr>
          <p:cNvSpPr>
            <a:spLocks noGrp="1"/>
          </p:cNvSpPr>
          <p:nvPr>
            <p:ph type="title"/>
          </p:nvPr>
        </p:nvSpPr>
        <p:spPr>
          <a:xfrm>
            <a:off x="838200" y="136525"/>
            <a:ext cx="10515600" cy="775060"/>
          </a:xfrm>
        </p:spPr>
        <p:txBody>
          <a:bodyPr>
            <a:noAutofit/>
          </a:bodyPr>
          <a:lstStyle/>
          <a:p>
            <a:r>
              <a:rPr lang="en-US" sz="3600" b="1" dirty="0"/>
              <a:t>WORKING PRINCIPLE OF GO-BACK-N ARQ </a:t>
            </a:r>
            <a:endParaRPr lang="en-IN" sz="3600" b="1" dirty="0"/>
          </a:p>
        </p:txBody>
      </p:sp>
      <p:sp>
        <p:nvSpPr>
          <p:cNvPr id="3" name="Content Placeholder 2">
            <a:extLst>
              <a:ext uri="{FF2B5EF4-FFF2-40B4-BE49-F238E27FC236}">
                <a16:creationId xmlns:a16="http://schemas.microsoft.com/office/drawing/2014/main" id="{22E42267-4CA0-4774-A36F-5C49E1462282}"/>
              </a:ext>
            </a:extLst>
          </p:cNvPr>
          <p:cNvSpPr>
            <a:spLocks noGrp="1"/>
          </p:cNvSpPr>
          <p:nvPr>
            <p:ph idx="1"/>
          </p:nvPr>
        </p:nvSpPr>
        <p:spPr>
          <a:xfrm>
            <a:off x="-117987" y="780002"/>
            <a:ext cx="11828205" cy="1427617"/>
          </a:xfrm>
        </p:spPr>
        <p:txBody>
          <a:bodyPr>
            <a:normAutofit/>
          </a:bodyPr>
          <a:lstStyle/>
          <a:p>
            <a:r>
              <a:rPr lang="en-US" dirty="0"/>
              <a:t>Now, let's assume that the receiver is not acknowledging the frame no 2, either the frame is lost, or the acknowledgment is lost. Instead of sending the frame no 6, the sender Go-Back to 2, which is the first frame of the current window, retransmits all the frames in the current window, i.e., 2,3,4,5.</a:t>
            </a:r>
            <a:endParaRPr lang="en-IN" dirty="0"/>
          </a:p>
        </p:txBody>
      </p:sp>
      <p:graphicFrame>
        <p:nvGraphicFramePr>
          <p:cNvPr id="5" name="Table 5">
            <a:extLst>
              <a:ext uri="{FF2B5EF4-FFF2-40B4-BE49-F238E27FC236}">
                <a16:creationId xmlns:a16="http://schemas.microsoft.com/office/drawing/2014/main" id="{61304AB2-F1E4-4702-AA0E-5854CF5E985A}"/>
              </a:ext>
            </a:extLst>
          </p:cNvPr>
          <p:cNvGraphicFramePr>
            <a:graphicFrameLocks noGrp="1"/>
          </p:cNvGraphicFramePr>
          <p:nvPr/>
        </p:nvGraphicFramePr>
        <p:xfrm>
          <a:off x="469490" y="3178662"/>
          <a:ext cx="5220005" cy="500675"/>
        </p:xfrm>
        <a:graphic>
          <a:graphicData uri="http://schemas.openxmlformats.org/drawingml/2006/table">
            <a:tbl>
              <a:tblPr firstRow="1" bandRow="1">
                <a:tableStyleId>{5C22544A-7EE6-4342-B048-85BDC9FD1C3A}</a:tableStyleId>
              </a:tblPr>
              <a:tblGrid>
                <a:gridCol w="617598">
                  <a:extLst>
                    <a:ext uri="{9D8B030D-6E8A-4147-A177-3AD203B41FA5}">
                      <a16:colId xmlns:a16="http://schemas.microsoft.com/office/drawing/2014/main" val="3462902511"/>
                    </a:ext>
                  </a:extLst>
                </a:gridCol>
                <a:gridCol w="460847">
                  <a:extLst>
                    <a:ext uri="{9D8B030D-6E8A-4147-A177-3AD203B41FA5}">
                      <a16:colId xmlns:a16="http://schemas.microsoft.com/office/drawing/2014/main" val="4216550779"/>
                    </a:ext>
                  </a:extLst>
                </a:gridCol>
                <a:gridCol w="460847">
                  <a:extLst>
                    <a:ext uri="{9D8B030D-6E8A-4147-A177-3AD203B41FA5}">
                      <a16:colId xmlns:a16="http://schemas.microsoft.com/office/drawing/2014/main" val="2089052253"/>
                    </a:ext>
                  </a:extLst>
                </a:gridCol>
                <a:gridCol w="460847">
                  <a:extLst>
                    <a:ext uri="{9D8B030D-6E8A-4147-A177-3AD203B41FA5}">
                      <a16:colId xmlns:a16="http://schemas.microsoft.com/office/drawing/2014/main" val="3302496610"/>
                    </a:ext>
                  </a:extLst>
                </a:gridCol>
                <a:gridCol w="460847">
                  <a:extLst>
                    <a:ext uri="{9D8B030D-6E8A-4147-A177-3AD203B41FA5}">
                      <a16:colId xmlns:a16="http://schemas.microsoft.com/office/drawing/2014/main" val="409925436"/>
                    </a:ext>
                  </a:extLst>
                </a:gridCol>
                <a:gridCol w="460847">
                  <a:extLst>
                    <a:ext uri="{9D8B030D-6E8A-4147-A177-3AD203B41FA5}">
                      <a16:colId xmlns:a16="http://schemas.microsoft.com/office/drawing/2014/main" val="1207778539"/>
                    </a:ext>
                  </a:extLst>
                </a:gridCol>
                <a:gridCol w="460847">
                  <a:extLst>
                    <a:ext uri="{9D8B030D-6E8A-4147-A177-3AD203B41FA5}">
                      <a16:colId xmlns:a16="http://schemas.microsoft.com/office/drawing/2014/main" val="2689190909"/>
                    </a:ext>
                  </a:extLst>
                </a:gridCol>
                <a:gridCol w="460847">
                  <a:extLst>
                    <a:ext uri="{9D8B030D-6E8A-4147-A177-3AD203B41FA5}">
                      <a16:colId xmlns:a16="http://schemas.microsoft.com/office/drawing/2014/main" val="176004471"/>
                    </a:ext>
                  </a:extLst>
                </a:gridCol>
                <a:gridCol w="460847">
                  <a:extLst>
                    <a:ext uri="{9D8B030D-6E8A-4147-A177-3AD203B41FA5}">
                      <a16:colId xmlns:a16="http://schemas.microsoft.com/office/drawing/2014/main" val="490732250"/>
                    </a:ext>
                  </a:extLst>
                </a:gridCol>
                <a:gridCol w="460847">
                  <a:extLst>
                    <a:ext uri="{9D8B030D-6E8A-4147-A177-3AD203B41FA5}">
                      <a16:colId xmlns:a16="http://schemas.microsoft.com/office/drawing/2014/main" val="4052901623"/>
                    </a:ext>
                  </a:extLst>
                </a:gridCol>
                <a:gridCol w="454784">
                  <a:extLst>
                    <a:ext uri="{9D8B030D-6E8A-4147-A177-3AD203B41FA5}">
                      <a16:colId xmlns:a16="http://schemas.microsoft.com/office/drawing/2014/main" val="1481372686"/>
                    </a:ext>
                  </a:extLst>
                </a:gridCol>
              </a:tblGrid>
              <a:tr h="500675">
                <a:tc>
                  <a:txBody>
                    <a:bodyPr/>
                    <a:lstStyle/>
                    <a:p>
                      <a:pPr algn="ctr"/>
                      <a:r>
                        <a:rPr lang="en-US" sz="2000" dirty="0">
                          <a:solidFill>
                            <a:schemeClr val="tx1"/>
                          </a:solidFill>
                        </a:rPr>
                        <a:t>10</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9</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8</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7</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6</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5</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4</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3</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2</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1</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0</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48015578"/>
                  </a:ext>
                </a:extLst>
              </a:tr>
            </a:tbl>
          </a:graphicData>
        </a:graphic>
      </p:graphicFrame>
      <p:sp>
        <p:nvSpPr>
          <p:cNvPr id="6" name="TextBox 5">
            <a:extLst>
              <a:ext uri="{FF2B5EF4-FFF2-40B4-BE49-F238E27FC236}">
                <a16:creationId xmlns:a16="http://schemas.microsoft.com/office/drawing/2014/main" id="{0757891C-DA85-48D4-B03E-F9726144E6D8}"/>
              </a:ext>
            </a:extLst>
          </p:cNvPr>
          <p:cNvSpPr txBox="1"/>
          <p:nvPr/>
        </p:nvSpPr>
        <p:spPr>
          <a:xfrm>
            <a:off x="693175" y="4542503"/>
            <a:ext cx="2728452" cy="523220"/>
          </a:xfrm>
          <a:prstGeom prst="rect">
            <a:avLst/>
          </a:prstGeom>
          <a:noFill/>
        </p:spPr>
        <p:txBody>
          <a:bodyPr wrap="square" rtlCol="0">
            <a:spAutoFit/>
          </a:bodyPr>
          <a:lstStyle/>
          <a:p>
            <a:r>
              <a:rPr lang="en-US" sz="2800" b="1" dirty="0"/>
              <a:t>Window Size:</a:t>
            </a:r>
            <a:endParaRPr lang="en-IN" sz="2800" b="1" dirty="0"/>
          </a:p>
        </p:txBody>
      </p:sp>
      <p:sp>
        <p:nvSpPr>
          <p:cNvPr id="7" name="TextBox 6">
            <a:extLst>
              <a:ext uri="{FF2B5EF4-FFF2-40B4-BE49-F238E27FC236}">
                <a16:creationId xmlns:a16="http://schemas.microsoft.com/office/drawing/2014/main" id="{85C8EA99-8A96-486E-97B6-E516FAB78438}"/>
              </a:ext>
            </a:extLst>
          </p:cNvPr>
          <p:cNvSpPr txBox="1"/>
          <p:nvPr/>
        </p:nvSpPr>
        <p:spPr>
          <a:xfrm>
            <a:off x="3084721" y="4547077"/>
            <a:ext cx="766915" cy="584775"/>
          </a:xfrm>
          <a:prstGeom prst="rect">
            <a:avLst/>
          </a:prstGeom>
          <a:solidFill>
            <a:schemeClr val="accent2">
              <a:lumMod val="20000"/>
              <a:lumOff val="80000"/>
            </a:schemeClr>
          </a:solidFill>
          <a:ln w="28575">
            <a:solidFill>
              <a:schemeClr val="accent4">
                <a:lumMod val="50000"/>
              </a:schemeClr>
            </a:solidFill>
          </a:ln>
        </p:spPr>
        <p:txBody>
          <a:bodyPr wrap="square" rtlCol="0">
            <a:spAutoFit/>
          </a:bodyPr>
          <a:lstStyle/>
          <a:p>
            <a:pPr algn="ctr"/>
            <a:r>
              <a:rPr lang="en-US" sz="3200" b="1" dirty="0"/>
              <a:t>4</a:t>
            </a:r>
            <a:endParaRPr lang="en-IN" sz="3200" b="1" dirty="0"/>
          </a:p>
        </p:txBody>
      </p:sp>
      <p:cxnSp>
        <p:nvCxnSpPr>
          <p:cNvPr id="9" name="Straight Connector 8">
            <a:extLst>
              <a:ext uri="{FF2B5EF4-FFF2-40B4-BE49-F238E27FC236}">
                <a16:creationId xmlns:a16="http://schemas.microsoft.com/office/drawing/2014/main" id="{279D63E9-E119-43C7-90E2-DABE915F935E}"/>
              </a:ext>
            </a:extLst>
          </p:cNvPr>
          <p:cNvCxnSpPr/>
          <p:nvPr/>
        </p:nvCxnSpPr>
        <p:spPr>
          <a:xfrm>
            <a:off x="7551174" y="2802192"/>
            <a:ext cx="0" cy="3908324"/>
          </a:xfrm>
          <a:prstGeom prst="line">
            <a:avLst/>
          </a:prstGeom>
          <a:ln w="57150"/>
        </p:spPr>
        <p:style>
          <a:lnRef idx="3">
            <a:schemeClr val="accent4"/>
          </a:lnRef>
          <a:fillRef idx="0">
            <a:schemeClr val="accent4"/>
          </a:fillRef>
          <a:effectRef idx="2">
            <a:schemeClr val="accent4"/>
          </a:effectRef>
          <a:fontRef idx="minor">
            <a:schemeClr val="tx1"/>
          </a:fontRef>
        </p:style>
      </p:cxnSp>
      <p:cxnSp>
        <p:nvCxnSpPr>
          <p:cNvPr id="10" name="Straight Connector 9">
            <a:extLst>
              <a:ext uri="{FF2B5EF4-FFF2-40B4-BE49-F238E27FC236}">
                <a16:creationId xmlns:a16="http://schemas.microsoft.com/office/drawing/2014/main" id="{6813333F-5B31-4582-9032-D1A5EFDDB342}"/>
              </a:ext>
            </a:extLst>
          </p:cNvPr>
          <p:cNvCxnSpPr>
            <a:cxnSpLocks/>
          </p:cNvCxnSpPr>
          <p:nvPr/>
        </p:nvCxnSpPr>
        <p:spPr>
          <a:xfrm>
            <a:off x="10879393" y="2780454"/>
            <a:ext cx="0" cy="3944810"/>
          </a:xfrm>
          <a:prstGeom prst="line">
            <a:avLst/>
          </a:prstGeom>
          <a:ln w="57150"/>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02FEF971-1DB8-40CE-B48C-F0BB33948B1D}"/>
              </a:ext>
            </a:extLst>
          </p:cNvPr>
          <p:cNvSpPr txBox="1"/>
          <p:nvPr/>
        </p:nvSpPr>
        <p:spPr>
          <a:xfrm>
            <a:off x="7034980" y="2271252"/>
            <a:ext cx="1032387" cy="369332"/>
          </a:xfrm>
          <a:prstGeom prst="rect">
            <a:avLst/>
          </a:prstGeom>
          <a:noFill/>
        </p:spPr>
        <p:txBody>
          <a:bodyPr wrap="square" rtlCol="0">
            <a:spAutoFit/>
          </a:bodyPr>
          <a:lstStyle/>
          <a:p>
            <a:pPr algn="ctr"/>
            <a:r>
              <a:rPr lang="en-US" b="1" dirty="0"/>
              <a:t>Sender</a:t>
            </a:r>
            <a:endParaRPr lang="en-IN" b="1" dirty="0"/>
          </a:p>
        </p:txBody>
      </p:sp>
      <p:sp>
        <p:nvSpPr>
          <p:cNvPr id="12" name="TextBox 11">
            <a:extLst>
              <a:ext uri="{FF2B5EF4-FFF2-40B4-BE49-F238E27FC236}">
                <a16:creationId xmlns:a16="http://schemas.microsoft.com/office/drawing/2014/main" id="{18692686-BEF4-4776-A486-9697BCF3F865}"/>
              </a:ext>
            </a:extLst>
          </p:cNvPr>
          <p:cNvSpPr txBox="1"/>
          <p:nvPr/>
        </p:nvSpPr>
        <p:spPr>
          <a:xfrm>
            <a:off x="10216952" y="2271252"/>
            <a:ext cx="1256057" cy="369332"/>
          </a:xfrm>
          <a:prstGeom prst="rect">
            <a:avLst/>
          </a:prstGeom>
          <a:noFill/>
        </p:spPr>
        <p:txBody>
          <a:bodyPr wrap="square" rtlCol="0">
            <a:spAutoFit/>
          </a:bodyPr>
          <a:lstStyle/>
          <a:p>
            <a:pPr algn="ctr"/>
            <a:r>
              <a:rPr lang="en-US" b="1" dirty="0"/>
              <a:t>Receiver</a:t>
            </a:r>
            <a:endParaRPr lang="en-IN" b="1" dirty="0"/>
          </a:p>
        </p:txBody>
      </p:sp>
      <p:cxnSp>
        <p:nvCxnSpPr>
          <p:cNvPr id="14" name="Straight Arrow Connector 13">
            <a:extLst>
              <a:ext uri="{FF2B5EF4-FFF2-40B4-BE49-F238E27FC236}">
                <a16:creationId xmlns:a16="http://schemas.microsoft.com/office/drawing/2014/main" id="{DEBDFC09-0C9B-4FE0-BF04-752BFF987249}"/>
              </a:ext>
            </a:extLst>
          </p:cNvPr>
          <p:cNvCxnSpPr/>
          <p:nvPr/>
        </p:nvCxnSpPr>
        <p:spPr>
          <a:xfrm>
            <a:off x="7551174" y="3178662"/>
            <a:ext cx="3328219" cy="500675"/>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4ACC90E-BE84-46A7-B21B-D83CB64F7644}"/>
              </a:ext>
            </a:extLst>
          </p:cNvPr>
          <p:cNvSpPr txBox="1"/>
          <p:nvPr/>
        </p:nvSpPr>
        <p:spPr>
          <a:xfrm>
            <a:off x="7197212" y="2993925"/>
            <a:ext cx="265466" cy="369332"/>
          </a:xfrm>
          <a:prstGeom prst="rect">
            <a:avLst/>
          </a:prstGeom>
          <a:noFill/>
        </p:spPr>
        <p:txBody>
          <a:bodyPr wrap="square" rtlCol="0">
            <a:spAutoFit/>
          </a:bodyPr>
          <a:lstStyle/>
          <a:p>
            <a:r>
              <a:rPr lang="en-US" b="1" dirty="0"/>
              <a:t>0</a:t>
            </a:r>
            <a:endParaRPr lang="en-IN" b="1" dirty="0"/>
          </a:p>
        </p:txBody>
      </p:sp>
      <p:cxnSp>
        <p:nvCxnSpPr>
          <p:cNvPr id="16" name="Straight Arrow Connector 15">
            <a:extLst>
              <a:ext uri="{FF2B5EF4-FFF2-40B4-BE49-F238E27FC236}">
                <a16:creationId xmlns:a16="http://schemas.microsoft.com/office/drawing/2014/main" id="{3246AFC5-C5B3-4B75-B77C-EB364D0E17D9}"/>
              </a:ext>
            </a:extLst>
          </p:cNvPr>
          <p:cNvCxnSpPr/>
          <p:nvPr/>
        </p:nvCxnSpPr>
        <p:spPr>
          <a:xfrm>
            <a:off x="7551173" y="3538404"/>
            <a:ext cx="3328219" cy="500675"/>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5244DF1-8D32-4233-BD6F-DC3B760CB18A}"/>
              </a:ext>
            </a:extLst>
          </p:cNvPr>
          <p:cNvSpPr txBox="1"/>
          <p:nvPr/>
        </p:nvSpPr>
        <p:spPr>
          <a:xfrm>
            <a:off x="7239356" y="4097326"/>
            <a:ext cx="265466" cy="369332"/>
          </a:xfrm>
          <a:prstGeom prst="rect">
            <a:avLst/>
          </a:prstGeom>
          <a:noFill/>
        </p:spPr>
        <p:txBody>
          <a:bodyPr wrap="square" rtlCol="0">
            <a:spAutoFit/>
          </a:bodyPr>
          <a:lstStyle/>
          <a:p>
            <a:r>
              <a:rPr lang="en-US" b="1" dirty="0"/>
              <a:t>3</a:t>
            </a:r>
            <a:endParaRPr lang="en-IN" b="1" dirty="0"/>
          </a:p>
        </p:txBody>
      </p:sp>
      <p:cxnSp>
        <p:nvCxnSpPr>
          <p:cNvPr id="18" name="Straight Arrow Connector 17">
            <a:extLst>
              <a:ext uri="{FF2B5EF4-FFF2-40B4-BE49-F238E27FC236}">
                <a16:creationId xmlns:a16="http://schemas.microsoft.com/office/drawing/2014/main" id="{DF1EBE09-1850-43BA-B88C-F7ECD4BE28ED}"/>
              </a:ext>
            </a:extLst>
          </p:cNvPr>
          <p:cNvCxnSpPr/>
          <p:nvPr/>
        </p:nvCxnSpPr>
        <p:spPr>
          <a:xfrm>
            <a:off x="7537241" y="3923854"/>
            <a:ext cx="3328219" cy="500675"/>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D8D8422-6E6B-4FDA-BAB5-ADFE94E7EB13}"/>
              </a:ext>
            </a:extLst>
          </p:cNvPr>
          <p:cNvSpPr txBox="1"/>
          <p:nvPr/>
        </p:nvSpPr>
        <p:spPr>
          <a:xfrm>
            <a:off x="7220870" y="3375364"/>
            <a:ext cx="265466" cy="369332"/>
          </a:xfrm>
          <a:prstGeom prst="rect">
            <a:avLst/>
          </a:prstGeom>
          <a:noFill/>
        </p:spPr>
        <p:txBody>
          <a:bodyPr wrap="square" rtlCol="0">
            <a:spAutoFit/>
          </a:bodyPr>
          <a:lstStyle/>
          <a:p>
            <a:r>
              <a:rPr lang="en-US" b="1" dirty="0"/>
              <a:t>1</a:t>
            </a:r>
            <a:endParaRPr lang="en-IN" b="1" dirty="0"/>
          </a:p>
        </p:txBody>
      </p:sp>
      <p:cxnSp>
        <p:nvCxnSpPr>
          <p:cNvPr id="20" name="Straight Arrow Connector 19">
            <a:extLst>
              <a:ext uri="{FF2B5EF4-FFF2-40B4-BE49-F238E27FC236}">
                <a16:creationId xmlns:a16="http://schemas.microsoft.com/office/drawing/2014/main" id="{17D4E21B-53BD-4F72-B53D-9E5DC2041C10}"/>
              </a:ext>
            </a:extLst>
          </p:cNvPr>
          <p:cNvCxnSpPr/>
          <p:nvPr/>
        </p:nvCxnSpPr>
        <p:spPr>
          <a:xfrm>
            <a:off x="7565108" y="4281992"/>
            <a:ext cx="3328219" cy="500675"/>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7BDF78C-29F4-46CC-B5A7-073D1C011A7B}"/>
              </a:ext>
            </a:extLst>
          </p:cNvPr>
          <p:cNvSpPr txBox="1"/>
          <p:nvPr/>
        </p:nvSpPr>
        <p:spPr>
          <a:xfrm>
            <a:off x="7220870" y="3756803"/>
            <a:ext cx="265466" cy="369332"/>
          </a:xfrm>
          <a:prstGeom prst="rect">
            <a:avLst/>
          </a:prstGeom>
          <a:noFill/>
        </p:spPr>
        <p:txBody>
          <a:bodyPr wrap="square" rtlCol="0">
            <a:spAutoFit/>
          </a:bodyPr>
          <a:lstStyle/>
          <a:p>
            <a:r>
              <a:rPr lang="en-US" b="1" dirty="0"/>
              <a:t>2</a:t>
            </a:r>
            <a:endParaRPr lang="en-IN" b="1" dirty="0"/>
          </a:p>
        </p:txBody>
      </p:sp>
      <p:cxnSp>
        <p:nvCxnSpPr>
          <p:cNvPr id="41" name="Straight Arrow Connector 40">
            <a:extLst>
              <a:ext uri="{FF2B5EF4-FFF2-40B4-BE49-F238E27FC236}">
                <a16:creationId xmlns:a16="http://schemas.microsoft.com/office/drawing/2014/main" id="{31685BCB-5782-4CAC-9F35-684421DACD67}"/>
              </a:ext>
            </a:extLst>
          </p:cNvPr>
          <p:cNvCxnSpPr>
            <a:cxnSpLocks/>
          </p:cNvCxnSpPr>
          <p:nvPr/>
        </p:nvCxnSpPr>
        <p:spPr>
          <a:xfrm flipH="1">
            <a:off x="7554098" y="3723581"/>
            <a:ext cx="3256414" cy="125756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8035EB7-938A-42AB-A297-B8B75C55C980}"/>
              </a:ext>
            </a:extLst>
          </p:cNvPr>
          <p:cNvSpPr txBox="1"/>
          <p:nvPr/>
        </p:nvSpPr>
        <p:spPr>
          <a:xfrm>
            <a:off x="10864639" y="3502730"/>
            <a:ext cx="265466" cy="369332"/>
          </a:xfrm>
          <a:prstGeom prst="rect">
            <a:avLst/>
          </a:prstGeom>
          <a:noFill/>
        </p:spPr>
        <p:txBody>
          <a:bodyPr wrap="square" rtlCol="0">
            <a:spAutoFit/>
          </a:bodyPr>
          <a:lstStyle/>
          <a:p>
            <a:r>
              <a:rPr lang="en-US" b="1" dirty="0"/>
              <a:t>0</a:t>
            </a:r>
            <a:endParaRPr lang="en-IN" b="1" dirty="0"/>
          </a:p>
        </p:txBody>
      </p:sp>
      <p:sp>
        <p:nvSpPr>
          <p:cNvPr id="29" name="TextBox 28">
            <a:extLst>
              <a:ext uri="{FF2B5EF4-FFF2-40B4-BE49-F238E27FC236}">
                <a16:creationId xmlns:a16="http://schemas.microsoft.com/office/drawing/2014/main" id="{34C7FA9E-748D-4261-A43D-C59359E7E685}"/>
              </a:ext>
            </a:extLst>
          </p:cNvPr>
          <p:cNvSpPr txBox="1"/>
          <p:nvPr/>
        </p:nvSpPr>
        <p:spPr>
          <a:xfrm>
            <a:off x="7239356" y="4825315"/>
            <a:ext cx="265466" cy="369332"/>
          </a:xfrm>
          <a:prstGeom prst="rect">
            <a:avLst/>
          </a:prstGeom>
          <a:noFill/>
        </p:spPr>
        <p:txBody>
          <a:bodyPr wrap="square" rtlCol="0">
            <a:spAutoFit/>
          </a:bodyPr>
          <a:lstStyle/>
          <a:p>
            <a:r>
              <a:rPr lang="en-US" b="1" dirty="0"/>
              <a:t>4</a:t>
            </a:r>
            <a:endParaRPr lang="en-IN" b="1" dirty="0"/>
          </a:p>
        </p:txBody>
      </p:sp>
      <p:cxnSp>
        <p:nvCxnSpPr>
          <p:cNvPr id="30" name="Straight Arrow Connector 29">
            <a:extLst>
              <a:ext uri="{FF2B5EF4-FFF2-40B4-BE49-F238E27FC236}">
                <a16:creationId xmlns:a16="http://schemas.microsoft.com/office/drawing/2014/main" id="{B06850FC-3927-47A8-8F83-C3133E4A981E}"/>
              </a:ext>
            </a:extLst>
          </p:cNvPr>
          <p:cNvCxnSpPr/>
          <p:nvPr/>
        </p:nvCxnSpPr>
        <p:spPr>
          <a:xfrm>
            <a:off x="7565108" y="5009981"/>
            <a:ext cx="3328219" cy="500675"/>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7E3EDD5-885D-4B02-A20A-90682DDF5D17}"/>
              </a:ext>
            </a:extLst>
          </p:cNvPr>
          <p:cNvCxnSpPr>
            <a:cxnSpLocks/>
            <a:stCxn id="26" idx="1"/>
          </p:cNvCxnSpPr>
          <p:nvPr/>
        </p:nvCxnSpPr>
        <p:spPr>
          <a:xfrm flipH="1">
            <a:off x="7523309" y="4047138"/>
            <a:ext cx="3310540" cy="129374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332899D-AE94-47A0-93B2-05F7E97EF8D3}"/>
              </a:ext>
            </a:extLst>
          </p:cNvPr>
          <p:cNvSpPr txBox="1"/>
          <p:nvPr/>
        </p:nvSpPr>
        <p:spPr>
          <a:xfrm>
            <a:off x="10833849" y="3862472"/>
            <a:ext cx="265466" cy="369332"/>
          </a:xfrm>
          <a:prstGeom prst="rect">
            <a:avLst/>
          </a:prstGeom>
          <a:noFill/>
        </p:spPr>
        <p:txBody>
          <a:bodyPr wrap="square" rtlCol="0">
            <a:spAutoFit/>
          </a:bodyPr>
          <a:lstStyle/>
          <a:p>
            <a:r>
              <a:rPr lang="en-US" b="1" dirty="0"/>
              <a:t>1</a:t>
            </a:r>
            <a:endParaRPr lang="en-IN" b="1" dirty="0"/>
          </a:p>
        </p:txBody>
      </p:sp>
      <p:sp>
        <p:nvSpPr>
          <p:cNvPr id="27" name="TextBox 26">
            <a:extLst>
              <a:ext uri="{FF2B5EF4-FFF2-40B4-BE49-F238E27FC236}">
                <a16:creationId xmlns:a16="http://schemas.microsoft.com/office/drawing/2014/main" id="{FC99FAD4-FFA2-44DD-8DC5-D2E837356759}"/>
              </a:ext>
            </a:extLst>
          </p:cNvPr>
          <p:cNvSpPr txBox="1"/>
          <p:nvPr/>
        </p:nvSpPr>
        <p:spPr>
          <a:xfrm>
            <a:off x="7239356" y="5200463"/>
            <a:ext cx="265466" cy="369332"/>
          </a:xfrm>
          <a:prstGeom prst="rect">
            <a:avLst/>
          </a:prstGeom>
          <a:noFill/>
        </p:spPr>
        <p:txBody>
          <a:bodyPr wrap="square" rtlCol="0">
            <a:spAutoFit/>
          </a:bodyPr>
          <a:lstStyle/>
          <a:p>
            <a:r>
              <a:rPr lang="en-US" b="1" dirty="0"/>
              <a:t>5</a:t>
            </a:r>
            <a:endParaRPr lang="en-IN" b="1" dirty="0"/>
          </a:p>
        </p:txBody>
      </p:sp>
      <p:cxnSp>
        <p:nvCxnSpPr>
          <p:cNvPr id="28" name="Straight Arrow Connector 27">
            <a:extLst>
              <a:ext uri="{FF2B5EF4-FFF2-40B4-BE49-F238E27FC236}">
                <a16:creationId xmlns:a16="http://schemas.microsoft.com/office/drawing/2014/main" id="{3C09B472-B573-4E55-BA25-AD6696F9F776}"/>
              </a:ext>
            </a:extLst>
          </p:cNvPr>
          <p:cNvCxnSpPr/>
          <p:nvPr/>
        </p:nvCxnSpPr>
        <p:spPr>
          <a:xfrm>
            <a:off x="7565108" y="5385129"/>
            <a:ext cx="3328219" cy="500675"/>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32CCE3DE-3A30-4149-B9AA-F55AB1167226}"/>
              </a:ext>
            </a:extLst>
          </p:cNvPr>
          <p:cNvSpPr/>
          <p:nvPr/>
        </p:nvSpPr>
        <p:spPr>
          <a:xfrm>
            <a:off x="2925129" y="2807112"/>
            <a:ext cx="1872000" cy="12416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D5D7D05F-941F-4FD3-90D9-FD8C08DAEA62}"/>
              </a:ext>
            </a:extLst>
          </p:cNvPr>
          <p:cNvSpPr txBox="1"/>
          <p:nvPr/>
        </p:nvSpPr>
        <p:spPr>
          <a:xfrm>
            <a:off x="2782874" y="2460838"/>
            <a:ext cx="2267861" cy="369332"/>
          </a:xfrm>
          <a:prstGeom prst="rect">
            <a:avLst/>
          </a:prstGeom>
          <a:noFill/>
        </p:spPr>
        <p:txBody>
          <a:bodyPr wrap="square" rtlCol="0">
            <a:spAutoFit/>
          </a:bodyPr>
          <a:lstStyle/>
          <a:p>
            <a:pPr algn="ctr"/>
            <a:r>
              <a:rPr lang="en-US" b="1" dirty="0">
                <a:solidFill>
                  <a:srgbClr val="FF0000"/>
                </a:solidFill>
              </a:rPr>
              <a:t>Sliding Window</a:t>
            </a:r>
            <a:endParaRPr lang="en-IN" b="1" dirty="0">
              <a:solidFill>
                <a:srgbClr val="FF0000"/>
              </a:solidFill>
            </a:endParaRPr>
          </a:p>
        </p:txBody>
      </p:sp>
      <p:cxnSp>
        <p:nvCxnSpPr>
          <p:cNvPr id="33" name="Straight Arrow Connector 32">
            <a:extLst>
              <a:ext uri="{FF2B5EF4-FFF2-40B4-BE49-F238E27FC236}">
                <a16:creationId xmlns:a16="http://schemas.microsoft.com/office/drawing/2014/main" id="{08664825-64A7-412F-A2BD-93B00E3C4E7C}"/>
              </a:ext>
            </a:extLst>
          </p:cNvPr>
          <p:cNvCxnSpPr>
            <a:cxnSpLocks/>
          </p:cNvCxnSpPr>
          <p:nvPr/>
        </p:nvCxnSpPr>
        <p:spPr>
          <a:xfrm flipH="1">
            <a:off x="9453716" y="4432077"/>
            <a:ext cx="1398620" cy="61044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AB93BE6-CD40-4C60-893B-2482919A7459}"/>
              </a:ext>
            </a:extLst>
          </p:cNvPr>
          <p:cNvSpPr txBox="1"/>
          <p:nvPr/>
        </p:nvSpPr>
        <p:spPr>
          <a:xfrm>
            <a:off x="10853487" y="4265501"/>
            <a:ext cx="265466" cy="369332"/>
          </a:xfrm>
          <a:prstGeom prst="rect">
            <a:avLst/>
          </a:prstGeom>
          <a:noFill/>
        </p:spPr>
        <p:txBody>
          <a:bodyPr wrap="square" rtlCol="0">
            <a:spAutoFit/>
          </a:bodyPr>
          <a:lstStyle/>
          <a:p>
            <a:r>
              <a:rPr lang="en-US" b="1" dirty="0"/>
              <a:t>2</a:t>
            </a:r>
            <a:endParaRPr lang="en-IN" b="1" dirty="0"/>
          </a:p>
        </p:txBody>
      </p:sp>
      <p:sp>
        <p:nvSpPr>
          <p:cNvPr id="8" name="TextBox 7">
            <a:extLst>
              <a:ext uri="{FF2B5EF4-FFF2-40B4-BE49-F238E27FC236}">
                <a16:creationId xmlns:a16="http://schemas.microsoft.com/office/drawing/2014/main" id="{10CA95E8-DDAB-4A95-819D-C600CA8C249A}"/>
              </a:ext>
            </a:extLst>
          </p:cNvPr>
          <p:cNvSpPr txBox="1"/>
          <p:nvPr/>
        </p:nvSpPr>
        <p:spPr>
          <a:xfrm>
            <a:off x="9178579" y="4936899"/>
            <a:ext cx="272214" cy="369332"/>
          </a:xfrm>
          <a:prstGeom prst="rect">
            <a:avLst/>
          </a:prstGeom>
          <a:noFill/>
        </p:spPr>
        <p:txBody>
          <a:bodyPr wrap="square" rtlCol="0">
            <a:spAutoFit/>
          </a:bodyPr>
          <a:lstStyle/>
          <a:p>
            <a:r>
              <a:rPr lang="en-US" b="1" dirty="0">
                <a:solidFill>
                  <a:srgbClr val="FF0000"/>
                </a:solidFill>
              </a:rPr>
              <a:t>X</a:t>
            </a:r>
            <a:endParaRPr lang="en-IN" b="1" dirty="0">
              <a:solidFill>
                <a:srgbClr val="FF0000"/>
              </a:solidFill>
            </a:endParaRPr>
          </a:p>
        </p:txBody>
      </p:sp>
    </p:spTree>
    <p:extLst>
      <p:ext uri="{BB962C8B-B14F-4D97-AF65-F5344CB8AC3E}">
        <p14:creationId xmlns:p14="http://schemas.microsoft.com/office/powerpoint/2010/main" val="758447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1" grpId="0"/>
      <p:bldP spid="12" grpId="0"/>
      <p:bldP spid="15" grpId="0"/>
      <p:bldP spid="17" grpId="0"/>
      <p:bldP spid="19" grpId="0"/>
      <p:bldP spid="21" grpId="0"/>
      <p:bldP spid="46" grpId="0"/>
      <p:bldP spid="29" grpId="0"/>
      <p:bldP spid="26" grpId="0"/>
      <p:bldP spid="27" grpId="0"/>
      <p:bldP spid="31" grpId="0" animBg="1"/>
      <p:bldP spid="32" grpId="0"/>
      <p:bldP spid="34" grpId="0"/>
      <p:bldP spid="8"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ED2D8-75F1-4AD8-9995-117B600D7B71}"/>
              </a:ext>
            </a:extLst>
          </p:cNvPr>
          <p:cNvSpPr>
            <a:spLocks noGrp="1"/>
          </p:cNvSpPr>
          <p:nvPr>
            <p:ph type="title"/>
          </p:nvPr>
        </p:nvSpPr>
        <p:spPr>
          <a:xfrm>
            <a:off x="838200" y="136525"/>
            <a:ext cx="10515600" cy="775060"/>
          </a:xfrm>
        </p:spPr>
        <p:txBody>
          <a:bodyPr>
            <a:noAutofit/>
          </a:bodyPr>
          <a:lstStyle/>
          <a:p>
            <a:r>
              <a:rPr lang="en-US" sz="3600" b="1" dirty="0"/>
              <a:t>WORKING PRINCIPLE OF GO-BACK-N ARQ </a:t>
            </a:r>
            <a:endParaRPr lang="en-IN" sz="3600" b="1" dirty="0"/>
          </a:p>
        </p:txBody>
      </p:sp>
      <p:graphicFrame>
        <p:nvGraphicFramePr>
          <p:cNvPr id="5" name="Table 5">
            <a:extLst>
              <a:ext uri="{FF2B5EF4-FFF2-40B4-BE49-F238E27FC236}">
                <a16:creationId xmlns:a16="http://schemas.microsoft.com/office/drawing/2014/main" id="{61304AB2-F1E4-4702-AA0E-5854CF5E985A}"/>
              </a:ext>
            </a:extLst>
          </p:cNvPr>
          <p:cNvGraphicFramePr>
            <a:graphicFrameLocks noGrp="1"/>
          </p:cNvGraphicFramePr>
          <p:nvPr>
            <p:extLst/>
          </p:nvPr>
        </p:nvGraphicFramePr>
        <p:xfrm>
          <a:off x="469490" y="1969324"/>
          <a:ext cx="5220005" cy="500675"/>
        </p:xfrm>
        <a:graphic>
          <a:graphicData uri="http://schemas.openxmlformats.org/drawingml/2006/table">
            <a:tbl>
              <a:tblPr firstRow="1" bandRow="1">
                <a:tableStyleId>{5C22544A-7EE6-4342-B048-85BDC9FD1C3A}</a:tableStyleId>
              </a:tblPr>
              <a:tblGrid>
                <a:gridCol w="617598">
                  <a:extLst>
                    <a:ext uri="{9D8B030D-6E8A-4147-A177-3AD203B41FA5}">
                      <a16:colId xmlns:a16="http://schemas.microsoft.com/office/drawing/2014/main" val="3462902511"/>
                    </a:ext>
                  </a:extLst>
                </a:gridCol>
                <a:gridCol w="460847">
                  <a:extLst>
                    <a:ext uri="{9D8B030D-6E8A-4147-A177-3AD203B41FA5}">
                      <a16:colId xmlns:a16="http://schemas.microsoft.com/office/drawing/2014/main" val="4216550779"/>
                    </a:ext>
                  </a:extLst>
                </a:gridCol>
                <a:gridCol w="460847">
                  <a:extLst>
                    <a:ext uri="{9D8B030D-6E8A-4147-A177-3AD203B41FA5}">
                      <a16:colId xmlns:a16="http://schemas.microsoft.com/office/drawing/2014/main" val="2089052253"/>
                    </a:ext>
                  </a:extLst>
                </a:gridCol>
                <a:gridCol w="460847">
                  <a:extLst>
                    <a:ext uri="{9D8B030D-6E8A-4147-A177-3AD203B41FA5}">
                      <a16:colId xmlns:a16="http://schemas.microsoft.com/office/drawing/2014/main" val="3302496610"/>
                    </a:ext>
                  </a:extLst>
                </a:gridCol>
                <a:gridCol w="460847">
                  <a:extLst>
                    <a:ext uri="{9D8B030D-6E8A-4147-A177-3AD203B41FA5}">
                      <a16:colId xmlns:a16="http://schemas.microsoft.com/office/drawing/2014/main" val="409925436"/>
                    </a:ext>
                  </a:extLst>
                </a:gridCol>
                <a:gridCol w="460847">
                  <a:extLst>
                    <a:ext uri="{9D8B030D-6E8A-4147-A177-3AD203B41FA5}">
                      <a16:colId xmlns:a16="http://schemas.microsoft.com/office/drawing/2014/main" val="1207778539"/>
                    </a:ext>
                  </a:extLst>
                </a:gridCol>
                <a:gridCol w="460847">
                  <a:extLst>
                    <a:ext uri="{9D8B030D-6E8A-4147-A177-3AD203B41FA5}">
                      <a16:colId xmlns:a16="http://schemas.microsoft.com/office/drawing/2014/main" val="2689190909"/>
                    </a:ext>
                  </a:extLst>
                </a:gridCol>
                <a:gridCol w="460847">
                  <a:extLst>
                    <a:ext uri="{9D8B030D-6E8A-4147-A177-3AD203B41FA5}">
                      <a16:colId xmlns:a16="http://schemas.microsoft.com/office/drawing/2014/main" val="176004471"/>
                    </a:ext>
                  </a:extLst>
                </a:gridCol>
                <a:gridCol w="460847">
                  <a:extLst>
                    <a:ext uri="{9D8B030D-6E8A-4147-A177-3AD203B41FA5}">
                      <a16:colId xmlns:a16="http://schemas.microsoft.com/office/drawing/2014/main" val="490732250"/>
                    </a:ext>
                  </a:extLst>
                </a:gridCol>
                <a:gridCol w="460847">
                  <a:extLst>
                    <a:ext uri="{9D8B030D-6E8A-4147-A177-3AD203B41FA5}">
                      <a16:colId xmlns:a16="http://schemas.microsoft.com/office/drawing/2014/main" val="4052901623"/>
                    </a:ext>
                  </a:extLst>
                </a:gridCol>
                <a:gridCol w="454784">
                  <a:extLst>
                    <a:ext uri="{9D8B030D-6E8A-4147-A177-3AD203B41FA5}">
                      <a16:colId xmlns:a16="http://schemas.microsoft.com/office/drawing/2014/main" val="1481372686"/>
                    </a:ext>
                  </a:extLst>
                </a:gridCol>
              </a:tblGrid>
              <a:tr h="500675">
                <a:tc>
                  <a:txBody>
                    <a:bodyPr/>
                    <a:lstStyle/>
                    <a:p>
                      <a:pPr algn="ctr"/>
                      <a:r>
                        <a:rPr lang="en-US" sz="2000" dirty="0">
                          <a:solidFill>
                            <a:schemeClr val="tx1"/>
                          </a:solidFill>
                        </a:rPr>
                        <a:t>10</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9</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8</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7</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6</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5</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4</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3</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2</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1</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0</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48015578"/>
                  </a:ext>
                </a:extLst>
              </a:tr>
            </a:tbl>
          </a:graphicData>
        </a:graphic>
      </p:graphicFrame>
      <p:sp>
        <p:nvSpPr>
          <p:cNvPr id="6" name="TextBox 5">
            <a:extLst>
              <a:ext uri="{FF2B5EF4-FFF2-40B4-BE49-F238E27FC236}">
                <a16:creationId xmlns:a16="http://schemas.microsoft.com/office/drawing/2014/main" id="{0757891C-DA85-48D4-B03E-F9726144E6D8}"/>
              </a:ext>
            </a:extLst>
          </p:cNvPr>
          <p:cNvSpPr txBox="1"/>
          <p:nvPr/>
        </p:nvSpPr>
        <p:spPr>
          <a:xfrm>
            <a:off x="693175" y="3333165"/>
            <a:ext cx="2728452" cy="523220"/>
          </a:xfrm>
          <a:prstGeom prst="rect">
            <a:avLst/>
          </a:prstGeom>
          <a:noFill/>
        </p:spPr>
        <p:txBody>
          <a:bodyPr wrap="square" rtlCol="0">
            <a:spAutoFit/>
          </a:bodyPr>
          <a:lstStyle/>
          <a:p>
            <a:r>
              <a:rPr lang="en-US" sz="2800" b="1" dirty="0"/>
              <a:t>Window Size:</a:t>
            </a:r>
            <a:endParaRPr lang="en-IN" sz="2800" b="1" dirty="0"/>
          </a:p>
        </p:txBody>
      </p:sp>
      <p:sp>
        <p:nvSpPr>
          <p:cNvPr id="7" name="TextBox 6">
            <a:extLst>
              <a:ext uri="{FF2B5EF4-FFF2-40B4-BE49-F238E27FC236}">
                <a16:creationId xmlns:a16="http://schemas.microsoft.com/office/drawing/2014/main" id="{85C8EA99-8A96-486E-97B6-E516FAB78438}"/>
              </a:ext>
            </a:extLst>
          </p:cNvPr>
          <p:cNvSpPr txBox="1"/>
          <p:nvPr/>
        </p:nvSpPr>
        <p:spPr>
          <a:xfrm>
            <a:off x="3084721" y="3337739"/>
            <a:ext cx="766915" cy="584775"/>
          </a:xfrm>
          <a:prstGeom prst="rect">
            <a:avLst/>
          </a:prstGeom>
          <a:solidFill>
            <a:schemeClr val="accent2">
              <a:lumMod val="20000"/>
              <a:lumOff val="80000"/>
            </a:schemeClr>
          </a:solidFill>
          <a:ln w="28575">
            <a:solidFill>
              <a:schemeClr val="accent4">
                <a:lumMod val="50000"/>
              </a:schemeClr>
            </a:solidFill>
          </a:ln>
        </p:spPr>
        <p:txBody>
          <a:bodyPr wrap="square" rtlCol="0">
            <a:spAutoFit/>
          </a:bodyPr>
          <a:lstStyle/>
          <a:p>
            <a:pPr algn="ctr"/>
            <a:r>
              <a:rPr lang="en-US" sz="3200" b="1" dirty="0"/>
              <a:t>4</a:t>
            </a:r>
            <a:endParaRPr lang="en-IN" sz="3200" b="1" dirty="0"/>
          </a:p>
        </p:txBody>
      </p:sp>
      <p:cxnSp>
        <p:nvCxnSpPr>
          <p:cNvPr id="9" name="Straight Connector 8">
            <a:extLst>
              <a:ext uri="{FF2B5EF4-FFF2-40B4-BE49-F238E27FC236}">
                <a16:creationId xmlns:a16="http://schemas.microsoft.com/office/drawing/2014/main" id="{279D63E9-E119-43C7-90E2-DABE915F935E}"/>
              </a:ext>
            </a:extLst>
          </p:cNvPr>
          <p:cNvCxnSpPr>
            <a:cxnSpLocks/>
          </p:cNvCxnSpPr>
          <p:nvPr/>
        </p:nvCxnSpPr>
        <p:spPr>
          <a:xfrm flipH="1">
            <a:off x="7523309" y="1592854"/>
            <a:ext cx="27865" cy="5161907"/>
          </a:xfrm>
          <a:prstGeom prst="line">
            <a:avLst/>
          </a:prstGeom>
          <a:ln w="57150"/>
        </p:spPr>
        <p:style>
          <a:lnRef idx="3">
            <a:schemeClr val="accent4"/>
          </a:lnRef>
          <a:fillRef idx="0">
            <a:schemeClr val="accent4"/>
          </a:fillRef>
          <a:effectRef idx="2">
            <a:schemeClr val="accent4"/>
          </a:effectRef>
          <a:fontRef idx="minor">
            <a:schemeClr val="tx1"/>
          </a:fontRef>
        </p:style>
      </p:cxnSp>
      <p:cxnSp>
        <p:nvCxnSpPr>
          <p:cNvPr id="10" name="Straight Connector 9">
            <a:extLst>
              <a:ext uri="{FF2B5EF4-FFF2-40B4-BE49-F238E27FC236}">
                <a16:creationId xmlns:a16="http://schemas.microsoft.com/office/drawing/2014/main" id="{6813333F-5B31-4582-9032-D1A5EFDDB342}"/>
              </a:ext>
            </a:extLst>
          </p:cNvPr>
          <p:cNvCxnSpPr>
            <a:cxnSpLocks/>
          </p:cNvCxnSpPr>
          <p:nvPr/>
        </p:nvCxnSpPr>
        <p:spPr>
          <a:xfrm>
            <a:off x="10879393" y="1571116"/>
            <a:ext cx="13934" cy="5183645"/>
          </a:xfrm>
          <a:prstGeom prst="line">
            <a:avLst/>
          </a:prstGeom>
          <a:ln w="57150"/>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02FEF971-1DB8-40CE-B48C-F0BB33948B1D}"/>
              </a:ext>
            </a:extLst>
          </p:cNvPr>
          <p:cNvSpPr txBox="1"/>
          <p:nvPr/>
        </p:nvSpPr>
        <p:spPr>
          <a:xfrm>
            <a:off x="7034980" y="1061914"/>
            <a:ext cx="1032387" cy="369332"/>
          </a:xfrm>
          <a:prstGeom prst="rect">
            <a:avLst/>
          </a:prstGeom>
          <a:noFill/>
        </p:spPr>
        <p:txBody>
          <a:bodyPr wrap="square" rtlCol="0">
            <a:spAutoFit/>
          </a:bodyPr>
          <a:lstStyle/>
          <a:p>
            <a:pPr algn="ctr"/>
            <a:r>
              <a:rPr lang="en-US" b="1" dirty="0"/>
              <a:t>Sender</a:t>
            </a:r>
            <a:endParaRPr lang="en-IN" b="1" dirty="0"/>
          </a:p>
        </p:txBody>
      </p:sp>
      <p:sp>
        <p:nvSpPr>
          <p:cNvPr id="12" name="TextBox 11">
            <a:extLst>
              <a:ext uri="{FF2B5EF4-FFF2-40B4-BE49-F238E27FC236}">
                <a16:creationId xmlns:a16="http://schemas.microsoft.com/office/drawing/2014/main" id="{18692686-BEF4-4776-A486-9697BCF3F865}"/>
              </a:ext>
            </a:extLst>
          </p:cNvPr>
          <p:cNvSpPr txBox="1"/>
          <p:nvPr/>
        </p:nvSpPr>
        <p:spPr>
          <a:xfrm>
            <a:off x="10216952" y="1061914"/>
            <a:ext cx="1256057" cy="369332"/>
          </a:xfrm>
          <a:prstGeom prst="rect">
            <a:avLst/>
          </a:prstGeom>
          <a:noFill/>
        </p:spPr>
        <p:txBody>
          <a:bodyPr wrap="square" rtlCol="0">
            <a:spAutoFit/>
          </a:bodyPr>
          <a:lstStyle/>
          <a:p>
            <a:pPr algn="ctr"/>
            <a:r>
              <a:rPr lang="en-US" b="1" dirty="0"/>
              <a:t>Receiver</a:t>
            </a:r>
            <a:endParaRPr lang="en-IN" b="1" dirty="0"/>
          </a:p>
        </p:txBody>
      </p:sp>
      <p:cxnSp>
        <p:nvCxnSpPr>
          <p:cNvPr id="14" name="Straight Arrow Connector 13">
            <a:extLst>
              <a:ext uri="{FF2B5EF4-FFF2-40B4-BE49-F238E27FC236}">
                <a16:creationId xmlns:a16="http://schemas.microsoft.com/office/drawing/2014/main" id="{DEBDFC09-0C9B-4FE0-BF04-752BFF987249}"/>
              </a:ext>
            </a:extLst>
          </p:cNvPr>
          <p:cNvCxnSpPr/>
          <p:nvPr/>
        </p:nvCxnSpPr>
        <p:spPr>
          <a:xfrm>
            <a:off x="7551174" y="1969324"/>
            <a:ext cx="3328219" cy="500675"/>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4ACC90E-BE84-46A7-B21B-D83CB64F7644}"/>
              </a:ext>
            </a:extLst>
          </p:cNvPr>
          <p:cNvSpPr txBox="1"/>
          <p:nvPr/>
        </p:nvSpPr>
        <p:spPr>
          <a:xfrm>
            <a:off x="7197212" y="1784587"/>
            <a:ext cx="265466" cy="369332"/>
          </a:xfrm>
          <a:prstGeom prst="rect">
            <a:avLst/>
          </a:prstGeom>
          <a:noFill/>
        </p:spPr>
        <p:txBody>
          <a:bodyPr wrap="square" rtlCol="0">
            <a:spAutoFit/>
          </a:bodyPr>
          <a:lstStyle/>
          <a:p>
            <a:r>
              <a:rPr lang="en-US" b="1" dirty="0"/>
              <a:t>0</a:t>
            </a:r>
            <a:endParaRPr lang="en-IN" b="1" dirty="0"/>
          </a:p>
        </p:txBody>
      </p:sp>
      <p:cxnSp>
        <p:nvCxnSpPr>
          <p:cNvPr id="16" name="Straight Arrow Connector 15">
            <a:extLst>
              <a:ext uri="{FF2B5EF4-FFF2-40B4-BE49-F238E27FC236}">
                <a16:creationId xmlns:a16="http://schemas.microsoft.com/office/drawing/2014/main" id="{3246AFC5-C5B3-4B75-B77C-EB364D0E17D9}"/>
              </a:ext>
            </a:extLst>
          </p:cNvPr>
          <p:cNvCxnSpPr/>
          <p:nvPr/>
        </p:nvCxnSpPr>
        <p:spPr>
          <a:xfrm>
            <a:off x="7551173" y="2329066"/>
            <a:ext cx="3328219" cy="500675"/>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5244DF1-8D32-4233-BD6F-DC3B760CB18A}"/>
              </a:ext>
            </a:extLst>
          </p:cNvPr>
          <p:cNvSpPr txBox="1"/>
          <p:nvPr/>
        </p:nvSpPr>
        <p:spPr>
          <a:xfrm>
            <a:off x="7239356" y="2887988"/>
            <a:ext cx="265466" cy="369332"/>
          </a:xfrm>
          <a:prstGeom prst="rect">
            <a:avLst/>
          </a:prstGeom>
          <a:noFill/>
        </p:spPr>
        <p:txBody>
          <a:bodyPr wrap="square" rtlCol="0">
            <a:spAutoFit/>
          </a:bodyPr>
          <a:lstStyle/>
          <a:p>
            <a:r>
              <a:rPr lang="en-US" b="1" dirty="0"/>
              <a:t>3</a:t>
            </a:r>
            <a:endParaRPr lang="en-IN" b="1" dirty="0"/>
          </a:p>
        </p:txBody>
      </p:sp>
      <p:cxnSp>
        <p:nvCxnSpPr>
          <p:cNvPr id="18" name="Straight Arrow Connector 17">
            <a:extLst>
              <a:ext uri="{FF2B5EF4-FFF2-40B4-BE49-F238E27FC236}">
                <a16:creationId xmlns:a16="http://schemas.microsoft.com/office/drawing/2014/main" id="{DF1EBE09-1850-43BA-B88C-F7ECD4BE28ED}"/>
              </a:ext>
            </a:extLst>
          </p:cNvPr>
          <p:cNvCxnSpPr/>
          <p:nvPr/>
        </p:nvCxnSpPr>
        <p:spPr>
          <a:xfrm>
            <a:off x="7537241" y="2714516"/>
            <a:ext cx="3328219" cy="500675"/>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D8D8422-6E6B-4FDA-BAB5-ADFE94E7EB13}"/>
              </a:ext>
            </a:extLst>
          </p:cNvPr>
          <p:cNvSpPr txBox="1"/>
          <p:nvPr/>
        </p:nvSpPr>
        <p:spPr>
          <a:xfrm>
            <a:off x="7220870" y="2166026"/>
            <a:ext cx="265466" cy="369332"/>
          </a:xfrm>
          <a:prstGeom prst="rect">
            <a:avLst/>
          </a:prstGeom>
          <a:noFill/>
        </p:spPr>
        <p:txBody>
          <a:bodyPr wrap="square" rtlCol="0">
            <a:spAutoFit/>
          </a:bodyPr>
          <a:lstStyle/>
          <a:p>
            <a:r>
              <a:rPr lang="en-US" b="1" dirty="0"/>
              <a:t>1</a:t>
            </a:r>
            <a:endParaRPr lang="en-IN" b="1" dirty="0"/>
          </a:p>
        </p:txBody>
      </p:sp>
      <p:cxnSp>
        <p:nvCxnSpPr>
          <p:cNvPr id="20" name="Straight Arrow Connector 19">
            <a:extLst>
              <a:ext uri="{FF2B5EF4-FFF2-40B4-BE49-F238E27FC236}">
                <a16:creationId xmlns:a16="http://schemas.microsoft.com/office/drawing/2014/main" id="{17D4E21B-53BD-4F72-B53D-9E5DC2041C10}"/>
              </a:ext>
            </a:extLst>
          </p:cNvPr>
          <p:cNvCxnSpPr/>
          <p:nvPr/>
        </p:nvCxnSpPr>
        <p:spPr>
          <a:xfrm>
            <a:off x="7565108" y="3072654"/>
            <a:ext cx="3328219" cy="500675"/>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7BDF78C-29F4-46CC-B5A7-073D1C011A7B}"/>
              </a:ext>
            </a:extLst>
          </p:cNvPr>
          <p:cNvSpPr txBox="1"/>
          <p:nvPr/>
        </p:nvSpPr>
        <p:spPr>
          <a:xfrm>
            <a:off x="7220870" y="2547465"/>
            <a:ext cx="265466" cy="369332"/>
          </a:xfrm>
          <a:prstGeom prst="rect">
            <a:avLst/>
          </a:prstGeom>
          <a:noFill/>
        </p:spPr>
        <p:txBody>
          <a:bodyPr wrap="square" rtlCol="0">
            <a:spAutoFit/>
          </a:bodyPr>
          <a:lstStyle/>
          <a:p>
            <a:r>
              <a:rPr lang="en-US" b="1" dirty="0"/>
              <a:t>2</a:t>
            </a:r>
            <a:endParaRPr lang="en-IN" b="1" dirty="0"/>
          </a:p>
        </p:txBody>
      </p:sp>
      <p:cxnSp>
        <p:nvCxnSpPr>
          <p:cNvPr id="41" name="Straight Arrow Connector 40">
            <a:extLst>
              <a:ext uri="{FF2B5EF4-FFF2-40B4-BE49-F238E27FC236}">
                <a16:creationId xmlns:a16="http://schemas.microsoft.com/office/drawing/2014/main" id="{31685BCB-5782-4CAC-9F35-684421DACD67}"/>
              </a:ext>
            </a:extLst>
          </p:cNvPr>
          <p:cNvCxnSpPr>
            <a:cxnSpLocks/>
          </p:cNvCxnSpPr>
          <p:nvPr/>
        </p:nvCxnSpPr>
        <p:spPr>
          <a:xfrm flipH="1">
            <a:off x="7554098" y="2514243"/>
            <a:ext cx="3256414" cy="125756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8035EB7-938A-42AB-A297-B8B75C55C980}"/>
              </a:ext>
            </a:extLst>
          </p:cNvPr>
          <p:cNvSpPr txBox="1"/>
          <p:nvPr/>
        </p:nvSpPr>
        <p:spPr>
          <a:xfrm>
            <a:off x="10864639" y="2293392"/>
            <a:ext cx="265466" cy="369332"/>
          </a:xfrm>
          <a:prstGeom prst="rect">
            <a:avLst/>
          </a:prstGeom>
          <a:noFill/>
        </p:spPr>
        <p:txBody>
          <a:bodyPr wrap="square" rtlCol="0">
            <a:spAutoFit/>
          </a:bodyPr>
          <a:lstStyle/>
          <a:p>
            <a:r>
              <a:rPr lang="en-US" b="1" dirty="0"/>
              <a:t>0</a:t>
            </a:r>
            <a:endParaRPr lang="en-IN" b="1" dirty="0"/>
          </a:p>
        </p:txBody>
      </p:sp>
      <p:sp>
        <p:nvSpPr>
          <p:cNvPr id="29" name="TextBox 28">
            <a:extLst>
              <a:ext uri="{FF2B5EF4-FFF2-40B4-BE49-F238E27FC236}">
                <a16:creationId xmlns:a16="http://schemas.microsoft.com/office/drawing/2014/main" id="{34C7FA9E-748D-4261-A43D-C59359E7E685}"/>
              </a:ext>
            </a:extLst>
          </p:cNvPr>
          <p:cNvSpPr txBox="1"/>
          <p:nvPr/>
        </p:nvSpPr>
        <p:spPr>
          <a:xfrm>
            <a:off x="7239356" y="3615977"/>
            <a:ext cx="265466" cy="369332"/>
          </a:xfrm>
          <a:prstGeom prst="rect">
            <a:avLst/>
          </a:prstGeom>
          <a:noFill/>
        </p:spPr>
        <p:txBody>
          <a:bodyPr wrap="square" rtlCol="0">
            <a:spAutoFit/>
          </a:bodyPr>
          <a:lstStyle/>
          <a:p>
            <a:r>
              <a:rPr lang="en-US" b="1" dirty="0"/>
              <a:t>4</a:t>
            </a:r>
            <a:endParaRPr lang="en-IN" b="1" dirty="0"/>
          </a:p>
        </p:txBody>
      </p:sp>
      <p:cxnSp>
        <p:nvCxnSpPr>
          <p:cNvPr id="30" name="Straight Arrow Connector 29">
            <a:extLst>
              <a:ext uri="{FF2B5EF4-FFF2-40B4-BE49-F238E27FC236}">
                <a16:creationId xmlns:a16="http://schemas.microsoft.com/office/drawing/2014/main" id="{B06850FC-3927-47A8-8F83-C3133E4A981E}"/>
              </a:ext>
            </a:extLst>
          </p:cNvPr>
          <p:cNvCxnSpPr/>
          <p:nvPr/>
        </p:nvCxnSpPr>
        <p:spPr>
          <a:xfrm>
            <a:off x="7565108" y="3800643"/>
            <a:ext cx="3328219" cy="500675"/>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7E3EDD5-885D-4B02-A20A-90682DDF5D17}"/>
              </a:ext>
            </a:extLst>
          </p:cNvPr>
          <p:cNvCxnSpPr>
            <a:cxnSpLocks/>
            <a:stCxn id="26" idx="1"/>
          </p:cNvCxnSpPr>
          <p:nvPr/>
        </p:nvCxnSpPr>
        <p:spPr>
          <a:xfrm flipH="1">
            <a:off x="7523309" y="2837800"/>
            <a:ext cx="3310540" cy="129374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332899D-AE94-47A0-93B2-05F7E97EF8D3}"/>
              </a:ext>
            </a:extLst>
          </p:cNvPr>
          <p:cNvSpPr txBox="1"/>
          <p:nvPr/>
        </p:nvSpPr>
        <p:spPr>
          <a:xfrm>
            <a:off x="10833849" y="2653134"/>
            <a:ext cx="265466" cy="369332"/>
          </a:xfrm>
          <a:prstGeom prst="rect">
            <a:avLst/>
          </a:prstGeom>
          <a:noFill/>
        </p:spPr>
        <p:txBody>
          <a:bodyPr wrap="square" rtlCol="0">
            <a:spAutoFit/>
          </a:bodyPr>
          <a:lstStyle/>
          <a:p>
            <a:r>
              <a:rPr lang="en-US" b="1" dirty="0"/>
              <a:t>1</a:t>
            </a:r>
            <a:endParaRPr lang="en-IN" b="1" dirty="0"/>
          </a:p>
        </p:txBody>
      </p:sp>
      <p:sp>
        <p:nvSpPr>
          <p:cNvPr id="27" name="TextBox 26">
            <a:extLst>
              <a:ext uri="{FF2B5EF4-FFF2-40B4-BE49-F238E27FC236}">
                <a16:creationId xmlns:a16="http://schemas.microsoft.com/office/drawing/2014/main" id="{FC99FAD4-FFA2-44DD-8DC5-D2E837356759}"/>
              </a:ext>
            </a:extLst>
          </p:cNvPr>
          <p:cNvSpPr txBox="1"/>
          <p:nvPr/>
        </p:nvSpPr>
        <p:spPr>
          <a:xfrm>
            <a:off x="7239356" y="3991125"/>
            <a:ext cx="265466" cy="369332"/>
          </a:xfrm>
          <a:prstGeom prst="rect">
            <a:avLst/>
          </a:prstGeom>
          <a:noFill/>
        </p:spPr>
        <p:txBody>
          <a:bodyPr wrap="square" rtlCol="0">
            <a:spAutoFit/>
          </a:bodyPr>
          <a:lstStyle/>
          <a:p>
            <a:r>
              <a:rPr lang="en-US" b="1" dirty="0"/>
              <a:t>5</a:t>
            </a:r>
            <a:endParaRPr lang="en-IN" b="1" dirty="0"/>
          </a:p>
        </p:txBody>
      </p:sp>
      <p:cxnSp>
        <p:nvCxnSpPr>
          <p:cNvPr id="28" name="Straight Arrow Connector 27">
            <a:extLst>
              <a:ext uri="{FF2B5EF4-FFF2-40B4-BE49-F238E27FC236}">
                <a16:creationId xmlns:a16="http://schemas.microsoft.com/office/drawing/2014/main" id="{3C09B472-B573-4E55-BA25-AD6696F9F776}"/>
              </a:ext>
            </a:extLst>
          </p:cNvPr>
          <p:cNvCxnSpPr/>
          <p:nvPr/>
        </p:nvCxnSpPr>
        <p:spPr>
          <a:xfrm>
            <a:off x="7565108" y="4175791"/>
            <a:ext cx="3328219" cy="500675"/>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32CCE3DE-3A30-4149-B9AA-F55AB1167226}"/>
              </a:ext>
            </a:extLst>
          </p:cNvPr>
          <p:cNvSpPr/>
          <p:nvPr/>
        </p:nvSpPr>
        <p:spPr>
          <a:xfrm>
            <a:off x="2925129" y="1597774"/>
            <a:ext cx="1872000" cy="12416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D5D7D05F-941F-4FD3-90D9-FD8C08DAEA62}"/>
              </a:ext>
            </a:extLst>
          </p:cNvPr>
          <p:cNvSpPr txBox="1"/>
          <p:nvPr/>
        </p:nvSpPr>
        <p:spPr>
          <a:xfrm>
            <a:off x="2782874" y="1251500"/>
            <a:ext cx="2267861" cy="369332"/>
          </a:xfrm>
          <a:prstGeom prst="rect">
            <a:avLst/>
          </a:prstGeom>
          <a:noFill/>
        </p:spPr>
        <p:txBody>
          <a:bodyPr wrap="square" rtlCol="0">
            <a:spAutoFit/>
          </a:bodyPr>
          <a:lstStyle/>
          <a:p>
            <a:pPr algn="ctr"/>
            <a:r>
              <a:rPr lang="en-US" b="1" dirty="0">
                <a:solidFill>
                  <a:srgbClr val="FF0000"/>
                </a:solidFill>
              </a:rPr>
              <a:t>Sliding Window</a:t>
            </a:r>
            <a:endParaRPr lang="en-IN" b="1" dirty="0">
              <a:solidFill>
                <a:srgbClr val="FF0000"/>
              </a:solidFill>
            </a:endParaRPr>
          </a:p>
        </p:txBody>
      </p:sp>
      <p:cxnSp>
        <p:nvCxnSpPr>
          <p:cNvPr id="33" name="Straight Arrow Connector 32">
            <a:extLst>
              <a:ext uri="{FF2B5EF4-FFF2-40B4-BE49-F238E27FC236}">
                <a16:creationId xmlns:a16="http://schemas.microsoft.com/office/drawing/2014/main" id="{35634CB4-0041-4EE3-8043-715F94EB4F6E}"/>
              </a:ext>
            </a:extLst>
          </p:cNvPr>
          <p:cNvCxnSpPr>
            <a:cxnSpLocks/>
          </p:cNvCxnSpPr>
          <p:nvPr/>
        </p:nvCxnSpPr>
        <p:spPr>
          <a:xfrm flipH="1">
            <a:off x="9469763" y="3236545"/>
            <a:ext cx="1398620" cy="61044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1F904CC-B515-4060-9175-BAA15508C8B0}"/>
              </a:ext>
            </a:extLst>
          </p:cNvPr>
          <p:cNvSpPr txBox="1"/>
          <p:nvPr/>
        </p:nvSpPr>
        <p:spPr>
          <a:xfrm>
            <a:off x="10869534" y="3069969"/>
            <a:ext cx="265466" cy="369332"/>
          </a:xfrm>
          <a:prstGeom prst="rect">
            <a:avLst/>
          </a:prstGeom>
          <a:noFill/>
        </p:spPr>
        <p:txBody>
          <a:bodyPr wrap="square" rtlCol="0">
            <a:spAutoFit/>
          </a:bodyPr>
          <a:lstStyle/>
          <a:p>
            <a:r>
              <a:rPr lang="en-US" b="1" dirty="0"/>
              <a:t>2</a:t>
            </a:r>
            <a:endParaRPr lang="en-IN" b="1" dirty="0"/>
          </a:p>
        </p:txBody>
      </p:sp>
      <p:sp>
        <p:nvSpPr>
          <p:cNvPr id="35" name="TextBox 34">
            <a:extLst>
              <a:ext uri="{FF2B5EF4-FFF2-40B4-BE49-F238E27FC236}">
                <a16:creationId xmlns:a16="http://schemas.microsoft.com/office/drawing/2014/main" id="{134E6E4B-3090-457A-AD41-C5A987AE6A6C}"/>
              </a:ext>
            </a:extLst>
          </p:cNvPr>
          <p:cNvSpPr txBox="1"/>
          <p:nvPr/>
        </p:nvSpPr>
        <p:spPr>
          <a:xfrm>
            <a:off x="9194626" y="3741367"/>
            <a:ext cx="272214" cy="369332"/>
          </a:xfrm>
          <a:prstGeom prst="rect">
            <a:avLst/>
          </a:prstGeom>
          <a:noFill/>
        </p:spPr>
        <p:txBody>
          <a:bodyPr wrap="square" rtlCol="0">
            <a:spAutoFit/>
          </a:bodyPr>
          <a:lstStyle/>
          <a:p>
            <a:r>
              <a:rPr lang="en-US" b="1" dirty="0">
                <a:solidFill>
                  <a:srgbClr val="FF0000"/>
                </a:solidFill>
              </a:rPr>
              <a:t>X</a:t>
            </a:r>
            <a:endParaRPr lang="en-IN" b="1" dirty="0">
              <a:solidFill>
                <a:srgbClr val="FF0000"/>
              </a:solidFill>
            </a:endParaRPr>
          </a:p>
        </p:txBody>
      </p:sp>
      <p:cxnSp>
        <p:nvCxnSpPr>
          <p:cNvPr id="43" name="Straight Arrow Connector 42">
            <a:extLst>
              <a:ext uri="{FF2B5EF4-FFF2-40B4-BE49-F238E27FC236}">
                <a16:creationId xmlns:a16="http://schemas.microsoft.com/office/drawing/2014/main" id="{6930D98B-5C72-4F09-940F-7673FD8B3F16}"/>
              </a:ext>
            </a:extLst>
          </p:cNvPr>
          <p:cNvCxnSpPr/>
          <p:nvPr/>
        </p:nvCxnSpPr>
        <p:spPr>
          <a:xfrm>
            <a:off x="7565108" y="4689255"/>
            <a:ext cx="3328219" cy="500675"/>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F3A3B104-F992-460F-A77C-AB1566FB5D11}"/>
              </a:ext>
            </a:extLst>
          </p:cNvPr>
          <p:cNvSpPr txBox="1"/>
          <p:nvPr/>
        </p:nvSpPr>
        <p:spPr>
          <a:xfrm>
            <a:off x="7211146" y="4504518"/>
            <a:ext cx="265466" cy="369332"/>
          </a:xfrm>
          <a:prstGeom prst="rect">
            <a:avLst/>
          </a:prstGeom>
          <a:noFill/>
        </p:spPr>
        <p:txBody>
          <a:bodyPr wrap="square" rtlCol="0">
            <a:spAutoFit/>
          </a:bodyPr>
          <a:lstStyle/>
          <a:p>
            <a:r>
              <a:rPr lang="en-US" b="1" dirty="0"/>
              <a:t>2</a:t>
            </a:r>
            <a:endParaRPr lang="en-IN" b="1" dirty="0"/>
          </a:p>
        </p:txBody>
      </p:sp>
      <p:cxnSp>
        <p:nvCxnSpPr>
          <p:cNvPr id="45" name="Straight Arrow Connector 44">
            <a:extLst>
              <a:ext uri="{FF2B5EF4-FFF2-40B4-BE49-F238E27FC236}">
                <a16:creationId xmlns:a16="http://schemas.microsoft.com/office/drawing/2014/main" id="{F68B4B25-6FC7-4AC0-B0DB-006761532080}"/>
              </a:ext>
            </a:extLst>
          </p:cNvPr>
          <p:cNvCxnSpPr/>
          <p:nvPr/>
        </p:nvCxnSpPr>
        <p:spPr>
          <a:xfrm>
            <a:off x="7565107" y="5048997"/>
            <a:ext cx="3328219" cy="500675"/>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A0A8DFD-FC6D-42C5-BF45-D8A61A0E9BA2}"/>
              </a:ext>
            </a:extLst>
          </p:cNvPr>
          <p:cNvSpPr txBox="1"/>
          <p:nvPr/>
        </p:nvSpPr>
        <p:spPr>
          <a:xfrm>
            <a:off x="7253290" y="5607919"/>
            <a:ext cx="265466" cy="369332"/>
          </a:xfrm>
          <a:prstGeom prst="rect">
            <a:avLst/>
          </a:prstGeom>
          <a:noFill/>
        </p:spPr>
        <p:txBody>
          <a:bodyPr wrap="square" rtlCol="0">
            <a:spAutoFit/>
          </a:bodyPr>
          <a:lstStyle/>
          <a:p>
            <a:r>
              <a:rPr lang="en-US" b="1" dirty="0"/>
              <a:t>5</a:t>
            </a:r>
            <a:endParaRPr lang="en-IN" b="1" dirty="0"/>
          </a:p>
        </p:txBody>
      </p:sp>
      <p:cxnSp>
        <p:nvCxnSpPr>
          <p:cNvPr id="48" name="Straight Arrow Connector 47">
            <a:extLst>
              <a:ext uri="{FF2B5EF4-FFF2-40B4-BE49-F238E27FC236}">
                <a16:creationId xmlns:a16="http://schemas.microsoft.com/office/drawing/2014/main" id="{77ECA71C-217E-4B02-898E-D66455A13C61}"/>
              </a:ext>
            </a:extLst>
          </p:cNvPr>
          <p:cNvCxnSpPr/>
          <p:nvPr/>
        </p:nvCxnSpPr>
        <p:spPr>
          <a:xfrm>
            <a:off x="7551175" y="5434447"/>
            <a:ext cx="3328219" cy="500675"/>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21FB5A2-B672-49A1-AE8C-179184E8EAA8}"/>
              </a:ext>
            </a:extLst>
          </p:cNvPr>
          <p:cNvSpPr txBox="1"/>
          <p:nvPr/>
        </p:nvSpPr>
        <p:spPr>
          <a:xfrm>
            <a:off x="7234804" y="4885957"/>
            <a:ext cx="265466" cy="369332"/>
          </a:xfrm>
          <a:prstGeom prst="rect">
            <a:avLst/>
          </a:prstGeom>
          <a:noFill/>
        </p:spPr>
        <p:txBody>
          <a:bodyPr wrap="square" rtlCol="0">
            <a:spAutoFit/>
          </a:bodyPr>
          <a:lstStyle/>
          <a:p>
            <a:r>
              <a:rPr lang="en-US" b="1" dirty="0"/>
              <a:t>3</a:t>
            </a:r>
            <a:endParaRPr lang="en-IN" b="1" dirty="0"/>
          </a:p>
        </p:txBody>
      </p:sp>
      <p:cxnSp>
        <p:nvCxnSpPr>
          <p:cNvPr id="50" name="Straight Arrow Connector 49">
            <a:extLst>
              <a:ext uri="{FF2B5EF4-FFF2-40B4-BE49-F238E27FC236}">
                <a16:creationId xmlns:a16="http://schemas.microsoft.com/office/drawing/2014/main" id="{816F5033-6FB6-462F-A218-321DE75064CA}"/>
              </a:ext>
            </a:extLst>
          </p:cNvPr>
          <p:cNvCxnSpPr/>
          <p:nvPr/>
        </p:nvCxnSpPr>
        <p:spPr>
          <a:xfrm>
            <a:off x="7579042" y="5792585"/>
            <a:ext cx="3328219" cy="500675"/>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2524694E-324C-4E87-855F-5D2A6D9A6207}"/>
              </a:ext>
            </a:extLst>
          </p:cNvPr>
          <p:cNvSpPr txBox="1"/>
          <p:nvPr/>
        </p:nvSpPr>
        <p:spPr>
          <a:xfrm>
            <a:off x="7234804" y="5267396"/>
            <a:ext cx="265466" cy="369332"/>
          </a:xfrm>
          <a:prstGeom prst="rect">
            <a:avLst/>
          </a:prstGeom>
          <a:noFill/>
        </p:spPr>
        <p:txBody>
          <a:bodyPr wrap="square" rtlCol="0">
            <a:spAutoFit/>
          </a:bodyPr>
          <a:lstStyle/>
          <a:p>
            <a:r>
              <a:rPr lang="en-US" b="1" dirty="0"/>
              <a:t>4</a:t>
            </a:r>
            <a:endParaRPr lang="en-IN" b="1" dirty="0"/>
          </a:p>
        </p:txBody>
      </p:sp>
      <p:sp>
        <p:nvSpPr>
          <p:cNvPr id="23" name="TextBox 22">
            <a:extLst>
              <a:ext uri="{FF2B5EF4-FFF2-40B4-BE49-F238E27FC236}">
                <a16:creationId xmlns:a16="http://schemas.microsoft.com/office/drawing/2014/main" id="{2CD6FA3C-6737-47B1-A6D4-355DE0C0DB6C}"/>
              </a:ext>
            </a:extLst>
          </p:cNvPr>
          <p:cNvSpPr txBox="1"/>
          <p:nvPr/>
        </p:nvSpPr>
        <p:spPr>
          <a:xfrm>
            <a:off x="147484" y="3983145"/>
            <a:ext cx="6899818" cy="2806987"/>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sz="2000" dirty="0"/>
              <a:t>It does not consider the corrupted frames and simply discards them.</a:t>
            </a:r>
          </a:p>
          <a:p>
            <a:pPr marL="285750" indent="-285750" algn="just">
              <a:lnSpc>
                <a:spcPct val="150000"/>
              </a:lnSpc>
              <a:buFont typeface="Wingdings" panose="05000000000000000000" pitchFamily="2" charset="2"/>
              <a:buChar char="Ø"/>
            </a:pPr>
            <a:r>
              <a:rPr lang="en-US" sz="2000" dirty="0"/>
              <a:t>It does not accept the frames which are out of order and discards them.</a:t>
            </a:r>
          </a:p>
          <a:p>
            <a:pPr marL="285750" indent="-285750" algn="just">
              <a:lnSpc>
                <a:spcPct val="150000"/>
              </a:lnSpc>
              <a:buFont typeface="Wingdings" panose="05000000000000000000" pitchFamily="2" charset="2"/>
              <a:buChar char="Ø"/>
            </a:pPr>
            <a:r>
              <a:rPr lang="en-US" sz="2000" b="1" dirty="0"/>
              <a:t>If the sender does not receive the acknowledgment, it leads to the retransmission of all the current window frames.</a:t>
            </a:r>
            <a:endParaRPr lang="en-IN" sz="2000" b="1" dirty="0"/>
          </a:p>
        </p:txBody>
      </p:sp>
    </p:spTree>
    <p:extLst>
      <p:ext uri="{BB962C8B-B14F-4D97-AF65-F5344CB8AC3E}">
        <p14:creationId xmlns:p14="http://schemas.microsoft.com/office/powerpoint/2010/main" val="277515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4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1" grpId="0"/>
      <p:bldP spid="12" grpId="0"/>
      <p:bldP spid="15" grpId="0"/>
      <p:bldP spid="17" grpId="0"/>
      <p:bldP spid="19" grpId="0"/>
      <p:bldP spid="21" grpId="0"/>
      <p:bldP spid="46" grpId="0"/>
      <p:bldP spid="29" grpId="0"/>
      <p:bldP spid="26" grpId="0"/>
      <p:bldP spid="27" grpId="0"/>
      <p:bldP spid="31" grpId="0" animBg="1"/>
      <p:bldP spid="32" grpId="0"/>
      <p:bldP spid="34" grpId="0"/>
      <p:bldP spid="35" grpId="0"/>
      <p:bldP spid="44" grpId="0"/>
      <p:bldP spid="47" grpId="0"/>
      <p:bldP spid="49" grpId="0"/>
      <p:bldP spid="51" grpId="0"/>
      <p:bldP spid="2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3FE8F-D6D2-4C64-9826-0D72117341FE}"/>
              </a:ext>
            </a:extLst>
          </p:cNvPr>
          <p:cNvSpPr>
            <a:spLocks noGrp="1"/>
          </p:cNvSpPr>
          <p:nvPr>
            <p:ph type="title"/>
          </p:nvPr>
        </p:nvSpPr>
        <p:spPr/>
        <p:txBody>
          <a:bodyPr/>
          <a:lstStyle/>
          <a:p>
            <a:pPr algn="ctr"/>
            <a:r>
              <a:rPr lang="en-US" b="1" dirty="0"/>
              <a:t>SELECTIVE REPEAT ARQ</a:t>
            </a:r>
            <a:endParaRPr lang="en-IN" b="1" dirty="0"/>
          </a:p>
        </p:txBody>
      </p:sp>
      <p:sp>
        <p:nvSpPr>
          <p:cNvPr id="3" name="Content Placeholder 2">
            <a:extLst>
              <a:ext uri="{FF2B5EF4-FFF2-40B4-BE49-F238E27FC236}">
                <a16:creationId xmlns:a16="http://schemas.microsoft.com/office/drawing/2014/main" id="{6FD9E941-68DB-4F26-AB3A-92C40268B763}"/>
              </a:ext>
            </a:extLst>
          </p:cNvPr>
          <p:cNvSpPr>
            <a:spLocks noGrp="1"/>
          </p:cNvSpPr>
          <p:nvPr>
            <p:ph idx="1"/>
          </p:nvPr>
        </p:nvSpPr>
        <p:spPr>
          <a:xfrm>
            <a:off x="368709" y="983411"/>
            <a:ext cx="11385755" cy="5535376"/>
          </a:xfrm>
        </p:spPr>
        <p:txBody>
          <a:bodyPr/>
          <a:lstStyle/>
          <a:p>
            <a:r>
              <a:rPr lang="en-US" dirty="0"/>
              <a:t>The go-back-n protocol works well if errors are less, but if the line is poor it wastes a lot of bandwidth on retransmitted frames. </a:t>
            </a:r>
          </a:p>
          <a:p>
            <a:r>
              <a:rPr lang="en-US" dirty="0"/>
              <a:t>An alternative strategy, the </a:t>
            </a:r>
            <a:r>
              <a:rPr lang="en-US" b="1" dirty="0"/>
              <a:t>selective repeat protocol</a:t>
            </a:r>
            <a:r>
              <a:rPr lang="en-US" dirty="0"/>
              <a:t>, is to allow the receiver to accept and buffer the frames following a damaged or lost one. </a:t>
            </a:r>
          </a:p>
          <a:p>
            <a:r>
              <a:rPr lang="en-US" dirty="0"/>
              <a:t>Selective Repeat attempts to retransmit only those packets that are actually lost (due to errors)</a:t>
            </a:r>
            <a:endParaRPr lang="en-IN" dirty="0"/>
          </a:p>
        </p:txBody>
      </p:sp>
    </p:spTree>
    <p:extLst>
      <p:ext uri="{BB962C8B-B14F-4D97-AF65-F5344CB8AC3E}">
        <p14:creationId xmlns:p14="http://schemas.microsoft.com/office/powerpoint/2010/main" val="38922810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04F21-A33B-4504-93E0-2FDB09DD30B7}"/>
              </a:ext>
            </a:extLst>
          </p:cNvPr>
          <p:cNvSpPr>
            <a:spLocks noGrp="1"/>
          </p:cNvSpPr>
          <p:nvPr>
            <p:ph type="title"/>
          </p:nvPr>
        </p:nvSpPr>
        <p:spPr/>
        <p:txBody>
          <a:bodyPr/>
          <a:lstStyle/>
          <a:p>
            <a:pPr algn="ctr"/>
            <a:r>
              <a:rPr lang="en-US" b="1" dirty="0"/>
              <a:t>SELECTIVE REPEAT ARQ</a:t>
            </a:r>
            <a:endParaRPr lang="en-IN" dirty="0"/>
          </a:p>
        </p:txBody>
      </p:sp>
      <p:sp>
        <p:nvSpPr>
          <p:cNvPr id="3" name="Content Placeholder 2">
            <a:extLst>
              <a:ext uri="{FF2B5EF4-FFF2-40B4-BE49-F238E27FC236}">
                <a16:creationId xmlns:a16="http://schemas.microsoft.com/office/drawing/2014/main" id="{FCA457F7-4CD8-4081-B702-4198F0CD29C8}"/>
              </a:ext>
            </a:extLst>
          </p:cNvPr>
          <p:cNvSpPr>
            <a:spLocks noGrp="1"/>
          </p:cNvSpPr>
          <p:nvPr>
            <p:ph idx="1"/>
          </p:nvPr>
        </p:nvSpPr>
        <p:spPr>
          <a:xfrm>
            <a:off x="206477" y="983411"/>
            <a:ext cx="11769214" cy="5738064"/>
          </a:xfrm>
        </p:spPr>
        <p:txBody>
          <a:bodyPr/>
          <a:lstStyle/>
          <a:p>
            <a:r>
              <a:rPr lang="en-US" dirty="0"/>
              <a:t>If any frame is lost or damaged then the receiver sends a negative acknowledgment (NACK) to the sender and if the frame is correctly received, it sends back an acknowledgment (ACK). </a:t>
            </a:r>
          </a:p>
          <a:p>
            <a:r>
              <a:rPr lang="en-US" dirty="0"/>
              <a:t>As we only resend the selected damaged frames so we name this technique the </a:t>
            </a:r>
            <a:r>
              <a:rPr lang="en-US" b="1" dirty="0"/>
              <a:t>Selective Repeat ARQ technique</a:t>
            </a:r>
            <a:r>
              <a:rPr lang="en-US" dirty="0"/>
              <a:t>. </a:t>
            </a:r>
          </a:p>
          <a:p>
            <a:r>
              <a:rPr lang="en-US" dirty="0"/>
              <a:t>The ACK and the NACK have the sequence number of the frame that helps the sender to identify the lost frame.</a:t>
            </a:r>
            <a:endParaRPr lang="en-IN" dirty="0"/>
          </a:p>
        </p:txBody>
      </p:sp>
    </p:spTree>
    <p:extLst>
      <p:ext uri="{BB962C8B-B14F-4D97-AF65-F5344CB8AC3E}">
        <p14:creationId xmlns:p14="http://schemas.microsoft.com/office/powerpoint/2010/main" val="32289260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125EC-CB6C-4BF5-97C2-C37B7E4F6F97}"/>
              </a:ext>
            </a:extLst>
          </p:cNvPr>
          <p:cNvSpPr>
            <a:spLocks noGrp="1"/>
          </p:cNvSpPr>
          <p:nvPr>
            <p:ph type="title"/>
          </p:nvPr>
        </p:nvSpPr>
        <p:spPr/>
        <p:txBody>
          <a:bodyPr>
            <a:normAutofit fontScale="90000"/>
          </a:bodyPr>
          <a:lstStyle/>
          <a:p>
            <a:r>
              <a:rPr lang="en-US" dirty="0"/>
              <a:t>Working of Selective Repeat ARQ Protocol</a:t>
            </a:r>
            <a:endParaRPr lang="en-IN" dirty="0"/>
          </a:p>
        </p:txBody>
      </p:sp>
      <p:sp>
        <p:nvSpPr>
          <p:cNvPr id="3" name="Content Placeholder 2">
            <a:extLst>
              <a:ext uri="{FF2B5EF4-FFF2-40B4-BE49-F238E27FC236}">
                <a16:creationId xmlns:a16="http://schemas.microsoft.com/office/drawing/2014/main" id="{F447AAA5-9B2F-43C7-87D6-9F1DE48BC764}"/>
              </a:ext>
            </a:extLst>
          </p:cNvPr>
          <p:cNvSpPr>
            <a:spLocks noGrp="1"/>
          </p:cNvSpPr>
          <p:nvPr>
            <p:ph idx="1"/>
          </p:nvPr>
        </p:nvSpPr>
        <p:spPr>
          <a:xfrm>
            <a:off x="221225" y="911585"/>
            <a:ext cx="11769213" cy="5809890"/>
          </a:xfrm>
        </p:spPr>
        <p:txBody>
          <a:bodyPr>
            <a:normAutofit/>
          </a:bodyPr>
          <a:lstStyle/>
          <a:p>
            <a:r>
              <a:rPr lang="en-US" dirty="0"/>
              <a:t>In the selective repeat ARQ, both the sender and the receiver have windows of the same size. </a:t>
            </a:r>
          </a:p>
          <a:p>
            <a:r>
              <a:rPr lang="en-US" dirty="0"/>
              <a:t>The window on the sender's side covers the sequence of data packets that are sent (or to be sent). </a:t>
            </a:r>
          </a:p>
          <a:p>
            <a:r>
              <a:rPr lang="en-US" dirty="0"/>
              <a:t>On the other hand, the window on the receiver's side covers the sequence of data packets that are received (or to be received).</a:t>
            </a:r>
          </a:p>
          <a:p>
            <a:r>
              <a:rPr lang="en-US" dirty="0"/>
              <a:t>The size of the sender's window is </a:t>
            </a:r>
            <a:r>
              <a:rPr lang="en-US" b="1" dirty="0"/>
              <a:t>2^(m-1), </a:t>
            </a:r>
            <a:r>
              <a:rPr lang="en-US" dirty="0"/>
              <a:t>where m is the number of bits used in the header of the packet to express the packet's sequence number. </a:t>
            </a:r>
          </a:p>
          <a:p>
            <a:r>
              <a:rPr lang="en-US" dirty="0"/>
              <a:t>The window size of the receiver is the same as that of the sender i.e</a:t>
            </a:r>
            <a:r>
              <a:rPr lang="en-US" b="1" dirty="0"/>
              <a:t>. 2^(m-1). </a:t>
            </a:r>
            <a:endParaRPr lang="en-IN" b="1" dirty="0"/>
          </a:p>
        </p:txBody>
      </p:sp>
    </p:spTree>
    <p:extLst>
      <p:ext uri="{BB962C8B-B14F-4D97-AF65-F5344CB8AC3E}">
        <p14:creationId xmlns:p14="http://schemas.microsoft.com/office/powerpoint/2010/main" val="40077199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ED2D8-75F1-4AD8-9995-117B600D7B71}"/>
              </a:ext>
            </a:extLst>
          </p:cNvPr>
          <p:cNvSpPr>
            <a:spLocks noGrp="1"/>
          </p:cNvSpPr>
          <p:nvPr>
            <p:ph type="title"/>
          </p:nvPr>
        </p:nvSpPr>
        <p:spPr>
          <a:xfrm>
            <a:off x="838200" y="136525"/>
            <a:ext cx="10515600" cy="775060"/>
          </a:xfrm>
        </p:spPr>
        <p:txBody>
          <a:bodyPr>
            <a:noAutofit/>
          </a:bodyPr>
          <a:lstStyle/>
          <a:p>
            <a:r>
              <a:rPr lang="en-US" sz="3600" b="1" dirty="0"/>
              <a:t>Working of Selective Repeat ARQ Protocol</a:t>
            </a:r>
            <a:endParaRPr lang="en-IN" sz="3600" b="1" dirty="0"/>
          </a:p>
        </p:txBody>
      </p:sp>
      <p:graphicFrame>
        <p:nvGraphicFramePr>
          <p:cNvPr id="5" name="Table 5">
            <a:extLst>
              <a:ext uri="{FF2B5EF4-FFF2-40B4-BE49-F238E27FC236}">
                <a16:creationId xmlns:a16="http://schemas.microsoft.com/office/drawing/2014/main" id="{61304AB2-F1E4-4702-AA0E-5854CF5E985A}"/>
              </a:ext>
            </a:extLst>
          </p:cNvPr>
          <p:cNvGraphicFramePr>
            <a:graphicFrameLocks noGrp="1"/>
          </p:cNvGraphicFramePr>
          <p:nvPr/>
        </p:nvGraphicFramePr>
        <p:xfrm>
          <a:off x="469490" y="1969324"/>
          <a:ext cx="5220005" cy="500675"/>
        </p:xfrm>
        <a:graphic>
          <a:graphicData uri="http://schemas.openxmlformats.org/drawingml/2006/table">
            <a:tbl>
              <a:tblPr firstRow="1" bandRow="1">
                <a:tableStyleId>{5C22544A-7EE6-4342-B048-85BDC9FD1C3A}</a:tableStyleId>
              </a:tblPr>
              <a:tblGrid>
                <a:gridCol w="617598">
                  <a:extLst>
                    <a:ext uri="{9D8B030D-6E8A-4147-A177-3AD203B41FA5}">
                      <a16:colId xmlns:a16="http://schemas.microsoft.com/office/drawing/2014/main" val="3462902511"/>
                    </a:ext>
                  </a:extLst>
                </a:gridCol>
                <a:gridCol w="460847">
                  <a:extLst>
                    <a:ext uri="{9D8B030D-6E8A-4147-A177-3AD203B41FA5}">
                      <a16:colId xmlns:a16="http://schemas.microsoft.com/office/drawing/2014/main" val="4216550779"/>
                    </a:ext>
                  </a:extLst>
                </a:gridCol>
                <a:gridCol w="460847">
                  <a:extLst>
                    <a:ext uri="{9D8B030D-6E8A-4147-A177-3AD203B41FA5}">
                      <a16:colId xmlns:a16="http://schemas.microsoft.com/office/drawing/2014/main" val="2089052253"/>
                    </a:ext>
                  </a:extLst>
                </a:gridCol>
                <a:gridCol w="460847">
                  <a:extLst>
                    <a:ext uri="{9D8B030D-6E8A-4147-A177-3AD203B41FA5}">
                      <a16:colId xmlns:a16="http://schemas.microsoft.com/office/drawing/2014/main" val="3302496610"/>
                    </a:ext>
                  </a:extLst>
                </a:gridCol>
                <a:gridCol w="460847">
                  <a:extLst>
                    <a:ext uri="{9D8B030D-6E8A-4147-A177-3AD203B41FA5}">
                      <a16:colId xmlns:a16="http://schemas.microsoft.com/office/drawing/2014/main" val="409925436"/>
                    </a:ext>
                  </a:extLst>
                </a:gridCol>
                <a:gridCol w="460847">
                  <a:extLst>
                    <a:ext uri="{9D8B030D-6E8A-4147-A177-3AD203B41FA5}">
                      <a16:colId xmlns:a16="http://schemas.microsoft.com/office/drawing/2014/main" val="1207778539"/>
                    </a:ext>
                  </a:extLst>
                </a:gridCol>
                <a:gridCol w="460847">
                  <a:extLst>
                    <a:ext uri="{9D8B030D-6E8A-4147-A177-3AD203B41FA5}">
                      <a16:colId xmlns:a16="http://schemas.microsoft.com/office/drawing/2014/main" val="2689190909"/>
                    </a:ext>
                  </a:extLst>
                </a:gridCol>
                <a:gridCol w="460847">
                  <a:extLst>
                    <a:ext uri="{9D8B030D-6E8A-4147-A177-3AD203B41FA5}">
                      <a16:colId xmlns:a16="http://schemas.microsoft.com/office/drawing/2014/main" val="176004471"/>
                    </a:ext>
                  </a:extLst>
                </a:gridCol>
                <a:gridCol w="460847">
                  <a:extLst>
                    <a:ext uri="{9D8B030D-6E8A-4147-A177-3AD203B41FA5}">
                      <a16:colId xmlns:a16="http://schemas.microsoft.com/office/drawing/2014/main" val="490732250"/>
                    </a:ext>
                  </a:extLst>
                </a:gridCol>
                <a:gridCol w="460847">
                  <a:extLst>
                    <a:ext uri="{9D8B030D-6E8A-4147-A177-3AD203B41FA5}">
                      <a16:colId xmlns:a16="http://schemas.microsoft.com/office/drawing/2014/main" val="4052901623"/>
                    </a:ext>
                  </a:extLst>
                </a:gridCol>
                <a:gridCol w="454784">
                  <a:extLst>
                    <a:ext uri="{9D8B030D-6E8A-4147-A177-3AD203B41FA5}">
                      <a16:colId xmlns:a16="http://schemas.microsoft.com/office/drawing/2014/main" val="1481372686"/>
                    </a:ext>
                  </a:extLst>
                </a:gridCol>
              </a:tblGrid>
              <a:tr h="500675">
                <a:tc>
                  <a:txBody>
                    <a:bodyPr/>
                    <a:lstStyle/>
                    <a:p>
                      <a:pPr algn="ctr"/>
                      <a:r>
                        <a:rPr lang="en-US" sz="2000" dirty="0">
                          <a:solidFill>
                            <a:schemeClr val="tx1"/>
                          </a:solidFill>
                        </a:rPr>
                        <a:t>10</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9</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8</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7</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6</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5</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4</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3</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2</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1</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0</a:t>
                      </a:r>
                      <a:endParaRPr lang="en-IN" sz="20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48015578"/>
                  </a:ext>
                </a:extLst>
              </a:tr>
            </a:tbl>
          </a:graphicData>
        </a:graphic>
      </p:graphicFrame>
      <p:sp>
        <p:nvSpPr>
          <p:cNvPr id="6" name="TextBox 5">
            <a:extLst>
              <a:ext uri="{FF2B5EF4-FFF2-40B4-BE49-F238E27FC236}">
                <a16:creationId xmlns:a16="http://schemas.microsoft.com/office/drawing/2014/main" id="{0757891C-DA85-48D4-B03E-F9726144E6D8}"/>
              </a:ext>
            </a:extLst>
          </p:cNvPr>
          <p:cNvSpPr txBox="1"/>
          <p:nvPr/>
        </p:nvSpPr>
        <p:spPr>
          <a:xfrm>
            <a:off x="693175" y="3333165"/>
            <a:ext cx="2728452" cy="523220"/>
          </a:xfrm>
          <a:prstGeom prst="rect">
            <a:avLst/>
          </a:prstGeom>
          <a:noFill/>
        </p:spPr>
        <p:txBody>
          <a:bodyPr wrap="square" rtlCol="0">
            <a:spAutoFit/>
          </a:bodyPr>
          <a:lstStyle/>
          <a:p>
            <a:r>
              <a:rPr lang="en-US" sz="2800" b="1" dirty="0"/>
              <a:t>Window Size:</a:t>
            </a:r>
            <a:endParaRPr lang="en-IN" sz="2800" b="1" dirty="0"/>
          </a:p>
        </p:txBody>
      </p:sp>
      <p:sp>
        <p:nvSpPr>
          <p:cNvPr id="7" name="TextBox 6">
            <a:extLst>
              <a:ext uri="{FF2B5EF4-FFF2-40B4-BE49-F238E27FC236}">
                <a16:creationId xmlns:a16="http://schemas.microsoft.com/office/drawing/2014/main" id="{85C8EA99-8A96-486E-97B6-E516FAB78438}"/>
              </a:ext>
            </a:extLst>
          </p:cNvPr>
          <p:cNvSpPr txBox="1"/>
          <p:nvPr/>
        </p:nvSpPr>
        <p:spPr>
          <a:xfrm>
            <a:off x="3084721" y="3337739"/>
            <a:ext cx="766915" cy="584775"/>
          </a:xfrm>
          <a:prstGeom prst="rect">
            <a:avLst/>
          </a:prstGeom>
          <a:solidFill>
            <a:schemeClr val="accent2">
              <a:lumMod val="20000"/>
              <a:lumOff val="80000"/>
            </a:schemeClr>
          </a:solidFill>
          <a:ln w="28575">
            <a:solidFill>
              <a:schemeClr val="accent4">
                <a:lumMod val="50000"/>
              </a:schemeClr>
            </a:solidFill>
          </a:ln>
        </p:spPr>
        <p:txBody>
          <a:bodyPr wrap="square" rtlCol="0">
            <a:spAutoFit/>
          </a:bodyPr>
          <a:lstStyle/>
          <a:p>
            <a:pPr algn="ctr"/>
            <a:r>
              <a:rPr lang="en-US" sz="3200" b="1" dirty="0"/>
              <a:t>4</a:t>
            </a:r>
            <a:endParaRPr lang="en-IN" sz="3200" b="1" dirty="0"/>
          </a:p>
        </p:txBody>
      </p:sp>
      <p:cxnSp>
        <p:nvCxnSpPr>
          <p:cNvPr id="9" name="Straight Connector 8">
            <a:extLst>
              <a:ext uri="{FF2B5EF4-FFF2-40B4-BE49-F238E27FC236}">
                <a16:creationId xmlns:a16="http://schemas.microsoft.com/office/drawing/2014/main" id="{279D63E9-E119-43C7-90E2-DABE915F935E}"/>
              </a:ext>
            </a:extLst>
          </p:cNvPr>
          <p:cNvCxnSpPr>
            <a:cxnSpLocks/>
          </p:cNvCxnSpPr>
          <p:nvPr/>
        </p:nvCxnSpPr>
        <p:spPr>
          <a:xfrm flipH="1">
            <a:off x="7523309" y="1592854"/>
            <a:ext cx="27865" cy="5161907"/>
          </a:xfrm>
          <a:prstGeom prst="line">
            <a:avLst/>
          </a:prstGeom>
          <a:ln w="57150"/>
        </p:spPr>
        <p:style>
          <a:lnRef idx="3">
            <a:schemeClr val="accent4"/>
          </a:lnRef>
          <a:fillRef idx="0">
            <a:schemeClr val="accent4"/>
          </a:fillRef>
          <a:effectRef idx="2">
            <a:schemeClr val="accent4"/>
          </a:effectRef>
          <a:fontRef idx="minor">
            <a:schemeClr val="tx1"/>
          </a:fontRef>
        </p:style>
      </p:cxnSp>
      <p:cxnSp>
        <p:nvCxnSpPr>
          <p:cNvPr id="10" name="Straight Connector 9">
            <a:extLst>
              <a:ext uri="{FF2B5EF4-FFF2-40B4-BE49-F238E27FC236}">
                <a16:creationId xmlns:a16="http://schemas.microsoft.com/office/drawing/2014/main" id="{6813333F-5B31-4582-9032-D1A5EFDDB342}"/>
              </a:ext>
            </a:extLst>
          </p:cNvPr>
          <p:cNvCxnSpPr>
            <a:cxnSpLocks/>
          </p:cNvCxnSpPr>
          <p:nvPr/>
        </p:nvCxnSpPr>
        <p:spPr>
          <a:xfrm>
            <a:off x="10879393" y="1571116"/>
            <a:ext cx="13934" cy="5183645"/>
          </a:xfrm>
          <a:prstGeom prst="line">
            <a:avLst/>
          </a:prstGeom>
          <a:ln w="57150"/>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02FEF971-1DB8-40CE-B48C-F0BB33948B1D}"/>
              </a:ext>
            </a:extLst>
          </p:cNvPr>
          <p:cNvSpPr txBox="1"/>
          <p:nvPr/>
        </p:nvSpPr>
        <p:spPr>
          <a:xfrm>
            <a:off x="7034980" y="1061914"/>
            <a:ext cx="1032387" cy="369332"/>
          </a:xfrm>
          <a:prstGeom prst="rect">
            <a:avLst/>
          </a:prstGeom>
          <a:noFill/>
        </p:spPr>
        <p:txBody>
          <a:bodyPr wrap="square" rtlCol="0">
            <a:spAutoFit/>
          </a:bodyPr>
          <a:lstStyle/>
          <a:p>
            <a:pPr algn="ctr"/>
            <a:r>
              <a:rPr lang="en-US" b="1" dirty="0"/>
              <a:t>Sender</a:t>
            </a:r>
            <a:endParaRPr lang="en-IN" b="1" dirty="0"/>
          </a:p>
        </p:txBody>
      </p:sp>
      <p:sp>
        <p:nvSpPr>
          <p:cNvPr id="12" name="TextBox 11">
            <a:extLst>
              <a:ext uri="{FF2B5EF4-FFF2-40B4-BE49-F238E27FC236}">
                <a16:creationId xmlns:a16="http://schemas.microsoft.com/office/drawing/2014/main" id="{18692686-BEF4-4776-A486-9697BCF3F865}"/>
              </a:ext>
            </a:extLst>
          </p:cNvPr>
          <p:cNvSpPr txBox="1"/>
          <p:nvPr/>
        </p:nvSpPr>
        <p:spPr>
          <a:xfrm>
            <a:off x="10216952" y="1061914"/>
            <a:ext cx="1256057" cy="369332"/>
          </a:xfrm>
          <a:prstGeom prst="rect">
            <a:avLst/>
          </a:prstGeom>
          <a:noFill/>
        </p:spPr>
        <p:txBody>
          <a:bodyPr wrap="square" rtlCol="0">
            <a:spAutoFit/>
          </a:bodyPr>
          <a:lstStyle/>
          <a:p>
            <a:pPr algn="ctr"/>
            <a:r>
              <a:rPr lang="en-US" b="1" dirty="0"/>
              <a:t>Receiver</a:t>
            </a:r>
            <a:endParaRPr lang="en-IN" b="1" dirty="0"/>
          </a:p>
        </p:txBody>
      </p:sp>
      <p:cxnSp>
        <p:nvCxnSpPr>
          <p:cNvPr id="14" name="Straight Arrow Connector 13">
            <a:extLst>
              <a:ext uri="{FF2B5EF4-FFF2-40B4-BE49-F238E27FC236}">
                <a16:creationId xmlns:a16="http://schemas.microsoft.com/office/drawing/2014/main" id="{DEBDFC09-0C9B-4FE0-BF04-752BFF987249}"/>
              </a:ext>
            </a:extLst>
          </p:cNvPr>
          <p:cNvCxnSpPr/>
          <p:nvPr/>
        </p:nvCxnSpPr>
        <p:spPr>
          <a:xfrm>
            <a:off x="7551174" y="1969324"/>
            <a:ext cx="3328219" cy="500675"/>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4ACC90E-BE84-46A7-B21B-D83CB64F7644}"/>
              </a:ext>
            </a:extLst>
          </p:cNvPr>
          <p:cNvSpPr txBox="1"/>
          <p:nvPr/>
        </p:nvSpPr>
        <p:spPr>
          <a:xfrm>
            <a:off x="7197212" y="1784587"/>
            <a:ext cx="265466" cy="369332"/>
          </a:xfrm>
          <a:prstGeom prst="rect">
            <a:avLst/>
          </a:prstGeom>
          <a:noFill/>
        </p:spPr>
        <p:txBody>
          <a:bodyPr wrap="square" rtlCol="0">
            <a:spAutoFit/>
          </a:bodyPr>
          <a:lstStyle/>
          <a:p>
            <a:r>
              <a:rPr lang="en-US" b="1" dirty="0"/>
              <a:t>0</a:t>
            </a:r>
            <a:endParaRPr lang="en-IN" b="1" dirty="0"/>
          </a:p>
        </p:txBody>
      </p:sp>
      <p:cxnSp>
        <p:nvCxnSpPr>
          <p:cNvPr id="16" name="Straight Arrow Connector 15">
            <a:extLst>
              <a:ext uri="{FF2B5EF4-FFF2-40B4-BE49-F238E27FC236}">
                <a16:creationId xmlns:a16="http://schemas.microsoft.com/office/drawing/2014/main" id="{3246AFC5-C5B3-4B75-B77C-EB364D0E17D9}"/>
              </a:ext>
            </a:extLst>
          </p:cNvPr>
          <p:cNvCxnSpPr/>
          <p:nvPr/>
        </p:nvCxnSpPr>
        <p:spPr>
          <a:xfrm>
            <a:off x="7551173" y="2329066"/>
            <a:ext cx="3328219" cy="500675"/>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5244DF1-8D32-4233-BD6F-DC3B760CB18A}"/>
              </a:ext>
            </a:extLst>
          </p:cNvPr>
          <p:cNvSpPr txBox="1"/>
          <p:nvPr/>
        </p:nvSpPr>
        <p:spPr>
          <a:xfrm>
            <a:off x="7239356" y="2887988"/>
            <a:ext cx="265466" cy="369332"/>
          </a:xfrm>
          <a:prstGeom prst="rect">
            <a:avLst/>
          </a:prstGeom>
          <a:noFill/>
        </p:spPr>
        <p:txBody>
          <a:bodyPr wrap="square" rtlCol="0">
            <a:spAutoFit/>
          </a:bodyPr>
          <a:lstStyle/>
          <a:p>
            <a:r>
              <a:rPr lang="en-US" b="1" dirty="0"/>
              <a:t>3</a:t>
            </a:r>
            <a:endParaRPr lang="en-IN" b="1" dirty="0"/>
          </a:p>
        </p:txBody>
      </p:sp>
      <p:cxnSp>
        <p:nvCxnSpPr>
          <p:cNvPr id="18" name="Straight Arrow Connector 17">
            <a:extLst>
              <a:ext uri="{FF2B5EF4-FFF2-40B4-BE49-F238E27FC236}">
                <a16:creationId xmlns:a16="http://schemas.microsoft.com/office/drawing/2014/main" id="{DF1EBE09-1850-43BA-B88C-F7ECD4BE28ED}"/>
              </a:ext>
            </a:extLst>
          </p:cNvPr>
          <p:cNvCxnSpPr/>
          <p:nvPr/>
        </p:nvCxnSpPr>
        <p:spPr>
          <a:xfrm>
            <a:off x="7537241" y="2714516"/>
            <a:ext cx="3328219" cy="500675"/>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D8D8422-6E6B-4FDA-BAB5-ADFE94E7EB13}"/>
              </a:ext>
            </a:extLst>
          </p:cNvPr>
          <p:cNvSpPr txBox="1"/>
          <p:nvPr/>
        </p:nvSpPr>
        <p:spPr>
          <a:xfrm>
            <a:off x="7220870" y="2166026"/>
            <a:ext cx="265466" cy="369332"/>
          </a:xfrm>
          <a:prstGeom prst="rect">
            <a:avLst/>
          </a:prstGeom>
          <a:noFill/>
        </p:spPr>
        <p:txBody>
          <a:bodyPr wrap="square" rtlCol="0">
            <a:spAutoFit/>
          </a:bodyPr>
          <a:lstStyle/>
          <a:p>
            <a:r>
              <a:rPr lang="en-US" b="1" dirty="0"/>
              <a:t>1</a:t>
            </a:r>
            <a:endParaRPr lang="en-IN" b="1" dirty="0"/>
          </a:p>
        </p:txBody>
      </p:sp>
      <p:cxnSp>
        <p:nvCxnSpPr>
          <p:cNvPr id="20" name="Straight Arrow Connector 19">
            <a:extLst>
              <a:ext uri="{FF2B5EF4-FFF2-40B4-BE49-F238E27FC236}">
                <a16:creationId xmlns:a16="http://schemas.microsoft.com/office/drawing/2014/main" id="{17D4E21B-53BD-4F72-B53D-9E5DC2041C10}"/>
              </a:ext>
            </a:extLst>
          </p:cNvPr>
          <p:cNvCxnSpPr/>
          <p:nvPr/>
        </p:nvCxnSpPr>
        <p:spPr>
          <a:xfrm>
            <a:off x="7565108" y="3072654"/>
            <a:ext cx="3328219" cy="500675"/>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7BDF78C-29F4-46CC-B5A7-073D1C011A7B}"/>
              </a:ext>
            </a:extLst>
          </p:cNvPr>
          <p:cNvSpPr txBox="1"/>
          <p:nvPr/>
        </p:nvSpPr>
        <p:spPr>
          <a:xfrm>
            <a:off x="7220870" y="2547465"/>
            <a:ext cx="265466" cy="369332"/>
          </a:xfrm>
          <a:prstGeom prst="rect">
            <a:avLst/>
          </a:prstGeom>
          <a:noFill/>
        </p:spPr>
        <p:txBody>
          <a:bodyPr wrap="square" rtlCol="0">
            <a:spAutoFit/>
          </a:bodyPr>
          <a:lstStyle/>
          <a:p>
            <a:r>
              <a:rPr lang="en-US" b="1" dirty="0"/>
              <a:t>2</a:t>
            </a:r>
            <a:endParaRPr lang="en-IN" b="1" dirty="0"/>
          </a:p>
        </p:txBody>
      </p:sp>
      <p:cxnSp>
        <p:nvCxnSpPr>
          <p:cNvPr id="41" name="Straight Arrow Connector 40">
            <a:extLst>
              <a:ext uri="{FF2B5EF4-FFF2-40B4-BE49-F238E27FC236}">
                <a16:creationId xmlns:a16="http://schemas.microsoft.com/office/drawing/2014/main" id="{31685BCB-5782-4CAC-9F35-684421DACD67}"/>
              </a:ext>
            </a:extLst>
          </p:cNvPr>
          <p:cNvCxnSpPr>
            <a:cxnSpLocks/>
          </p:cNvCxnSpPr>
          <p:nvPr/>
        </p:nvCxnSpPr>
        <p:spPr>
          <a:xfrm flipH="1">
            <a:off x="7554098" y="2514243"/>
            <a:ext cx="3256414" cy="125756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8035EB7-938A-42AB-A297-B8B75C55C980}"/>
              </a:ext>
            </a:extLst>
          </p:cNvPr>
          <p:cNvSpPr txBox="1"/>
          <p:nvPr/>
        </p:nvSpPr>
        <p:spPr>
          <a:xfrm>
            <a:off x="10864639" y="2293392"/>
            <a:ext cx="265466" cy="369332"/>
          </a:xfrm>
          <a:prstGeom prst="rect">
            <a:avLst/>
          </a:prstGeom>
          <a:noFill/>
        </p:spPr>
        <p:txBody>
          <a:bodyPr wrap="square" rtlCol="0">
            <a:spAutoFit/>
          </a:bodyPr>
          <a:lstStyle/>
          <a:p>
            <a:r>
              <a:rPr lang="en-US" b="1" dirty="0"/>
              <a:t>0</a:t>
            </a:r>
            <a:endParaRPr lang="en-IN" b="1" dirty="0"/>
          </a:p>
        </p:txBody>
      </p:sp>
      <p:sp>
        <p:nvSpPr>
          <p:cNvPr id="29" name="TextBox 28">
            <a:extLst>
              <a:ext uri="{FF2B5EF4-FFF2-40B4-BE49-F238E27FC236}">
                <a16:creationId xmlns:a16="http://schemas.microsoft.com/office/drawing/2014/main" id="{34C7FA9E-748D-4261-A43D-C59359E7E685}"/>
              </a:ext>
            </a:extLst>
          </p:cNvPr>
          <p:cNvSpPr txBox="1"/>
          <p:nvPr/>
        </p:nvSpPr>
        <p:spPr>
          <a:xfrm>
            <a:off x="7239356" y="3615977"/>
            <a:ext cx="265466" cy="369332"/>
          </a:xfrm>
          <a:prstGeom prst="rect">
            <a:avLst/>
          </a:prstGeom>
          <a:noFill/>
        </p:spPr>
        <p:txBody>
          <a:bodyPr wrap="square" rtlCol="0">
            <a:spAutoFit/>
          </a:bodyPr>
          <a:lstStyle/>
          <a:p>
            <a:r>
              <a:rPr lang="en-US" b="1" dirty="0"/>
              <a:t>4</a:t>
            </a:r>
            <a:endParaRPr lang="en-IN" b="1" dirty="0"/>
          </a:p>
        </p:txBody>
      </p:sp>
      <p:cxnSp>
        <p:nvCxnSpPr>
          <p:cNvPr id="30" name="Straight Arrow Connector 29">
            <a:extLst>
              <a:ext uri="{FF2B5EF4-FFF2-40B4-BE49-F238E27FC236}">
                <a16:creationId xmlns:a16="http://schemas.microsoft.com/office/drawing/2014/main" id="{B06850FC-3927-47A8-8F83-C3133E4A981E}"/>
              </a:ext>
            </a:extLst>
          </p:cNvPr>
          <p:cNvCxnSpPr/>
          <p:nvPr/>
        </p:nvCxnSpPr>
        <p:spPr>
          <a:xfrm>
            <a:off x="7565108" y="3800643"/>
            <a:ext cx="3328219" cy="500675"/>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7E3EDD5-885D-4B02-A20A-90682DDF5D17}"/>
              </a:ext>
            </a:extLst>
          </p:cNvPr>
          <p:cNvCxnSpPr>
            <a:cxnSpLocks/>
            <a:stCxn id="26" idx="1"/>
          </p:cNvCxnSpPr>
          <p:nvPr/>
        </p:nvCxnSpPr>
        <p:spPr>
          <a:xfrm flipH="1">
            <a:off x="7523309" y="2837800"/>
            <a:ext cx="3310540" cy="129374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332899D-AE94-47A0-93B2-05F7E97EF8D3}"/>
              </a:ext>
            </a:extLst>
          </p:cNvPr>
          <p:cNvSpPr txBox="1"/>
          <p:nvPr/>
        </p:nvSpPr>
        <p:spPr>
          <a:xfrm>
            <a:off x="10833849" y="2653134"/>
            <a:ext cx="265466" cy="369332"/>
          </a:xfrm>
          <a:prstGeom prst="rect">
            <a:avLst/>
          </a:prstGeom>
          <a:noFill/>
        </p:spPr>
        <p:txBody>
          <a:bodyPr wrap="square" rtlCol="0">
            <a:spAutoFit/>
          </a:bodyPr>
          <a:lstStyle/>
          <a:p>
            <a:r>
              <a:rPr lang="en-US" b="1" dirty="0"/>
              <a:t>1</a:t>
            </a:r>
            <a:endParaRPr lang="en-IN" b="1" dirty="0"/>
          </a:p>
        </p:txBody>
      </p:sp>
      <p:sp>
        <p:nvSpPr>
          <p:cNvPr id="27" name="TextBox 26">
            <a:extLst>
              <a:ext uri="{FF2B5EF4-FFF2-40B4-BE49-F238E27FC236}">
                <a16:creationId xmlns:a16="http://schemas.microsoft.com/office/drawing/2014/main" id="{FC99FAD4-FFA2-44DD-8DC5-D2E837356759}"/>
              </a:ext>
            </a:extLst>
          </p:cNvPr>
          <p:cNvSpPr txBox="1"/>
          <p:nvPr/>
        </p:nvSpPr>
        <p:spPr>
          <a:xfrm>
            <a:off x="7239356" y="3991125"/>
            <a:ext cx="265466" cy="369332"/>
          </a:xfrm>
          <a:prstGeom prst="rect">
            <a:avLst/>
          </a:prstGeom>
          <a:noFill/>
        </p:spPr>
        <p:txBody>
          <a:bodyPr wrap="square" rtlCol="0">
            <a:spAutoFit/>
          </a:bodyPr>
          <a:lstStyle/>
          <a:p>
            <a:r>
              <a:rPr lang="en-US" b="1" dirty="0"/>
              <a:t>5</a:t>
            </a:r>
            <a:endParaRPr lang="en-IN" b="1" dirty="0"/>
          </a:p>
        </p:txBody>
      </p:sp>
      <p:cxnSp>
        <p:nvCxnSpPr>
          <p:cNvPr id="28" name="Straight Arrow Connector 27">
            <a:extLst>
              <a:ext uri="{FF2B5EF4-FFF2-40B4-BE49-F238E27FC236}">
                <a16:creationId xmlns:a16="http://schemas.microsoft.com/office/drawing/2014/main" id="{3C09B472-B573-4E55-BA25-AD6696F9F776}"/>
              </a:ext>
            </a:extLst>
          </p:cNvPr>
          <p:cNvCxnSpPr/>
          <p:nvPr/>
        </p:nvCxnSpPr>
        <p:spPr>
          <a:xfrm>
            <a:off x="7565108" y="4175791"/>
            <a:ext cx="3328219" cy="500675"/>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32CCE3DE-3A30-4149-B9AA-F55AB1167226}"/>
              </a:ext>
            </a:extLst>
          </p:cNvPr>
          <p:cNvSpPr/>
          <p:nvPr/>
        </p:nvSpPr>
        <p:spPr>
          <a:xfrm>
            <a:off x="2925129" y="1597774"/>
            <a:ext cx="1872000" cy="12416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D5D7D05F-941F-4FD3-90D9-FD8C08DAEA62}"/>
              </a:ext>
            </a:extLst>
          </p:cNvPr>
          <p:cNvSpPr txBox="1"/>
          <p:nvPr/>
        </p:nvSpPr>
        <p:spPr>
          <a:xfrm>
            <a:off x="2782874" y="1251500"/>
            <a:ext cx="2267861" cy="369332"/>
          </a:xfrm>
          <a:prstGeom prst="rect">
            <a:avLst/>
          </a:prstGeom>
          <a:noFill/>
        </p:spPr>
        <p:txBody>
          <a:bodyPr wrap="square" rtlCol="0">
            <a:spAutoFit/>
          </a:bodyPr>
          <a:lstStyle/>
          <a:p>
            <a:pPr algn="ctr"/>
            <a:r>
              <a:rPr lang="en-US" b="1" dirty="0">
                <a:solidFill>
                  <a:srgbClr val="FF0000"/>
                </a:solidFill>
              </a:rPr>
              <a:t>Sliding Window</a:t>
            </a:r>
            <a:endParaRPr lang="en-IN" b="1" dirty="0">
              <a:solidFill>
                <a:srgbClr val="FF0000"/>
              </a:solidFill>
            </a:endParaRPr>
          </a:p>
        </p:txBody>
      </p:sp>
      <p:cxnSp>
        <p:nvCxnSpPr>
          <p:cNvPr id="33" name="Straight Arrow Connector 32">
            <a:extLst>
              <a:ext uri="{FF2B5EF4-FFF2-40B4-BE49-F238E27FC236}">
                <a16:creationId xmlns:a16="http://schemas.microsoft.com/office/drawing/2014/main" id="{35634CB4-0041-4EE3-8043-715F94EB4F6E}"/>
              </a:ext>
            </a:extLst>
          </p:cNvPr>
          <p:cNvCxnSpPr>
            <a:cxnSpLocks/>
          </p:cNvCxnSpPr>
          <p:nvPr/>
        </p:nvCxnSpPr>
        <p:spPr>
          <a:xfrm flipH="1">
            <a:off x="9469763" y="3236545"/>
            <a:ext cx="1398620" cy="61044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1F904CC-B515-4060-9175-BAA15508C8B0}"/>
              </a:ext>
            </a:extLst>
          </p:cNvPr>
          <p:cNvSpPr txBox="1"/>
          <p:nvPr/>
        </p:nvSpPr>
        <p:spPr>
          <a:xfrm>
            <a:off x="10869534" y="3069969"/>
            <a:ext cx="265466" cy="369332"/>
          </a:xfrm>
          <a:prstGeom prst="rect">
            <a:avLst/>
          </a:prstGeom>
          <a:noFill/>
        </p:spPr>
        <p:txBody>
          <a:bodyPr wrap="square" rtlCol="0">
            <a:spAutoFit/>
          </a:bodyPr>
          <a:lstStyle/>
          <a:p>
            <a:r>
              <a:rPr lang="en-US" b="1" dirty="0"/>
              <a:t>2</a:t>
            </a:r>
            <a:endParaRPr lang="en-IN" b="1" dirty="0"/>
          </a:p>
        </p:txBody>
      </p:sp>
      <p:sp>
        <p:nvSpPr>
          <p:cNvPr id="35" name="TextBox 34">
            <a:extLst>
              <a:ext uri="{FF2B5EF4-FFF2-40B4-BE49-F238E27FC236}">
                <a16:creationId xmlns:a16="http://schemas.microsoft.com/office/drawing/2014/main" id="{134E6E4B-3090-457A-AD41-C5A987AE6A6C}"/>
              </a:ext>
            </a:extLst>
          </p:cNvPr>
          <p:cNvSpPr txBox="1"/>
          <p:nvPr/>
        </p:nvSpPr>
        <p:spPr>
          <a:xfrm>
            <a:off x="9194626" y="3741367"/>
            <a:ext cx="272214" cy="369332"/>
          </a:xfrm>
          <a:prstGeom prst="rect">
            <a:avLst/>
          </a:prstGeom>
          <a:noFill/>
        </p:spPr>
        <p:txBody>
          <a:bodyPr wrap="square" rtlCol="0">
            <a:spAutoFit/>
          </a:bodyPr>
          <a:lstStyle/>
          <a:p>
            <a:r>
              <a:rPr lang="en-US" b="1" dirty="0">
                <a:solidFill>
                  <a:srgbClr val="FF0000"/>
                </a:solidFill>
              </a:rPr>
              <a:t>X</a:t>
            </a:r>
            <a:endParaRPr lang="en-IN" b="1" dirty="0">
              <a:solidFill>
                <a:srgbClr val="FF0000"/>
              </a:solidFill>
            </a:endParaRPr>
          </a:p>
        </p:txBody>
      </p:sp>
      <p:cxnSp>
        <p:nvCxnSpPr>
          <p:cNvPr id="43" name="Straight Arrow Connector 42">
            <a:extLst>
              <a:ext uri="{FF2B5EF4-FFF2-40B4-BE49-F238E27FC236}">
                <a16:creationId xmlns:a16="http://schemas.microsoft.com/office/drawing/2014/main" id="{6930D98B-5C72-4F09-940F-7673FD8B3F16}"/>
              </a:ext>
            </a:extLst>
          </p:cNvPr>
          <p:cNvCxnSpPr/>
          <p:nvPr/>
        </p:nvCxnSpPr>
        <p:spPr>
          <a:xfrm>
            <a:off x="7565108" y="4689255"/>
            <a:ext cx="3328219" cy="500675"/>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F3A3B104-F992-460F-A77C-AB1566FB5D11}"/>
              </a:ext>
            </a:extLst>
          </p:cNvPr>
          <p:cNvSpPr txBox="1"/>
          <p:nvPr/>
        </p:nvSpPr>
        <p:spPr>
          <a:xfrm>
            <a:off x="7211146" y="4504518"/>
            <a:ext cx="265466" cy="369332"/>
          </a:xfrm>
          <a:prstGeom prst="rect">
            <a:avLst/>
          </a:prstGeom>
          <a:noFill/>
        </p:spPr>
        <p:txBody>
          <a:bodyPr wrap="square" rtlCol="0">
            <a:spAutoFit/>
          </a:bodyPr>
          <a:lstStyle/>
          <a:p>
            <a:r>
              <a:rPr lang="en-US" b="1" dirty="0"/>
              <a:t>2</a:t>
            </a:r>
            <a:endParaRPr lang="en-IN" b="1" dirty="0"/>
          </a:p>
        </p:txBody>
      </p:sp>
      <p:cxnSp>
        <p:nvCxnSpPr>
          <p:cNvPr id="45" name="Straight Arrow Connector 44">
            <a:extLst>
              <a:ext uri="{FF2B5EF4-FFF2-40B4-BE49-F238E27FC236}">
                <a16:creationId xmlns:a16="http://schemas.microsoft.com/office/drawing/2014/main" id="{F68B4B25-6FC7-4AC0-B0DB-006761532080}"/>
              </a:ext>
            </a:extLst>
          </p:cNvPr>
          <p:cNvCxnSpPr/>
          <p:nvPr/>
        </p:nvCxnSpPr>
        <p:spPr>
          <a:xfrm>
            <a:off x="7565107" y="5048997"/>
            <a:ext cx="3328219" cy="500675"/>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21FB5A2-B672-49A1-AE8C-179184E8EAA8}"/>
              </a:ext>
            </a:extLst>
          </p:cNvPr>
          <p:cNvSpPr txBox="1"/>
          <p:nvPr/>
        </p:nvSpPr>
        <p:spPr>
          <a:xfrm>
            <a:off x="7234804" y="4885957"/>
            <a:ext cx="265466" cy="369332"/>
          </a:xfrm>
          <a:prstGeom prst="rect">
            <a:avLst/>
          </a:prstGeom>
          <a:noFill/>
        </p:spPr>
        <p:txBody>
          <a:bodyPr wrap="square" rtlCol="0">
            <a:spAutoFit/>
          </a:bodyPr>
          <a:lstStyle/>
          <a:p>
            <a:r>
              <a:rPr lang="en-US" b="1" dirty="0"/>
              <a:t>6</a:t>
            </a:r>
            <a:endParaRPr lang="en-IN" b="1" dirty="0"/>
          </a:p>
        </p:txBody>
      </p:sp>
      <p:cxnSp>
        <p:nvCxnSpPr>
          <p:cNvPr id="40" name="Straight Arrow Connector 39">
            <a:extLst>
              <a:ext uri="{FF2B5EF4-FFF2-40B4-BE49-F238E27FC236}">
                <a16:creationId xmlns:a16="http://schemas.microsoft.com/office/drawing/2014/main" id="{293D8F6F-8733-45B8-92DD-BC393426D938}"/>
              </a:ext>
            </a:extLst>
          </p:cNvPr>
          <p:cNvCxnSpPr>
            <a:cxnSpLocks/>
            <a:endCxn id="44" idx="3"/>
          </p:cNvCxnSpPr>
          <p:nvPr/>
        </p:nvCxnSpPr>
        <p:spPr>
          <a:xfrm flipH="1">
            <a:off x="7476612" y="3577954"/>
            <a:ext cx="3380816" cy="111123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E9DAB9-9DE5-42A5-AFBE-0FC713FE92BB}"/>
              </a:ext>
            </a:extLst>
          </p:cNvPr>
          <p:cNvSpPr txBox="1"/>
          <p:nvPr/>
        </p:nvSpPr>
        <p:spPr>
          <a:xfrm>
            <a:off x="10874539" y="3429711"/>
            <a:ext cx="265466" cy="369332"/>
          </a:xfrm>
          <a:prstGeom prst="rect">
            <a:avLst/>
          </a:prstGeom>
          <a:noFill/>
        </p:spPr>
        <p:txBody>
          <a:bodyPr wrap="square" rtlCol="0">
            <a:spAutoFit/>
          </a:bodyPr>
          <a:lstStyle/>
          <a:p>
            <a:r>
              <a:rPr lang="en-US" b="1" dirty="0"/>
              <a:t>3</a:t>
            </a:r>
            <a:endParaRPr lang="en-IN" b="1" dirty="0"/>
          </a:p>
        </p:txBody>
      </p:sp>
      <p:cxnSp>
        <p:nvCxnSpPr>
          <p:cNvPr id="53" name="Straight Arrow Connector 52">
            <a:extLst>
              <a:ext uri="{FF2B5EF4-FFF2-40B4-BE49-F238E27FC236}">
                <a16:creationId xmlns:a16="http://schemas.microsoft.com/office/drawing/2014/main" id="{817CCF8C-A6B3-4FEE-97F5-DFB18B54B39D}"/>
              </a:ext>
            </a:extLst>
          </p:cNvPr>
          <p:cNvCxnSpPr>
            <a:cxnSpLocks/>
          </p:cNvCxnSpPr>
          <p:nvPr/>
        </p:nvCxnSpPr>
        <p:spPr>
          <a:xfrm flipH="1">
            <a:off x="7615880" y="4360457"/>
            <a:ext cx="3184742" cy="61248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EDBAC276-8DC0-4954-9309-F7950CE67A4C}"/>
              </a:ext>
            </a:extLst>
          </p:cNvPr>
          <p:cNvSpPr txBox="1"/>
          <p:nvPr/>
        </p:nvSpPr>
        <p:spPr>
          <a:xfrm>
            <a:off x="10893326" y="4112855"/>
            <a:ext cx="265466" cy="369332"/>
          </a:xfrm>
          <a:prstGeom prst="rect">
            <a:avLst/>
          </a:prstGeom>
          <a:noFill/>
        </p:spPr>
        <p:txBody>
          <a:bodyPr wrap="square" rtlCol="0">
            <a:spAutoFit/>
          </a:bodyPr>
          <a:lstStyle/>
          <a:p>
            <a:r>
              <a:rPr lang="en-US" b="1" dirty="0"/>
              <a:t>4</a:t>
            </a:r>
            <a:endParaRPr lang="en-IN" b="1" dirty="0"/>
          </a:p>
        </p:txBody>
      </p:sp>
    </p:spTree>
    <p:extLst>
      <p:ext uri="{BB962C8B-B14F-4D97-AF65-F5344CB8AC3E}">
        <p14:creationId xmlns:p14="http://schemas.microsoft.com/office/powerpoint/2010/main" val="4263090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4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1" grpId="0"/>
      <p:bldP spid="12" grpId="0"/>
      <p:bldP spid="15" grpId="0"/>
      <p:bldP spid="17" grpId="0"/>
      <p:bldP spid="19" grpId="0"/>
      <p:bldP spid="21" grpId="0"/>
      <p:bldP spid="46" grpId="0"/>
      <p:bldP spid="29" grpId="0"/>
      <p:bldP spid="26" grpId="0"/>
      <p:bldP spid="27" grpId="0"/>
      <p:bldP spid="31" grpId="0" animBg="1"/>
      <p:bldP spid="32" grpId="0"/>
      <p:bldP spid="34" grpId="0"/>
      <p:bldP spid="35" grpId="0"/>
      <p:bldP spid="44" grpId="0"/>
      <p:bldP spid="49" grpId="0"/>
      <p:bldP spid="52" grpId="0"/>
      <p:bldP spid="5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3B89E-CF10-4D15-AA94-18AEEC72BA41}"/>
              </a:ext>
            </a:extLst>
          </p:cNvPr>
          <p:cNvSpPr>
            <a:spLocks noGrp="1"/>
          </p:cNvSpPr>
          <p:nvPr>
            <p:ph type="title"/>
          </p:nvPr>
        </p:nvSpPr>
        <p:spPr/>
        <p:txBody>
          <a:bodyPr/>
          <a:lstStyle/>
          <a:p>
            <a:r>
              <a:rPr lang="en-US" dirty="0"/>
              <a:t>Selective Repeat ARQ Protocol</a:t>
            </a:r>
            <a:endParaRPr lang="en-IN" dirty="0"/>
          </a:p>
        </p:txBody>
      </p:sp>
      <p:sp>
        <p:nvSpPr>
          <p:cNvPr id="3" name="Content Placeholder 2">
            <a:extLst>
              <a:ext uri="{FF2B5EF4-FFF2-40B4-BE49-F238E27FC236}">
                <a16:creationId xmlns:a16="http://schemas.microsoft.com/office/drawing/2014/main" id="{98D010EB-A1F3-4CFC-87F4-C3E31F825707}"/>
              </a:ext>
            </a:extLst>
          </p:cNvPr>
          <p:cNvSpPr>
            <a:spLocks noGrp="1"/>
          </p:cNvSpPr>
          <p:nvPr>
            <p:ph idx="1"/>
          </p:nvPr>
        </p:nvSpPr>
        <p:spPr>
          <a:xfrm>
            <a:off x="235975" y="983410"/>
            <a:ext cx="11754464" cy="5358395"/>
          </a:xfrm>
        </p:spPr>
        <p:txBody>
          <a:bodyPr>
            <a:normAutofit/>
          </a:bodyPr>
          <a:lstStyle/>
          <a:p>
            <a:r>
              <a:rPr lang="en-US" sz="3200" b="1" dirty="0"/>
              <a:t>Disadvantages</a:t>
            </a:r>
          </a:p>
          <a:p>
            <a:pPr lvl="1"/>
            <a:r>
              <a:rPr lang="en-US" sz="2800" b="1" dirty="0"/>
              <a:t> </a:t>
            </a:r>
            <a:r>
              <a:rPr lang="en-US" sz="2800" dirty="0"/>
              <a:t>As the receiver may receive the frames in a different order, the receiver has the capability of sorting the frames present in the memory buffer using the sequence numbers. </a:t>
            </a:r>
          </a:p>
          <a:p>
            <a:pPr lvl="1"/>
            <a:r>
              <a:rPr lang="en-US" sz="2800" dirty="0"/>
              <a:t>On the other hand, the sender must be capable enough to search for the lost frame for which the NACK has been received. </a:t>
            </a:r>
          </a:p>
          <a:p>
            <a:pPr lvl="1"/>
            <a:r>
              <a:rPr lang="en-US" sz="2800" dirty="0"/>
              <a:t>So searching at the sender's end and sorting at the receiver's are two minor drawbacks of the selective repeat ARQ.</a:t>
            </a:r>
            <a:endParaRPr lang="en-IN" sz="2800" dirty="0"/>
          </a:p>
        </p:txBody>
      </p:sp>
    </p:spTree>
    <p:extLst>
      <p:ext uri="{BB962C8B-B14F-4D97-AF65-F5344CB8AC3E}">
        <p14:creationId xmlns:p14="http://schemas.microsoft.com/office/powerpoint/2010/main" val="2224033595"/>
      </p:ext>
    </p:extLst>
  </p:cSld>
  <p:clrMapOvr>
    <a:masterClrMapping/>
  </p:clrMapOvr>
</p:sld>
</file>

<file path=ppt/theme/theme1.xml><?xml version="1.0" encoding="utf-8"?>
<a:theme xmlns:a="http://schemas.openxmlformats.org/drawingml/2006/main" name="My theme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My theme2" id="{D3FC7B97-C202-4C5A-BE76-9518AE80273B}" vid="{128B520C-A672-4B34-BDFB-B2BED0A97C47}"/>
    </a:ext>
  </a:extLst>
</a:theme>
</file>

<file path=ppt/theme/theme2.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Thesis">
      <a:majorFont>
        <a:latin typeface="Times New Roman"/>
        <a:ea typeface=""/>
        <a:cs typeface=""/>
      </a:majorFont>
      <a:minorFont>
        <a:latin typeface="Times New Roman"/>
        <a:ea typeface=""/>
        <a:cs typeface=""/>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jyoshna theme</Template>
  <TotalTime>21365</TotalTime>
  <Words>14842</Words>
  <Application>Microsoft Office PowerPoint</Application>
  <PresentationFormat>Widescreen</PresentationFormat>
  <Paragraphs>1352</Paragraphs>
  <Slides>240</Slides>
  <Notes>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240</vt:i4>
      </vt:variant>
    </vt:vector>
  </HeadingPairs>
  <TitlesOfParts>
    <vt:vector size="250" baseType="lpstr">
      <vt:lpstr>Arial Unicode MS</vt:lpstr>
      <vt:lpstr>Arial</vt:lpstr>
      <vt:lpstr>Bahnschrift</vt:lpstr>
      <vt:lpstr>Book Antiqua</vt:lpstr>
      <vt:lpstr>Calibri</vt:lpstr>
      <vt:lpstr>inter-regular</vt:lpstr>
      <vt:lpstr>Times New Roman</vt:lpstr>
      <vt:lpstr>Wingdings</vt:lpstr>
      <vt:lpstr>My theme2</vt:lpstr>
      <vt:lpstr>Gallery</vt:lpstr>
      <vt:lpstr>PRINCIPLES OF COMMUNICATION AND  COMPUTER NETWORKS</vt:lpstr>
      <vt:lpstr>UNIT II PART A  Data link layer Elementary data link protocols</vt:lpstr>
      <vt:lpstr>Outline UNIT II</vt:lpstr>
      <vt:lpstr>Unit II  part A: DATA LINK LAYER</vt:lpstr>
      <vt:lpstr>INTRODUCTION</vt:lpstr>
      <vt:lpstr>Design issues for dll (or) services provided by dll </vt:lpstr>
      <vt:lpstr>Design issues for dll (or) services provided by dll </vt:lpstr>
      <vt:lpstr>Services Provided to the Network Layer</vt:lpstr>
      <vt:lpstr>Services Provided to the Network Layer</vt:lpstr>
      <vt:lpstr>Data link sublayers</vt:lpstr>
      <vt:lpstr>Media access control (MAC) sub layer</vt:lpstr>
      <vt:lpstr>Framing </vt:lpstr>
      <vt:lpstr>framing</vt:lpstr>
      <vt:lpstr>Framing – character/byte count</vt:lpstr>
      <vt:lpstr>Framing – character/byte count</vt:lpstr>
      <vt:lpstr>framing – flag bytes with byte stuffing </vt:lpstr>
      <vt:lpstr>framing – flag bytes with byte stuffing </vt:lpstr>
      <vt:lpstr>Byte stuffing or character stuffing</vt:lpstr>
      <vt:lpstr>framing – flag bytes with byte stuffing </vt:lpstr>
      <vt:lpstr>Byte stuffing or character stuffing</vt:lpstr>
      <vt:lpstr>Framing- flag bits with bit stuffing</vt:lpstr>
      <vt:lpstr>Bit stuffing</vt:lpstr>
      <vt:lpstr> Physical layer coding violations </vt:lpstr>
      <vt:lpstr>Error Detection and correction </vt:lpstr>
      <vt:lpstr>Types Of Errors</vt:lpstr>
      <vt:lpstr>Error Detecting Techniques</vt:lpstr>
      <vt:lpstr>Single parity check </vt:lpstr>
      <vt:lpstr>Single bit parity check</vt:lpstr>
      <vt:lpstr>Single parity check</vt:lpstr>
      <vt:lpstr>Two-Dimensional Parity Check</vt:lpstr>
      <vt:lpstr>Two-Dimensional Parity Check</vt:lpstr>
      <vt:lpstr>Check sum</vt:lpstr>
      <vt:lpstr>Check sum</vt:lpstr>
      <vt:lpstr>Cyclic Redundancy Check (CRC)</vt:lpstr>
      <vt:lpstr>CRC</vt:lpstr>
      <vt:lpstr>CRC GENERATOR</vt:lpstr>
      <vt:lpstr>CRC Checker</vt:lpstr>
      <vt:lpstr>CRC GENERATOR</vt:lpstr>
      <vt:lpstr>CRC CHECKER</vt:lpstr>
      <vt:lpstr>Internationally used CRC polynomials</vt:lpstr>
      <vt:lpstr>Error correction</vt:lpstr>
      <vt:lpstr>Error correction</vt:lpstr>
      <vt:lpstr>Hamming code</vt:lpstr>
      <vt:lpstr>Algorithm of Hamming code</vt:lpstr>
      <vt:lpstr>Relationship b/w Error position &amp; binary number. </vt:lpstr>
      <vt:lpstr>Determining the position of the redundant bits</vt:lpstr>
      <vt:lpstr>Determining the Parity bits </vt:lpstr>
      <vt:lpstr>Determining the Parity bits</vt:lpstr>
      <vt:lpstr>Determining the Parity bits</vt:lpstr>
      <vt:lpstr>Data transferred is given below</vt:lpstr>
      <vt:lpstr>R1 bit</vt:lpstr>
      <vt:lpstr>R2 bit</vt:lpstr>
      <vt:lpstr>R4 bit</vt:lpstr>
      <vt:lpstr>Error correction using hamming code</vt:lpstr>
      <vt:lpstr>Error detection using hamming code</vt:lpstr>
      <vt:lpstr>Calculation of Hamming Distance</vt:lpstr>
      <vt:lpstr>Minimum Hamming Distance</vt:lpstr>
      <vt:lpstr>Elementary data link protocols</vt:lpstr>
      <vt:lpstr>Flow Control</vt:lpstr>
      <vt:lpstr>Purpose of Flow Control</vt:lpstr>
      <vt:lpstr>Types of Data Link Protocols</vt:lpstr>
      <vt:lpstr>Unrestricted Simplex Protocol</vt:lpstr>
      <vt:lpstr>Unrestricted Simplex Protocol</vt:lpstr>
      <vt:lpstr>Simplex stop and wait protocol for error free channel</vt:lpstr>
      <vt:lpstr>Simplex stop and wait protocol for error free channel</vt:lpstr>
      <vt:lpstr>Simplex stop and wait protocol for error free channel</vt:lpstr>
      <vt:lpstr>Noisy Channel</vt:lpstr>
      <vt:lpstr>Simplex stop and wait protocol for error channel</vt:lpstr>
      <vt:lpstr>Simplex stop and wait protocol for noisy channel</vt:lpstr>
      <vt:lpstr>PowerPoint Presentation</vt:lpstr>
      <vt:lpstr>UNIT II PART B SLIDING WINDOW PROTOCOLS</vt:lpstr>
      <vt:lpstr>OUTLINE</vt:lpstr>
      <vt:lpstr>SLIDING WINDOW PROTOCOL</vt:lpstr>
      <vt:lpstr>WORKING  </vt:lpstr>
      <vt:lpstr>PowerPoint Presentation</vt:lpstr>
      <vt:lpstr>How To Increase Network Efficiency?</vt:lpstr>
      <vt:lpstr>How To Increase Network Efficiency?</vt:lpstr>
      <vt:lpstr>Piggybacking</vt:lpstr>
      <vt:lpstr>PIGGYBACKING</vt:lpstr>
      <vt:lpstr>STOP AND WAIT AUTOMATIC REPEAT REQUEST</vt:lpstr>
      <vt:lpstr>STOP AND WAIT ARQ</vt:lpstr>
      <vt:lpstr>WORKING PRINCIPLE OF STOP AND WAIT ARQ </vt:lpstr>
      <vt:lpstr>Various problems of the Stop and Wait ARQ</vt:lpstr>
      <vt:lpstr>Limitations of Stop and Wait ARQ</vt:lpstr>
      <vt:lpstr>GO-BACK-N ARQ </vt:lpstr>
      <vt:lpstr>GO-BACK-N ARQ </vt:lpstr>
      <vt:lpstr>GO-BACK-N ARQ </vt:lpstr>
      <vt:lpstr>WORKING PRINCIPLE OF GO-BACK-N ARQ </vt:lpstr>
      <vt:lpstr>WORKING PRINCIPLE OF GO-BACK-N ARQ </vt:lpstr>
      <vt:lpstr>WORKING PRINCIPLE OF GO-BACK-N ARQ </vt:lpstr>
      <vt:lpstr>WORKING PRINCIPLE OF GO-BACK-N ARQ </vt:lpstr>
      <vt:lpstr>WORKING PRINCIPLE OF GO-BACK-N ARQ </vt:lpstr>
      <vt:lpstr>WORKING PRINCIPLE OF GO-BACK-N ARQ </vt:lpstr>
      <vt:lpstr>WORKING PRINCIPLE OF GO-BACK-N ARQ </vt:lpstr>
      <vt:lpstr>SELECTIVE REPEAT ARQ</vt:lpstr>
      <vt:lpstr>SELECTIVE REPEAT ARQ</vt:lpstr>
      <vt:lpstr>Working of Selective Repeat ARQ Protocol</vt:lpstr>
      <vt:lpstr>Working of Selective Repeat ARQ Protocol</vt:lpstr>
      <vt:lpstr>Selective Repeat ARQ Protocol</vt:lpstr>
      <vt:lpstr>PowerPoint Presentation</vt:lpstr>
      <vt:lpstr>UNIT III PART C MEDIUM ACCESS SUB LAYER</vt:lpstr>
      <vt:lpstr>OUTLINE</vt:lpstr>
      <vt:lpstr>INTRODUCTION</vt:lpstr>
      <vt:lpstr>MAC SUB LAYER</vt:lpstr>
      <vt:lpstr>What is Channel?</vt:lpstr>
      <vt:lpstr>What is Channel Allocation?</vt:lpstr>
      <vt:lpstr>STATIC CHANNEL ALLOCATION</vt:lpstr>
      <vt:lpstr>STATIC CHANNEL ALLOCATION</vt:lpstr>
      <vt:lpstr>DYNAMIC CHANNEL ALLOCATION</vt:lpstr>
      <vt:lpstr>DYNAMIC CHANNEL ALLOCATION</vt:lpstr>
      <vt:lpstr>DYNAMIC CHANNEL ALLOCATION</vt:lpstr>
      <vt:lpstr>DYNAMIC CHANNEL ALLOCATION</vt:lpstr>
      <vt:lpstr>Why Multiple Access Protocols?</vt:lpstr>
      <vt:lpstr>EXAMPLE</vt:lpstr>
      <vt:lpstr>TYPES</vt:lpstr>
      <vt:lpstr>RANDOM ACCESS PROTOCOL</vt:lpstr>
      <vt:lpstr>RANDOM ACCESS PROTOCOL</vt:lpstr>
      <vt:lpstr>RANDOM ACCESS PROTOCOL</vt:lpstr>
      <vt:lpstr>ALOHA</vt:lpstr>
      <vt:lpstr>ALOHA</vt:lpstr>
      <vt:lpstr>PURE ALOHA</vt:lpstr>
      <vt:lpstr>FRAMES IN A PURE ALOHA NETWORK</vt:lpstr>
      <vt:lpstr>PURE ALOHA</vt:lpstr>
      <vt:lpstr>Vulnerable time for pure ALOHA protocol</vt:lpstr>
      <vt:lpstr>SLOTTED ALOHA</vt:lpstr>
      <vt:lpstr>SLOTTED ALOHA</vt:lpstr>
      <vt:lpstr>FRAMES IN SLOTTED ALOHA NETWORK</vt:lpstr>
      <vt:lpstr>VULNERABLE TIME FOR SLOTTED ALOHA PROTOCOL</vt:lpstr>
      <vt:lpstr>CSMA (Carrier Sense Multiple Access)</vt:lpstr>
      <vt:lpstr>CSMA Access Modes</vt:lpstr>
      <vt:lpstr>1- Persistent</vt:lpstr>
      <vt:lpstr>Non Persistent</vt:lpstr>
      <vt:lpstr>P- Persistent</vt:lpstr>
      <vt:lpstr>Flow diagram for three persistence methods</vt:lpstr>
      <vt:lpstr>CSMA/CD  (Carrier Sense Multiple Access/ Collision Detection)</vt:lpstr>
      <vt:lpstr>CSMA/CD</vt:lpstr>
      <vt:lpstr>Collision of the first bits in CSMA/CD</vt:lpstr>
      <vt:lpstr>Collision of the first bits in CSMA/CD</vt:lpstr>
      <vt:lpstr>Flow diagram for the CSMA/CD</vt:lpstr>
      <vt:lpstr>Carrier Sense Multiple Access with Collision Avoidance (CSMA/CA)</vt:lpstr>
      <vt:lpstr>CSMA/CA</vt:lpstr>
      <vt:lpstr>CSMA/CA</vt:lpstr>
      <vt:lpstr>CSMA/CA</vt:lpstr>
      <vt:lpstr>CSMA/CA</vt:lpstr>
      <vt:lpstr>CSMA/CA</vt:lpstr>
      <vt:lpstr>Flow diagram for CSMA/CA</vt:lpstr>
      <vt:lpstr>CONTROLLED ACCESS PROTOCOLS</vt:lpstr>
      <vt:lpstr>CONTROLLED ACCESS PROTOCOLS</vt:lpstr>
      <vt:lpstr>RESERVATION</vt:lpstr>
      <vt:lpstr>RESERVATION</vt:lpstr>
      <vt:lpstr>RESERVATION</vt:lpstr>
      <vt:lpstr>POLLING</vt:lpstr>
      <vt:lpstr>POLLING</vt:lpstr>
      <vt:lpstr>Poll Function</vt:lpstr>
      <vt:lpstr>POLLING FUNCTION</vt:lpstr>
      <vt:lpstr>POLLING FUNCTION</vt:lpstr>
      <vt:lpstr>SELECT FUNCTION</vt:lpstr>
      <vt:lpstr>SELECT FUNCTION</vt:lpstr>
      <vt:lpstr>POLLING</vt:lpstr>
      <vt:lpstr>TOKEN PASSING</vt:lpstr>
      <vt:lpstr>TOKEN PASSING</vt:lpstr>
      <vt:lpstr>TOKEN PASSING</vt:lpstr>
      <vt:lpstr>PowerPoint Presentation</vt:lpstr>
      <vt:lpstr>Logical ring and physical topology in token-passing access method</vt:lpstr>
      <vt:lpstr>COLLISION FREE PROTOCOLS</vt:lpstr>
      <vt:lpstr>BINARY COUNTDOWN</vt:lpstr>
      <vt:lpstr>BINARY COUNTDOWN</vt:lpstr>
      <vt:lpstr>BINARY COUNTDOWN</vt:lpstr>
      <vt:lpstr>BINARY COUNTDOWN</vt:lpstr>
      <vt:lpstr>BINARY COUNTDOWN</vt:lpstr>
      <vt:lpstr>BINARY COUNTDOWN</vt:lpstr>
      <vt:lpstr>DATA LINK LAYER SWITCHING</vt:lpstr>
      <vt:lpstr>CONNECTING DEVICES </vt:lpstr>
      <vt:lpstr>Switching</vt:lpstr>
      <vt:lpstr>Switching</vt:lpstr>
      <vt:lpstr>LINK-LAYER SWITCHES</vt:lpstr>
      <vt:lpstr>LINK-LAYER SWITCHES</vt:lpstr>
      <vt:lpstr>LINK-LAYER SWITCHES</vt:lpstr>
      <vt:lpstr>LINK-LAYER SWITCHES</vt:lpstr>
      <vt:lpstr>LINK-LAYER SWITCHES</vt:lpstr>
      <vt:lpstr>LINK-LAYER SWITCHES</vt:lpstr>
      <vt:lpstr>LINK-LAYER SWITCHES</vt:lpstr>
      <vt:lpstr>SWITCHING TECHNIQUES</vt:lpstr>
      <vt:lpstr>SWITCHING TECHNIQUES</vt:lpstr>
      <vt:lpstr>SWITCHING TECHNIQUES</vt:lpstr>
      <vt:lpstr>Circuit Switching</vt:lpstr>
      <vt:lpstr>Circuit Switching</vt:lpstr>
      <vt:lpstr>Circuit Switching</vt:lpstr>
      <vt:lpstr>Message Switching</vt:lpstr>
      <vt:lpstr>Message Switching</vt:lpstr>
      <vt:lpstr>Message Switching</vt:lpstr>
      <vt:lpstr>Packet Switching</vt:lpstr>
      <vt:lpstr>Packet Switching</vt:lpstr>
      <vt:lpstr>Packet Switching</vt:lpstr>
      <vt:lpstr>Packet Switching</vt:lpstr>
      <vt:lpstr>USES OF BRIDGES</vt:lpstr>
      <vt:lpstr>USES OF BRIDGES</vt:lpstr>
      <vt:lpstr>LEARNING BRIDGES</vt:lpstr>
      <vt:lpstr>SPANNING TREE BRIDGES</vt:lpstr>
      <vt:lpstr>SPANNING TREE BRIDGES</vt:lpstr>
      <vt:lpstr>SPANNING TREE BRIDGES</vt:lpstr>
      <vt:lpstr>SPANNING TREE BRIDGES</vt:lpstr>
      <vt:lpstr>SPANNING TREE BRIDGES</vt:lpstr>
      <vt:lpstr>SPANNING TREE BRIDGES</vt:lpstr>
      <vt:lpstr>SPANNING TREE BRIDGES</vt:lpstr>
      <vt:lpstr>NETWORK CONNECTING DEVICES</vt:lpstr>
      <vt:lpstr>NETWORK CONNECTING DEVICES</vt:lpstr>
      <vt:lpstr>NETWORK CONNECTING DEVICES</vt:lpstr>
      <vt:lpstr>WIRELESS LANS</vt:lpstr>
      <vt:lpstr>The 802.11 Architecture and Protocol Stack</vt:lpstr>
      <vt:lpstr>The 802.11 Architecture and Protocol Stack</vt:lpstr>
      <vt:lpstr>The 802.11 Architecture and Protocol Stack</vt:lpstr>
      <vt:lpstr>WIRELESS LANS</vt:lpstr>
      <vt:lpstr>WIRELESS LANS</vt:lpstr>
      <vt:lpstr>WIRELESS LANS: The 802.11 Physical Layer</vt:lpstr>
      <vt:lpstr>WIRELESS LANS: The 802.11 Physical Layer</vt:lpstr>
      <vt:lpstr>WIRELESS LANS: The 802.11 Physical Layer</vt:lpstr>
      <vt:lpstr>WIRELESS LANS: The 802.11 Physical Layer</vt:lpstr>
      <vt:lpstr>WIRELESS LANS: The 802.11 Physical Layer</vt:lpstr>
      <vt:lpstr>THE 802.11 MAC SUBLAYER PROTOCOL</vt:lpstr>
      <vt:lpstr>THE 802.11 MAC SUBLAYER PROTOCOL</vt:lpstr>
      <vt:lpstr>THE 802.11 MAC SUBLAYER PROTOCOL</vt:lpstr>
      <vt:lpstr>THE 802.11 MAC SUBLAYER PROTOCOL</vt:lpstr>
      <vt:lpstr>THE 802.11 MAC SUBLAYER PROTOCOL</vt:lpstr>
      <vt:lpstr>THE 802.11 MAC SUBLAYER PROTOCOL</vt:lpstr>
      <vt:lpstr>THE 802.11 MAC SUBLAYER PROTOCOL</vt:lpstr>
      <vt:lpstr>THE 802.11 MAC SUBLAYER PROTOCOL</vt:lpstr>
      <vt:lpstr>THE 802.11 MAC SUBLAYER PROTOCOL</vt:lpstr>
      <vt:lpstr>THE 802.11 MAC SUBLAYER PROTOCOL</vt:lpstr>
      <vt:lpstr>THE 802.11 MAC SUBLAYER PROTOCOL</vt:lpstr>
      <vt:lpstr>THE 802.11 MAC SUBLAYER PROTOCOL</vt:lpstr>
      <vt:lpstr>THE 802.11 MAC SUBLAYER PROTOCOL: Frame format</vt:lpstr>
      <vt:lpstr>THE 802.11 MAC SUBLAYER PROTOCOL: Frame format</vt:lpstr>
      <vt:lpstr>THE 802.11 MAC SUBLAYER PROTOCOL: Frame format</vt:lpstr>
      <vt:lpstr>THE 802.11 MAC SUBLAYER PROTOCOL: Frame format</vt:lpstr>
      <vt:lpstr>THE 802.11 MAC SUBLAYER PROTOCOL: Frame format</vt:lpstr>
      <vt:lpstr>THE 802.11 MAC SUBLAYER PROTOCOL: Frame format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PRINCIPLES OF COMMUNICATION AND COMPUTER NETWORKS</dc:title>
  <dc:creator>Ravindra Nath</dc:creator>
  <cp:lastModifiedBy>Dell</cp:lastModifiedBy>
  <cp:revision>167</cp:revision>
  <dcterms:created xsi:type="dcterms:W3CDTF">2023-07-27T05:01:55Z</dcterms:created>
  <dcterms:modified xsi:type="dcterms:W3CDTF">2025-08-05T09:50:47Z</dcterms:modified>
</cp:coreProperties>
</file>